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2"/>
  </p:notesMasterIdLst>
  <p:sldIdLst>
    <p:sldId id="256" r:id="rId2"/>
    <p:sldId id="283" r:id="rId3"/>
    <p:sldId id="257" r:id="rId4"/>
    <p:sldId id="258" r:id="rId5"/>
    <p:sldId id="259" r:id="rId6"/>
    <p:sldId id="260" r:id="rId7"/>
    <p:sldId id="262" r:id="rId8"/>
    <p:sldId id="261" r:id="rId9"/>
    <p:sldId id="263" r:id="rId10"/>
    <p:sldId id="264" r:id="rId11"/>
    <p:sldId id="286" r:id="rId12"/>
    <p:sldId id="281" r:id="rId13"/>
    <p:sldId id="265" r:id="rId14"/>
    <p:sldId id="266" r:id="rId15"/>
    <p:sldId id="267" r:id="rId16"/>
    <p:sldId id="268" r:id="rId17"/>
    <p:sldId id="269" r:id="rId18"/>
    <p:sldId id="270" r:id="rId19"/>
    <p:sldId id="271" r:id="rId20"/>
    <p:sldId id="272" r:id="rId21"/>
    <p:sldId id="273" r:id="rId22"/>
    <p:sldId id="274" r:id="rId23"/>
    <p:sldId id="275" r:id="rId24"/>
    <p:sldId id="284" r:id="rId25"/>
    <p:sldId id="276" r:id="rId26"/>
    <p:sldId id="277" r:id="rId27"/>
    <p:sldId id="278" r:id="rId28"/>
    <p:sldId id="279" r:id="rId29"/>
    <p:sldId id="280" r:id="rId30"/>
    <p:sldId id="295" r:id="rId31"/>
    <p:sldId id="282" r:id="rId32"/>
    <p:sldId id="285" r:id="rId33"/>
    <p:sldId id="287" r:id="rId34"/>
    <p:sldId id="288" r:id="rId35"/>
    <p:sldId id="289" r:id="rId36"/>
    <p:sldId id="290" r:id="rId37"/>
    <p:sldId id="291" r:id="rId38"/>
    <p:sldId id="292" r:id="rId39"/>
    <p:sldId id="293" r:id="rId40"/>
    <p:sldId id="294" r:id="rId41"/>
    <p:sldId id="296" r:id="rId42"/>
    <p:sldId id="297" r:id="rId43"/>
    <p:sldId id="298" r:id="rId44"/>
    <p:sldId id="299" r:id="rId45"/>
    <p:sldId id="301" r:id="rId46"/>
    <p:sldId id="300" r:id="rId47"/>
    <p:sldId id="302" r:id="rId48"/>
    <p:sldId id="303" r:id="rId49"/>
    <p:sldId id="304" r:id="rId50"/>
    <p:sldId id="305" r:id="rId51"/>
    <p:sldId id="306" r:id="rId52"/>
    <p:sldId id="307" r:id="rId53"/>
    <p:sldId id="308" r:id="rId54"/>
    <p:sldId id="309" r:id="rId55"/>
    <p:sldId id="310" r:id="rId56"/>
    <p:sldId id="318" r:id="rId57"/>
    <p:sldId id="315" r:id="rId58"/>
    <p:sldId id="316" r:id="rId59"/>
    <p:sldId id="317" r:id="rId60"/>
    <p:sldId id="312" r:id="rId61"/>
    <p:sldId id="313" r:id="rId62"/>
    <p:sldId id="319" r:id="rId63"/>
    <p:sldId id="320" r:id="rId64"/>
    <p:sldId id="321" r:id="rId65"/>
    <p:sldId id="322" r:id="rId66"/>
    <p:sldId id="323" r:id="rId67"/>
    <p:sldId id="324" r:id="rId68"/>
    <p:sldId id="326" r:id="rId69"/>
    <p:sldId id="325" r:id="rId70"/>
    <p:sldId id="327" r:id="rId71"/>
    <p:sldId id="328" r:id="rId72"/>
    <p:sldId id="329" r:id="rId73"/>
    <p:sldId id="331" r:id="rId74"/>
    <p:sldId id="333" r:id="rId75"/>
    <p:sldId id="334" r:id="rId76"/>
    <p:sldId id="335" r:id="rId77"/>
    <p:sldId id="336" r:id="rId78"/>
    <p:sldId id="337" r:id="rId79"/>
    <p:sldId id="338" r:id="rId80"/>
    <p:sldId id="339" r:id="rId81"/>
    <p:sldId id="340" r:id="rId82"/>
    <p:sldId id="355" r:id="rId83"/>
    <p:sldId id="356" r:id="rId84"/>
    <p:sldId id="357" r:id="rId85"/>
    <p:sldId id="358" r:id="rId86"/>
    <p:sldId id="341" r:id="rId87"/>
    <p:sldId id="342" r:id="rId88"/>
    <p:sldId id="343" r:id="rId89"/>
    <p:sldId id="344" r:id="rId90"/>
    <p:sldId id="345" r:id="rId91"/>
    <p:sldId id="359" r:id="rId92"/>
    <p:sldId id="346" r:id="rId93"/>
    <p:sldId id="347" r:id="rId94"/>
    <p:sldId id="348" r:id="rId95"/>
    <p:sldId id="361" r:id="rId96"/>
    <p:sldId id="349" r:id="rId97"/>
    <p:sldId id="350" r:id="rId98"/>
    <p:sldId id="381" r:id="rId99"/>
    <p:sldId id="351" r:id="rId100"/>
    <p:sldId id="353" r:id="rId101"/>
    <p:sldId id="360" r:id="rId102"/>
    <p:sldId id="362" r:id="rId103"/>
    <p:sldId id="363" r:id="rId104"/>
    <p:sldId id="364" r:id="rId105"/>
    <p:sldId id="382" r:id="rId106"/>
    <p:sldId id="365" r:id="rId107"/>
    <p:sldId id="366" r:id="rId108"/>
    <p:sldId id="367" r:id="rId109"/>
    <p:sldId id="368" r:id="rId110"/>
    <p:sldId id="369" r:id="rId111"/>
    <p:sldId id="370" r:id="rId112"/>
    <p:sldId id="383" r:id="rId113"/>
    <p:sldId id="371" r:id="rId114"/>
    <p:sldId id="372" r:id="rId115"/>
    <p:sldId id="373" r:id="rId116"/>
    <p:sldId id="384" r:id="rId117"/>
    <p:sldId id="374" r:id="rId118"/>
    <p:sldId id="375" r:id="rId119"/>
    <p:sldId id="376" r:id="rId120"/>
    <p:sldId id="385" r:id="rId121"/>
    <p:sldId id="396" r:id="rId122"/>
    <p:sldId id="388" r:id="rId123"/>
    <p:sldId id="389" r:id="rId124"/>
    <p:sldId id="390" r:id="rId125"/>
    <p:sldId id="392" r:id="rId126"/>
    <p:sldId id="393" r:id="rId127"/>
    <p:sldId id="391" r:id="rId128"/>
    <p:sldId id="394" r:id="rId129"/>
    <p:sldId id="395" r:id="rId130"/>
    <p:sldId id="397" r:id="rId131"/>
    <p:sldId id="387" r:id="rId132"/>
    <p:sldId id="377" r:id="rId133"/>
    <p:sldId id="386" r:id="rId134"/>
    <p:sldId id="378" r:id="rId135"/>
    <p:sldId id="379" r:id="rId136"/>
    <p:sldId id="380" r:id="rId137"/>
    <p:sldId id="399" r:id="rId138"/>
    <p:sldId id="403" r:id="rId139"/>
    <p:sldId id="400" r:id="rId140"/>
    <p:sldId id="401" r:id="rId141"/>
    <p:sldId id="402" r:id="rId142"/>
    <p:sldId id="404" r:id="rId143"/>
    <p:sldId id="405" r:id="rId144"/>
    <p:sldId id="406" r:id="rId145"/>
    <p:sldId id="411" r:id="rId146"/>
    <p:sldId id="408" r:id="rId147"/>
    <p:sldId id="412" r:id="rId148"/>
    <p:sldId id="410" r:id="rId149"/>
    <p:sldId id="409" r:id="rId150"/>
    <p:sldId id="413" r:id="rId151"/>
    <p:sldId id="414" r:id="rId152"/>
    <p:sldId id="418" r:id="rId153"/>
    <p:sldId id="415" r:id="rId154"/>
    <p:sldId id="416" r:id="rId155"/>
    <p:sldId id="417" r:id="rId156"/>
    <p:sldId id="419" r:id="rId157"/>
    <p:sldId id="420" r:id="rId158"/>
    <p:sldId id="425" r:id="rId159"/>
    <p:sldId id="421" r:id="rId160"/>
    <p:sldId id="426" r:id="rId161"/>
    <p:sldId id="422" r:id="rId162"/>
    <p:sldId id="423" r:id="rId163"/>
    <p:sldId id="427" r:id="rId164"/>
    <p:sldId id="428" r:id="rId165"/>
    <p:sldId id="430" r:id="rId166"/>
    <p:sldId id="429" r:id="rId167"/>
    <p:sldId id="431" r:id="rId168"/>
    <p:sldId id="432" r:id="rId169"/>
    <p:sldId id="433" r:id="rId170"/>
    <p:sldId id="424" r:id="rId1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1E16652-588E-4A65-AF5C-D09FA5F9C3EB}">
          <p14:sldIdLst>
            <p14:sldId id="256"/>
            <p14:sldId id="283"/>
            <p14:sldId id="257"/>
            <p14:sldId id="258"/>
            <p14:sldId id="259"/>
            <p14:sldId id="260"/>
            <p14:sldId id="262"/>
            <p14:sldId id="261"/>
            <p14:sldId id="263"/>
            <p14:sldId id="264"/>
            <p14:sldId id="286"/>
            <p14:sldId id="281"/>
            <p14:sldId id="265"/>
            <p14:sldId id="266"/>
            <p14:sldId id="267"/>
            <p14:sldId id="268"/>
            <p14:sldId id="269"/>
            <p14:sldId id="270"/>
            <p14:sldId id="271"/>
            <p14:sldId id="272"/>
            <p14:sldId id="273"/>
            <p14:sldId id="274"/>
            <p14:sldId id="275"/>
            <p14:sldId id="284"/>
            <p14:sldId id="276"/>
            <p14:sldId id="277"/>
            <p14:sldId id="278"/>
            <p14:sldId id="279"/>
            <p14:sldId id="280"/>
            <p14:sldId id="295"/>
            <p14:sldId id="282"/>
            <p14:sldId id="285"/>
            <p14:sldId id="287"/>
            <p14:sldId id="288"/>
            <p14:sldId id="289"/>
            <p14:sldId id="290"/>
            <p14:sldId id="291"/>
            <p14:sldId id="292"/>
            <p14:sldId id="293"/>
            <p14:sldId id="294"/>
            <p14:sldId id="296"/>
            <p14:sldId id="297"/>
            <p14:sldId id="298"/>
            <p14:sldId id="299"/>
            <p14:sldId id="301"/>
            <p14:sldId id="300"/>
            <p14:sldId id="302"/>
            <p14:sldId id="303"/>
            <p14:sldId id="304"/>
            <p14:sldId id="305"/>
            <p14:sldId id="306"/>
            <p14:sldId id="307"/>
            <p14:sldId id="308"/>
            <p14:sldId id="309"/>
            <p14:sldId id="310"/>
            <p14:sldId id="318"/>
            <p14:sldId id="315"/>
            <p14:sldId id="316"/>
            <p14:sldId id="317"/>
            <p14:sldId id="312"/>
            <p14:sldId id="313"/>
            <p14:sldId id="319"/>
            <p14:sldId id="320"/>
            <p14:sldId id="321"/>
            <p14:sldId id="322"/>
            <p14:sldId id="323"/>
            <p14:sldId id="324"/>
            <p14:sldId id="326"/>
            <p14:sldId id="325"/>
            <p14:sldId id="327"/>
            <p14:sldId id="328"/>
            <p14:sldId id="329"/>
            <p14:sldId id="331"/>
            <p14:sldId id="333"/>
            <p14:sldId id="334"/>
            <p14:sldId id="335"/>
            <p14:sldId id="336"/>
            <p14:sldId id="337"/>
            <p14:sldId id="338"/>
            <p14:sldId id="339"/>
            <p14:sldId id="340"/>
            <p14:sldId id="355"/>
            <p14:sldId id="356"/>
            <p14:sldId id="357"/>
            <p14:sldId id="358"/>
            <p14:sldId id="341"/>
            <p14:sldId id="342"/>
            <p14:sldId id="343"/>
            <p14:sldId id="344"/>
            <p14:sldId id="345"/>
            <p14:sldId id="359"/>
            <p14:sldId id="346"/>
            <p14:sldId id="347"/>
            <p14:sldId id="348"/>
            <p14:sldId id="361"/>
            <p14:sldId id="349"/>
            <p14:sldId id="350"/>
            <p14:sldId id="381"/>
            <p14:sldId id="351"/>
            <p14:sldId id="353"/>
            <p14:sldId id="360"/>
            <p14:sldId id="362"/>
            <p14:sldId id="363"/>
            <p14:sldId id="364"/>
            <p14:sldId id="382"/>
            <p14:sldId id="365"/>
            <p14:sldId id="366"/>
            <p14:sldId id="367"/>
            <p14:sldId id="368"/>
            <p14:sldId id="369"/>
            <p14:sldId id="370"/>
            <p14:sldId id="383"/>
            <p14:sldId id="371"/>
            <p14:sldId id="372"/>
            <p14:sldId id="373"/>
            <p14:sldId id="384"/>
            <p14:sldId id="374"/>
            <p14:sldId id="375"/>
            <p14:sldId id="376"/>
            <p14:sldId id="385"/>
            <p14:sldId id="396"/>
            <p14:sldId id="388"/>
            <p14:sldId id="389"/>
            <p14:sldId id="390"/>
            <p14:sldId id="392"/>
            <p14:sldId id="393"/>
            <p14:sldId id="391"/>
            <p14:sldId id="394"/>
            <p14:sldId id="395"/>
            <p14:sldId id="397"/>
            <p14:sldId id="387"/>
            <p14:sldId id="377"/>
            <p14:sldId id="386"/>
            <p14:sldId id="378"/>
            <p14:sldId id="379"/>
            <p14:sldId id="380"/>
            <p14:sldId id="399"/>
            <p14:sldId id="403"/>
            <p14:sldId id="400"/>
            <p14:sldId id="401"/>
            <p14:sldId id="402"/>
            <p14:sldId id="404"/>
            <p14:sldId id="405"/>
            <p14:sldId id="406"/>
            <p14:sldId id="411"/>
            <p14:sldId id="408"/>
            <p14:sldId id="412"/>
            <p14:sldId id="410"/>
            <p14:sldId id="409"/>
            <p14:sldId id="413"/>
            <p14:sldId id="414"/>
            <p14:sldId id="418"/>
            <p14:sldId id="415"/>
            <p14:sldId id="416"/>
            <p14:sldId id="417"/>
            <p14:sldId id="419"/>
            <p14:sldId id="420"/>
            <p14:sldId id="425"/>
            <p14:sldId id="421"/>
            <p14:sldId id="426"/>
            <p14:sldId id="422"/>
            <p14:sldId id="423"/>
            <p14:sldId id="427"/>
            <p14:sldId id="428"/>
            <p14:sldId id="430"/>
            <p14:sldId id="429"/>
            <p14:sldId id="431"/>
            <p14:sldId id="432"/>
            <p14:sldId id="433"/>
            <p14:sldId id="42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extLst>
      <p:ext uri="{19B8F6BF-5375-455C-9EA6-DF929625EA0E}">
        <p15:presenceInfo xmlns:p15="http://schemas.microsoft.com/office/powerpoint/2012/main" userId="lenov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FF35B"/>
    <a:srgbClr val="FFD5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06" autoAdjust="0"/>
    <p:restoredTop sz="94660"/>
  </p:normalViewPr>
  <p:slideViewPr>
    <p:cSldViewPr snapToGrid="0">
      <p:cViewPr varScale="1">
        <p:scale>
          <a:sx n="68" d="100"/>
          <a:sy n="68" d="100"/>
        </p:scale>
        <p:origin x="954" y="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viewProps" Target="viewProps.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3561EE-A1FA-49B1-A585-422B872CAC02}" type="datetimeFigureOut">
              <a:rPr lang="en-US" smtClean="0"/>
              <a:t>04/27/23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34DD8D-8359-4349-B511-1B86F5FBA2CF}" type="slidenum">
              <a:rPr lang="en-US" smtClean="0"/>
              <a:t>‹#›</a:t>
            </a:fld>
            <a:endParaRPr lang="en-US" dirty="0"/>
          </a:p>
        </p:txBody>
      </p:sp>
    </p:spTree>
    <p:extLst>
      <p:ext uri="{BB962C8B-B14F-4D97-AF65-F5344CB8AC3E}">
        <p14:creationId xmlns:p14="http://schemas.microsoft.com/office/powerpoint/2010/main" val="3665965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34DD8D-8359-4349-B511-1B86F5FBA2CF}" type="slidenum">
              <a:rPr lang="en-US" smtClean="0"/>
              <a:t>74</a:t>
            </a:fld>
            <a:endParaRPr lang="en-US" dirty="0"/>
          </a:p>
        </p:txBody>
      </p:sp>
    </p:spTree>
    <p:extLst>
      <p:ext uri="{BB962C8B-B14F-4D97-AF65-F5344CB8AC3E}">
        <p14:creationId xmlns:p14="http://schemas.microsoft.com/office/powerpoint/2010/main" val="468116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34DD8D-8359-4349-B511-1B86F5FBA2CF}" type="slidenum">
              <a:rPr lang="en-US" smtClean="0"/>
              <a:t>75</a:t>
            </a:fld>
            <a:endParaRPr lang="en-US" dirty="0"/>
          </a:p>
        </p:txBody>
      </p:sp>
    </p:spTree>
    <p:extLst>
      <p:ext uri="{BB962C8B-B14F-4D97-AF65-F5344CB8AC3E}">
        <p14:creationId xmlns:p14="http://schemas.microsoft.com/office/powerpoint/2010/main" val="416848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34DD8D-8359-4349-B511-1B86F5FBA2CF}" type="slidenum">
              <a:rPr lang="en-US" smtClean="0"/>
              <a:t>76</a:t>
            </a:fld>
            <a:endParaRPr lang="en-US" dirty="0"/>
          </a:p>
        </p:txBody>
      </p:sp>
    </p:spTree>
    <p:extLst>
      <p:ext uri="{BB962C8B-B14F-4D97-AF65-F5344CB8AC3E}">
        <p14:creationId xmlns:p14="http://schemas.microsoft.com/office/powerpoint/2010/main" val="679107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34DD8D-8359-4349-B511-1B86F5FBA2CF}" type="slidenum">
              <a:rPr lang="en-US" smtClean="0"/>
              <a:t>77</a:t>
            </a:fld>
            <a:endParaRPr lang="en-US" dirty="0"/>
          </a:p>
        </p:txBody>
      </p:sp>
    </p:spTree>
    <p:extLst>
      <p:ext uri="{BB962C8B-B14F-4D97-AF65-F5344CB8AC3E}">
        <p14:creationId xmlns:p14="http://schemas.microsoft.com/office/powerpoint/2010/main" val="3835802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34DD8D-8359-4349-B511-1B86F5FBA2CF}" type="slidenum">
              <a:rPr lang="en-US" smtClean="0"/>
              <a:t>78</a:t>
            </a:fld>
            <a:endParaRPr lang="en-US" dirty="0"/>
          </a:p>
        </p:txBody>
      </p:sp>
    </p:spTree>
    <p:extLst>
      <p:ext uri="{BB962C8B-B14F-4D97-AF65-F5344CB8AC3E}">
        <p14:creationId xmlns:p14="http://schemas.microsoft.com/office/powerpoint/2010/main" val="4274241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34DD8D-8359-4349-B511-1B86F5FBA2CF}" type="slidenum">
              <a:rPr lang="en-US" smtClean="0"/>
              <a:t>79</a:t>
            </a:fld>
            <a:endParaRPr lang="en-US" dirty="0"/>
          </a:p>
        </p:txBody>
      </p:sp>
    </p:spTree>
    <p:extLst>
      <p:ext uri="{BB962C8B-B14F-4D97-AF65-F5344CB8AC3E}">
        <p14:creationId xmlns:p14="http://schemas.microsoft.com/office/powerpoint/2010/main" val="2033009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59A9-1B52-4185-9AFA-05B6BDB948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31893A-BCD2-4E69-BB70-5959AEC80F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F32218-3097-4D2D-A7B3-2F3DDB168897}"/>
              </a:ext>
            </a:extLst>
          </p:cNvPr>
          <p:cNvSpPr>
            <a:spLocks noGrp="1"/>
          </p:cNvSpPr>
          <p:nvPr>
            <p:ph type="dt" sz="half" idx="10"/>
          </p:nvPr>
        </p:nvSpPr>
        <p:spPr/>
        <p:txBody>
          <a:bodyPr/>
          <a:lstStyle/>
          <a:p>
            <a:fld id="{6B8D571E-F73B-45A0-B06E-086C0B6A2439}" type="datetimeFigureOut">
              <a:rPr lang="en-US" smtClean="0"/>
              <a:t>04/27/23</a:t>
            </a:fld>
            <a:endParaRPr lang="en-US" dirty="0"/>
          </a:p>
        </p:txBody>
      </p:sp>
      <p:sp>
        <p:nvSpPr>
          <p:cNvPr id="5" name="Footer Placeholder 4">
            <a:extLst>
              <a:ext uri="{FF2B5EF4-FFF2-40B4-BE49-F238E27FC236}">
                <a16:creationId xmlns:a16="http://schemas.microsoft.com/office/drawing/2014/main" id="{F99C351C-9D46-44C2-BBE8-45EA7B68B5D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56C309-F62D-47BE-9024-F8F395E8C39F}"/>
              </a:ext>
            </a:extLst>
          </p:cNvPr>
          <p:cNvSpPr>
            <a:spLocks noGrp="1"/>
          </p:cNvSpPr>
          <p:nvPr>
            <p:ph type="sldNum" sz="quarter" idx="12"/>
          </p:nvPr>
        </p:nvSpPr>
        <p:spPr/>
        <p:txBody>
          <a:bodyPr/>
          <a:lstStyle/>
          <a:p>
            <a:fld id="{8D72BF49-0F22-486B-9063-EB240CB2DE0F}" type="slidenum">
              <a:rPr lang="en-US" smtClean="0"/>
              <a:t>‹#›</a:t>
            </a:fld>
            <a:endParaRPr lang="en-US" dirty="0"/>
          </a:p>
        </p:txBody>
      </p:sp>
    </p:spTree>
    <p:extLst>
      <p:ext uri="{BB962C8B-B14F-4D97-AF65-F5344CB8AC3E}">
        <p14:creationId xmlns:p14="http://schemas.microsoft.com/office/powerpoint/2010/main" val="149857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02C8-B2D1-4F7C-A268-7065899C90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ED00FA-593D-4B89-95F4-18F3D1BC67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972478-838D-4655-B7EE-CD752526E045}"/>
              </a:ext>
            </a:extLst>
          </p:cNvPr>
          <p:cNvSpPr>
            <a:spLocks noGrp="1"/>
          </p:cNvSpPr>
          <p:nvPr>
            <p:ph type="dt" sz="half" idx="10"/>
          </p:nvPr>
        </p:nvSpPr>
        <p:spPr/>
        <p:txBody>
          <a:bodyPr/>
          <a:lstStyle/>
          <a:p>
            <a:fld id="{6B8D571E-F73B-45A0-B06E-086C0B6A2439}" type="datetimeFigureOut">
              <a:rPr lang="en-US" smtClean="0"/>
              <a:t>04/27/23</a:t>
            </a:fld>
            <a:endParaRPr lang="en-US" dirty="0"/>
          </a:p>
        </p:txBody>
      </p:sp>
      <p:sp>
        <p:nvSpPr>
          <p:cNvPr id="5" name="Footer Placeholder 4">
            <a:extLst>
              <a:ext uri="{FF2B5EF4-FFF2-40B4-BE49-F238E27FC236}">
                <a16:creationId xmlns:a16="http://schemas.microsoft.com/office/drawing/2014/main" id="{20C69269-F0CA-4E29-9D11-93D594F390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964F3F-69A9-491A-8D4B-181E2891BE80}"/>
              </a:ext>
            </a:extLst>
          </p:cNvPr>
          <p:cNvSpPr>
            <a:spLocks noGrp="1"/>
          </p:cNvSpPr>
          <p:nvPr>
            <p:ph type="sldNum" sz="quarter" idx="12"/>
          </p:nvPr>
        </p:nvSpPr>
        <p:spPr/>
        <p:txBody>
          <a:bodyPr/>
          <a:lstStyle/>
          <a:p>
            <a:fld id="{8D72BF49-0F22-486B-9063-EB240CB2DE0F}" type="slidenum">
              <a:rPr lang="en-US" smtClean="0"/>
              <a:t>‹#›</a:t>
            </a:fld>
            <a:endParaRPr lang="en-US" dirty="0"/>
          </a:p>
        </p:txBody>
      </p:sp>
    </p:spTree>
    <p:extLst>
      <p:ext uri="{BB962C8B-B14F-4D97-AF65-F5344CB8AC3E}">
        <p14:creationId xmlns:p14="http://schemas.microsoft.com/office/powerpoint/2010/main" val="1172883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454E80-748D-4758-ACC2-F054D4BE2F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D913A-206A-4A0B-A237-DF20BE2E6B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6D920E-8E2C-44D0-96B9-C29FC1026713}"/>
              </a:ext>
            </a:extLst>
          </p:cNvPr>
          <p:cNvSpPr>
            <a:spLocks noGrp="1"/>
          </p:cNvSpPr>
          <p:nvPr>
            <p:ph type="dt" sz="half" idx="10"/>
          </p:nvPr>
        </p:nvSpPr>
        <p:spPr/>
        <p:txBody>
          <a:bodyPr/>
          <a:lstStyle/>
          <a:p>
            <a:fld id="{6B8D571E-F73B-45A0-B06E-086C0B6A2439}" type="datetimeFigureOut">
              <a:rPr lang="en-US" smtClean="0"/>
              <a:t>04/27/23</a:t>
            </a:fld>
            <a:endParaRPr lang="en-US" dirty="0"/>
          </a:p>
        </p:txBody>
      </p:sp>
      <p:sp>
        <p:nvSpPr>
          <p:cNvPr id="5" name="Footer Placeholder 4">
            <a:extLst>
              <a:ext uri="{FF2B5EF4-FFF2-40B4-BE49-F238E27FC236}">
                <a16:creationId xmlns:a16="http://schemas.microsoft.com/office/drawing/2014/main" id="{9E49676B-40F6-426A-9A39-1381A85E8B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16800F3-624A-4230-86B7-94CEB369B8C5}"/>
              </a:ext>
            </a:extLst>
          </p:cNvPr>
          <p:cNvSpPr>
            <a:spLocks noGrp="1"/>
          </p:cNvSpPr>
          <p:nvPr>
            <p:ph type="sldNum" sz="quarter" idx="12"/>
          </p:nvPr>
        </p:nvSpPr>
        <p:spPr/>
        <p:txBody>
          <a:bodyPr/>
          <a:lstStyle/>
          <a:p>
            <a:fld id="{8D72BF49-0F22-486B-9063-EB240CB2DE0F}" type="slidenum">
              <a:rPr lang="en-US" smtClean="0"/>
              <a:t>‹#›</a:t>
            </a:fld>
            <a:endParaRPr lang="en-US" dirty="0"/>
          </a:p>
        </p:txBody>
      </p:sp>
    </p:spTree>
    <p:extLst>
      <p:ext uri="{BB962C8B-B14F-4D97-AF65-F5344CB8AC3E}">
        <p14:creationId xmlns:p14="http://schemas.microsoft.com/office/powerpoint/2010/main" val="2938542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EF808-2DA9-4B4F-8613-482341CDBA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B927E2-2EED-47FD-B746-3D036D3190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165BE2-5A59-4859-8508-DA0DFAA1BC5F}"/>
              </a:ext>
            </a:extLst>
          </p:cNvPr>
          <p:cNvSpPr>
            <a:spLocks noGrp="1"/>
          </p:cNvSpPr>
          <p:nvPr>
            <p:ph type="dt" sz="half" idx="10"/>
          </p:nvPr>
        </p:nvSpPr>
        <p:spPr/>
        <p:txBody>
          <a:bodyPr/>
          <a:lstStyle/>
          <a:p>
            <a:fld id="{6B8D571E-F73B-45A0-B06E-086C0B6A2439}" type="datetimeFigureOut">
              <a:rPr lang="en-US" smtClean="0"/>
              <a:t>04/27/23</a:t>
            </a:fld>
            <a:endParaRPr lang="en-US" dirty="0"/>
          </a:p>
        </p:txBody>
      </p:sp>
      <p:sp>
        <p:nvSpPr>
          <p:cNvPr id="5" name="Footer Placeholder 4">
            <a:extLst>
              <a:ext uri="{FF2B5EF4-FFF2-40B4-BE49-F238E27FC236}">
                <a16:creationId xmlns:a16="http://schemas.microsoft.com/office/drawing/2014/main" id="{2BB28401-599B-473F-B1BF-1CB3D31BFD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D6AC119-D521-4A23-B787-49EA005E3998}"/>
              </a:ext>
            </a:extLst>
          </p:cNvPr>
          <p:cNvSpPr>
            <a:spLocks noGrp="1"/>
          </p:cNvSpPr>
          <p:nvPr>
            <p:ph type="sldNum" sz="quarter" idx="12"/>
          </p:nvPr>
        </p:nvSpPr>
        <p:spPr/>
        <p:txBody>
          <a:bodyPr/>
          <a:lstStyle/>
          <a:p>
            <a:fld id="{8D72BF49-0F22-486B-9063-EB240CB2DE0F}" type="slidenum">
              <a:rPr lang="en-US" smtClean="0"/>
              <a:t>‹#›</a:t>
            </a:fld>
            <a:endParaRPr lang="en-US" dirty="0"/>
          </a:p>
        </p:txBody>
      </p:sp>
    </p:spTree>
    <p:extLst>
      <p:ext uri="{BB962C8B-B14F-4D97-AF65-F5344CB8AC3E}">
        <p14:creationId xmlns:p14="http://schemas.microsoft.com/office/powerpoint/2010/main" val="2128531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A911E-0338-4358-B8D9-BC57AADC16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2127DB-0049-4205-9CF3-C9739A26C7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C60C75-0244-4088-BA39-92A1534C23F8}"/>
              </a:ext>
            </a:extLst>
          </p:cNvPr>
          <p:cNvSpPr>
            <a:spLocks noGrp="1"/>
          </p:cNvSpPr>
          <p:nvPr>
            <p:ph type="dt" sz="half" idx="10"/>
          </p:nvPr>
        </p:nvSpPr>
        <p:spPr/>
        <p:txBody>
          <a:bodyPr/>
          <a:lstStyle/>
          <a:p>
            <a:fld id="{6B8D571E-F73B-45A0-B06E-086C0B6A2439}" type="datetimeFigureOut">
              <a:rPr lang="en-US" smtClean="0"/>
              <a:t>04/27/23</a:t>
            </a:fld>
            <a:endParaRPr lang="en-US" dirty="0"/>
          </a:p>
        </p:txBody>
      </p:sp>
      <p:sp>
        <p:nvSpPr>
          <p:cNvPr id="5" name="Footer Placeholder 4">
            <a:extLst>
              <a:ext uri="{FF2B5EF4-FFF2-40B4-BE49-F238E27FC236}">
                <a16:creationId xmlns:a16="http://schemas.microsoft.com/office/drawing/2014/main" id="{AB9CB6A1-027C-4479-9778-67DC82AB8C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0D7AE3-B754-404A-93BC-CA46BDE541D7}"/>
              </a:ext>
            </a:extLst>
          </p:cNvPr>
          <p:cNvSpPr>
            <a:spLocks noGrp="1"/>
          </p:cNvSpPr>
          <p:nvPr>
            <p:ph type="sldNum" sz="quarter" idx="12"/>
          </p:nvPr>
        </p:nvSpPr>
        <p:spPr/>
        <p:txBody>
          <a:bodyPr/>
          <a:lstStyle/>
          <a:p>
            <a:fld id="{8D72BF49-0F22-486B-9063-EB240CB2DE0F}" type="slidenum">
              <a:rPr lang="en-US" smtClean="0"/>
              <a:t>‹#›</a:t>
            </a:fld>
            <a:endParaRPr lang="en-US" dirty="0"/>
          </a:p>
        </p:txBody>
      </p:sp>
    </p:spTree>
    <p:extLst>
      <p:ext uri="{BB962C8B-B14F-4D97-AF65-F5344CB8AC3E}">
        <p14:creationId xmlns:p14="http://schemas.microsoft.com/office/powerpoint/2010/main" val="584324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9649E-D592-4C7B-9FB7-8977732A4F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984B23-5825-4B3D-BA7F-2133583FCF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5D8070-E3BB-4A06-941E-BBE9A078C6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717C20-22B3-4A5E-9379-314E10CC47A7}"/>
              </a:ext>
            </a:extLst>
          </p:cNvPr>
          <p:cNvSpPr>
            <a:spLocks noGrp="1"/>
          </p:cNvSpPr>
          <p:nvPr>
            <p:ph type="dt" sz="half" idx="10"/>
          </p:nvPr>
        </p:nvSpPr>
        <p:spPr/>
        <p:txBody>
          <a:bodyPr/>
          <a:lstStyle/>
          <a:p>
            <a:fld id="{6B8D571E-F73B-45A0-B06E-086C0B6A2439}" type="datetimeFigureOut">
              <a:rPr lang="en-US" smtClean="0"/>
              <a:t>04/27/23</a:t>
            </a:fld>
            <a:endParaRPr lang="en-US" dirty="0"/>
          </a:p>
        </p:txBody>
      </p:sp>
      <p:sp>
        <p:nvSpPr>
          <p:cNvPr id="6" name="Footer Placeholder 5">
            <a:extLst>
              <a:ext uri="{FF2B5EF4-FFF2-40B4-BE49-F238E27FC236}">
                <a16:creationId xmlns:a16="http://schemas.microsoft.com/office/drawing/2014/main" id="{0BEFEF81-E4A7-4E67-8652-4B2394CDFF5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9D1209F-8709-482E-AAD9-E82E8B6D1B79}"/>
              </a:ext>
            </a:extLst>
          </p:cNvPr>
          <p:cNvSpPr>
            <a:spLocks noGrp="1"/>
          </p:cNvSpPr>
          <p:nvPr>
            <p:ph type="sldNum" sz="quarter" idx="12"/>
          </p:nvPr>
        </p:nvSpPr>
        <p:spPr/>
        <p:txBody>
          <a:bodyPr/>
          <a:lstStyle/>
          <a:p>
            <a:fld id="{8D72BF49-0F22-486B-9063-EB240CB2DE0F}" type="slidenum">
              <a:rPr lang="en-US" smtClean="0"/>
              <a:t>‹#›</a:t>
            </a:fld>
            <a:endParaRPr lang="en-US" dirty="0"/>
          </a:p>
        </p:txBody>
      </p:sp>
    </p:spTree>
    <p:extLst>
      <p:ext uri="{BB962C8B-B14F-4D97-AF65-F5344CB8AC3E}">
        <p14:creationId xmlns:p14="http://schemas.microsoft.com/office/powerpoint/2010/main" val="793889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C0CC-E571-45F4-8D1F-B66B8356D5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E9342B-DC59-4749-BB31-A848A61328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663C80-3013-43E7-A293-4CC8D0636D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3FFFE9-205A-417A-96BC-2C1F141614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6B181E-0BAE-425C-8B9C-1C186619B0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D688E9-71F5-4E55-B947-D4680EA585A8}"/>
              </a:ext>
            </a:extLst>
          </p:cNvPr>
          <p:cNvSpPr>
            <a:spLocks noGrp="1"/>
          </p:cNvSpPr>
          <p:nvPr>
            <p:ph type="dt" sz="half" idx="10"/>
          </p:nvPr>
        </p:nvSpPr>
        <p:spPr/>
        <p:txBody>
          <a:bodyPr/>
          <a:lstStyle/>
          <a:p>
            <a:fld id="{6B8D571E-F73B-45A0-B06E-086C0B6A2439}" type="datetimeFigureOut">
              <a:rPr lang="en-US" smtClean="0"/>
              <a:t>04/27/23</a:t>
            </a:fld>
            <a:endParaRPr lang="en-US" dirty="0"/>
          </a:p>
        </p:txBody>
      </p:sp>
      <p:sp>
        <p:nvSpPr>
          <p:cNvPr id="8" name="Footer Placeholder 7">
            <a:extLst>
              <a:ext uri="{FF2B5EF4-FFF2-40B4-BE49-F238E27FC236}">
                <a16:creationId xmlns:a16="http://schemas.microsoft.com/office/drawing/2014/main" id="{FB37CD12-AFE8-4A02-8318-D74FFB05FF5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8D2D834-F3AD-42BB-86B7-E9CA8C570EE6}"/>
              </a:ext>
            </a:extLst>
          </p:cNvPr>
          <p:cNvSpPr>
            <a:spLocks noGrp="1"/>
          </p:cNvSpPr>
          <p:nvPr>
            <p:ph type="sldNum" sz="quarter" idx="12"/>
          </p:nvPr>
        </p:nvSpPr>
        <p:spPr/>
        <p:txBody>
          <a:bodyPr/>
          <a:lstStyle/>
          <a:p>
            <a:fld id="{8D72BF49-0F22-486B-9063-EB240CB2DE0F}" type="slidenum">
              <a:rPr lang="en-US" smtClean="0"/>
              <a:t>‹#›</a:t>
            </a:fld>
            <a:endParaRPr lang="en-US" dirty="0"/>
          </a:p>
        </p:txBody>
      </p:sp>
    </p:spTree>
    <p:extLst>
      <p:ext uri="{BB962C8B-B14F-4D97-AF65-F5344CB8AC3E}">
        <p14:creationId xmlns:p14="http://schemas.microsoft.com/office/powerpoint/2010/main" val="764449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71DE3-D9AB-471F-8558-C21654DABB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4CDF49-F02A-4C23-BCDD-023CC1F3391C}"/>
              </a:ext>
            </a:extLst>
          </p:cNvPr>
          <p:cNvSpPr>
            <a:spLocks noGrp="1"/>
          </p:cNvSpPr>
          <p:nvPr>
            <p:ph type="dt" sz="half" idx="10"/>
          </p:nvPr>
        </p:nvSpPr>
        <p:spPr/>
        <p:txBody>
          <a:bodyPr/>
          <a:lstStyle/>
          <a:p>
            <a:fld id="{6B8D571E-F73B-45A0-B06E-086C0B6A2439}" type="datetimeFigureOut">
              <a:rPr lang="en-US" smtClean="0"/>
              <a:t>04/27/23</a:t>
            </a:fld>
            <a:endParaRPr lang="en-US" dirty="0"/>
          </a:p>
        </p:txBody>
      </p:sp>
      <p:sp>
        <p:nvSpPr>
          <p:cNvPr id="4" name="Footer Placeholder 3">
            <a:extLst>
              <a:ext uri="{FF2B5EF4-FFF2-40B4-BE49-F238E27FC236}">
                <a16:creationId xmlns:a16="http://schemas.microsoft.com/office/drawing/2014/main" id="{857F2948-B313-4FFC-A2AC-1D095FE7241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6F8A029-C75B-414C-AE8A-0415A0494AD5}"/>
              </a:ext>
            </a:extLst>
          </p:cNvPr>
          <p:cNvSpPr>
            <a:spLocks noGrp="1"/>
          </p:cNvSpPr>
          <p:nvPr>
            <p:ph type="sldNum" sz="quarter" idx="12"/>
          </p:nvPr>
        </p:nvSpPr>
        <p:spPr/>
        <p:txBody>
          <a:bodyPr/>
          <a:lstStyle/>
          <a:p>
            <a:fld id="{8D72BF49-0F22-486B-9063-EB240CB2DE0F}" type="slidenum">
              <a:rPr lang="en-US" smtClean="0"/>
              <a:t>‹#›</a:t>
            </a:fld>
            <a:endParaRPr lang="en-US" dirty="0"/>
          </a:p>
        </p:txBody>
      </p:sp>
    </p:spTree>
    <p:extLst>
      <p:ext uri="{BB962C8B-B14F-4D97-AF65-F5344CB8AC3E}">
        <p14:creationId xmlns:p14="http://schemas.microsoft.com/office/powerpoint/2010/main" val="541048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E798AD-E0A3-4C71-A013-01E864210D97}"/>
              </a:ext>
            </a:extLst>
          </p:cNvPr>
          <p:cNvSpPr>
            <a:spLocks noGrp="1"/>
          </p:cNvSpPr>
          <p:nvPr>
            <p:ph type="dt" sz="half" idx="10"/>
          </p:nvPr>
        </p:nvSpPr>
        <p:spPr/>
        <p:txBody>
          <a:bodyPr/>
          <a:lstStyle/>
          <a:p>
            <a:fld id="{6B8D571E-F73B-45A0-B06E-086C0B6A2439}" type="datetimeFigureOut">
              <a:rPr lang="en-US" smtClean="0"/>
              <a:t>04/27/23</a:t>
            </a:fld>
            <a:endParaRPr lang="en-US" dirty="0"/>
          </a:p>
        </p:txBody>
      </p:sp>
      <p:sp>
        <p:nvSpPr>
          <p:cNvPr id="3" name="Footer Placeholder 2">
            <a:extLst>
              <a:ext uri="{FF2B5EF4-FFF2-40B4-BE49-F238E27FC236}">
                <a16:creationId xmlns:a16="http://schemas.microsoft.com/office/drawing/2014/main" id="{8ACE5156-E53A-4B2A-A7E2-3CDC056237B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82974AC-5147-4B9A-AE98-336EDE0C00D8}"/>
              </a:ext>
            </a:extLst>
          </p:cNvPr>
          <p:cNvSpPr>
            <a:spLocks noGrp="1"/>
          </p:cNvSpPr>
          <p:nvPr>
            <p:ph type="sldNum" sz="quarter" idx="12"/>
          </p:nvPr>
        </p:nvSpPr>
        <p:spPr/>
        <p:txBody>
          <a:bodyPr/>
          <a:lstStyle/>
          <a:p>
            <a:fld id="{8D72BF49-0F22-486B-9063-EB240CB2DE0F}" type="slidenum">
              <a:rPr lang="en-US" smtClean="0"/>
              <a:t>‹#›</a:t>
            </a:fld>
            <a:endParaRPr lang="en-US" dirty="0"/>
          </a:p>
        </p:txBody>
      </p:sp>
    </p:spTree>
    <p:extLst>
      <p:ext uri="{BB962C8B-B14F-4D97-AF65-F5344CB8AC3E}">
        <p14:creationId xmlns:p14="http://schemas.microsoft.com/office/powerpoint/2010/main" val="2665689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6CFD2-B00B-446E-8776-F5D8F9A50A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E148C6-B0A3-4F17-A8F5-53939ED843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E6F64F-EDED-481D-8FA7-91E7D0C074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5C9F23-B92A-4E6A-8D32-F81DDB3D04C4}"/>
              </a:ext>
            </a:extLst>
          </p:cNvPr>
          <p:cNvSpPr>
            <a:spLocks noGrp="1"/>
          </p:cNvSpPr>
          <p:nvPr>
            <p:ph type="dt" sz="half" idx="10"/>
          </p:nvPr>
        </p:nvSpPr>
        <p:spPr/>
        <p:txBody>
          <a:bodyPr/>
          <a:lstStyle/>
          <a:p>
            <a:fld id="{6B8D571E-F73B-45A0-B06E-086C0B6A2439}" type="datetimeFigureOut">
              <a:rPr lang="en-US" smtClean="0"/>
              <a:t>04/27/23</a:t>
            </a:fld>
            <a:endParaRPr lang="en-US" dirty="0"/>
          </a:p>
        </p:txBody>
      </p:sp>
      <p:sp>
        <p:nvSpPr>
          <p:cNvPr id="6" name="Footer Placeholder 5">
            <a:extLst>
              <a:ext uri="{FF2B5EF4-FFF2-40B4-BE49-F238E27FC236}">
                <a16:creationId xmlns:a16="http://schemas.microsoft.com/office/drawing/2014/main" id="{ACA9EA31-321D-4EBE-AFEF-0FFADD36AEC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FD8E46C-C0B8-4308-A205-80AEB86D6F6E}"/>
              </a:ext>
            </a:extLst>
          </p:cNvPr>
          <p:cNvSpPr>
            <a:spLocks noGrp="1"/>
          </p:cNvSpPr>
          <p:nvPr>
            <p:ph type="sldNum" sz="quarter" idx="12"/>
          </p:nvPr>
        </p:nvSpPr>
        <p:spPr/>
        <p:txBody>
          <a:bodyPr/>
          <a:lstStyle/>
          <a:p>
            <a:fld id="{8D72BF49-0F22-486B-9063-EB240CB2DE0F}" type="slidenum">
              <a:rPr lang="en-US" smtClean="0"/>
              <a:t>‹#›</a:t>
            </a:fld>
            <a:endParaRPr lang="en-US" dirty="0"/>
          </a:p>
        </p:txBody>
      </p:sp>
    </p:spTree>
    <p:extLst>
      <p:ext uri="{BB962C8B-B14F-4D97-AF65-F5344CB8AC3E}">
        <p14:creationId xmlns:p14="http://schemas.microsoft.com/office/powerpoint/2010/main" val="621943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FAD9A-1365-42E5-9218-6F52E0481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990CB0-73B3-40F1-8B69-4CBAC4D621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E0D63B2-2966-41EC-AABE-7380584A19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20DE4C-D0AB-41E9-BD09-D8DE69941767}"/>
              </a:ext>
            </a:extLst>
          </p:cNvPr>
          <p:cNvSpPr>
            <a:spLocks noGrp="1"/>
          </p:cNvSpPr>
          <p:nvPr>
            <p:ph type="dt" sz="half" idx="10"/>
          </p:nvPr>
        </p:nvSpPr>
        <p:spPr/>
        <p:txBody>
          <a:bodyPr/>
          <a:lstStyle/>
          <a:p>
            <a:fld id="{6B8D571E-F73B-45A0-B06E-086C0B6A2439}" type="datetimeFigureOut">
              <a:rPr lang="en-US" smtClean="0"/>
              <a:t>04/27/23</a:t>
            </a:fld>
            <a:endParaRPr lang="en-US" dirty="0"/>
          </a:p>
        </p:txBody>
      </p:sp>
      <p:sp>
        <p:nvSpPr>
          <p:cNvPr id="6" name="Footer Placeholder 5">
            <a:extLst>
              <a:ext uri="{FF2B5EF4-FFF2-40B4-BE49-F238E27FC236}">
                <a16:creationId xmlns:a16="http://schemas.microsoft.com/office/drawing/2014/main" id="{DCE931B1-F45B-4503-AF85-EEECCC77B1F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6910ADD-BFD0-4B3D-B3A6-A950F2E85FCE}"/>
              </a:ext>
            </a:extLst>
          </p:cNvPr>
          <p:cNvSpPr>
            <a:spLocks noGrp="1"/>
          </p:cNvSpPr>
          <p:nvPr>
            <p:ph type="sldNum" sz="quarter" idx="12"/>
          </p:nvPr>
        </p:nvSpPr>
        <p:spPr/>
        <p:txBody>
          <a:bodyPr/>
          <a:lstStyle/>
          <a:p>
            <a:fld id="{8D72BF49-0F22-486B-9063-EB240CB2DE0F}" type="slidenum">
              <a:rPr lang="en-US" smtClean="0"/>
              <a:t>‹#›</a:t>
            </a:fld>
            <a:endParaRPr lang="en-US" dirty="0"/>
          </a:p>
        </p:txBody>
      </p:sp>
    </p:spTree>
    <p:extLst>
      <p:ext uri="{BB962C8B-B14F-4D97-AF65-F5344CB8AC3E}">
        <p14:creationId xmlns:p14="http://schemas.microsoft.com/office/powerpoint/2010/main" val="1532683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93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7A777B-9150-41E4-A0C1-309B14EF9F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DC4B79-E445-4E20-816B-9274941C59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D467C3-9176-489A-8037-111FDA024D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8D571E-F73B-45A0-B06E-086C0B6A2439}" type="datetimeFigureOut">
              <a:rPr lang="en-US" smtClean="0"/>
              <a:t>04/27/23</a:t>
            </a:fld>
            <a:endParaRPr lang="en-US" dirty="0"/>
          </a:p>
        </p:txBody>
      </p:sp>
      <p:sp>
        <p:nvSpPr>
          <p:cNvPr id="5" name="Footer Placeholder 4">
            <a:extLst>
              <a:ext uri="{FF2B5EF4-FFF2-40B4-BE49-F238E27FC236}">
                <a16:creationId xmlns:a16="http://schemas.microsoft.com/office/drawing/2014/main" id="{7691DB9A-E11E-456B-91F9-34112A8EEC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22E790C-1252-467B-9417-2CACB0849D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72BF49-0F22-486B-9063-EB240CB2DE0F}" type="slidenum">
              <a:rPr lang="en-US" smtClean="0"/>
              <a:t>‹#›</a:t>
            </a:fld>
            <a:endParaRPr lang="en-US" dirty="0"/>
          </a:p>
        </p:txBody>
      </p:sp>
    </p:spTree>
    <p:extLst>
      <p:ext uri="{BB962C8B-B14F-4D97-AF65-F5344CB8AC3E}">
        <p14:creationId xmlns:p14="http://schemas.microsoft.com/office/powerpoint/2010/main" val="483665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0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hyperlink" Target="https://jsonplaceholder.typicode.com/posts/70" TargetMode="Externa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hyperlink" Target="https://restful-booker.herokuapp.com/booking/10" TargetMode="Externa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xml"/><Relationship Id="rId4" Type="http://schemas.openxmlformats.org/officeDocument/2006/relationships/image" Target="../media/image139.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90.png"/><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92.png"/><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66.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94.png"/><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00.png"/><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103.png"/></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74.xml.rels><?xml version="1.0" encoding="UTF-8" standalone="yes"?>
<Relationships xmlns="http://schemas.openxmlformats.org/package/2006/relationships"><Relationship Id="rId8" Type="http://schemas.openxmlformats.org/officeDocument/2006/relationships/hyperlink" Target="https://trello.com/app-key/" TargetMode="External"/><Relationship Id="rId3" Type="http://schemas.openxmlformats.org/officeDocument/2006/relationships/image" Target="../media/image106.png"/><Relationship Id="rId7" Type="http://schemas.openxmlformats.org/officeDocument/2006/relationships/hyperlink" Target="https://developer.atlassian.com/"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hyperlink" Target="https://developer.atlassian.com/cloud/trello/guides/rest-api/authorization/"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110.png"/></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119.jpeg"/></Relationships>
</file>

<file path=ppt/slides/_rels/slide8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hyperlink" Target="https://restful-booker.herokuapp.com/booking/10" TargetMode="Externa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hyperlink" Target="https://restful-booker.herokuapp.com/booking/10" TargetMode="Externa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3467294" y="220174"/>
            <a:ext cx="5644663" cy="1200329"/>
          </a:xfrm>
          <a:prstGeom prst="rect">
            <a:avLst/>
          </a:prstGeom>
          <a:noFill/>
        </p:spPr>
        <p:txBody>
          <a:bodyPr wrap="square">
            <a:spAutoFit/>
          </a:bodyPr>
          <a:lstStyle/>
          <a:p>
            <a:pPr algn="ctr"/>
            <a:r>
              <a:rPr lang="en-US" sz="2400" b="0" i="0" noProof="1">
                <a:effectLst/>
                <a:latin typeface="Bahnschrift SemiBold" panose="020B0502040204020203" pitchFamily="34" charset="0"/>
              </a:rPr>
              <a:t>API Nedir </a:t>
            </a:r>
            <a:r>
              <a:rPr lang="en-US" sz="2400" b="0" i="0" dirty="0">
                <a:effectLst/>
                <a:latin typeface="Bahnschrift SemiBold" panose="020B0502040204020203" pitchFamily="34" charset="0"/>
              </a:rPr>
              <a:t>?</a:t>
            </a:r>
          </a:p>
          <a:p>
            <a:pPr algn="ctr"/>
            <a:r>
              <a:rPr lang="en-US" sz="2400" b="0" i="0" dirty="0">
                <a:effectLst/>
                <a:latin typeface="Bahnschrift SemiBold" panose="020B0502040204020203" pitchFamily="34" charset="0"/>
              </a:rPr>
              <a:t>Application Programming Interface</a:t>
            </a:r>
          </a:p>
          <a:p>
            <a:pPr algn="ctr"/>
            <a:r>
              <a:rPr lang="en-US" sz="2400" i="0" noProof="1">
                <a:solidFill>
                  <a:srgbClr val="C00000"/>
                </a:solidFill>
                <a:effectLst/>
                <a:latin typeface="Bahnschrift SemiBold" panose="020B0502040204020203" pitchFamily="34" charset="0"/>
                <a:cs typeface="Arial" panose="020B0604020202020204" pitchFamily="34" charset="0"/>
              </a:rPr>
              <a:t>Uygulama Programlama Arayüzü</a:t>
            </a:r>
            <a:endParaRPr lang="en-US" sz="2400" noProof="1">
              <a:solidFill>
                <a:srgbClr val="C00000"/>
              </a:solidFill>
              <a:latin typeface="Bahnschrift SemiBold" panose="020B0502040204020203" pitchFamily="34" charset="0"/>
              <a:cs typeface="Arial" panose="020B0604020202020204" pitchFamily="34" charset="0"/>
            </a:endParaRPr>
          </a:p>
        </p:txBody>
      </p:sp>
      <p:pic>
        <p:nvPicPr>
          <p:cNvPr id="14" name="Picture 13">
            <a:extLst>
              <a:ext uri="{FF2B5EF4-FFF2-40B4-BE49-F238E27FC236}">
                <a16:creationId xmlns:a16="http://schemas.microsoft.com/office/drawing/2014/main" id="{41DD76A5-F7FA-48A9-8A61-926BBCC2F24D}"/>
              </a:ext>
            </a:extLst>
          </p:cNvPr>
          <p:cNvPicPr>
            <a:picLocks noChangeAspect="1"/>
          </p:cNvPicPr>
          <p:nvPr/>
        </p:nvPicPr>
        <p:blipFill>
          <a:blip r:embed="rId2"/>
          <a:stretch>
            <a:fillRect/>
          </a:stretch>
        </p:blipFill>
        <p:spPr>
          <a:xfrm>
            <a:off x="4093203" y="1529981"/>
            <a:ext cx="4493273" cy="4743362"/>
          </a:xfrm>
          <a:prstGeom prst="rect">
            <a:avLst/>
          </a:prstGeom>
        </p:spPr>
      </p:pic>
      <p:sp>
        <p:nvSpPr>
          <p:cNvPr id="8" name="TextBox 7">
            <a:extLst>
              <a:ext uri="{FF2B5EF4-FFF2-40B4-BE49-F238E27FC236}">
                <a16:creationId xmlns:a16="http://schemas.microsoft.com/office/drawing/2014/main" id="{AE711579-8C6A-4374-8652-7A828C4A59D8}"/>
              </a:ext>
            </a:extLst>
          </p:cNvPr>
          <p:cNvSpPr txBox="1"/>
          <p:nvPr/>
        </p:nvSpPr>
        <p:spPr>
          <a:xfrm>
            <a:off x="320717" y="1593338"/>
            <a:ext cx="3772486" cy="3231654"/>
          </a:xfrm>
          <a:prstGeom prst="rect">
            <a:avLst/>
          </a:prstGeom>
          <a:noFill/>
        </p:spPr>
        <p:txBody>
          <a:bodyPr wrap="square">
            <a:spAutoFit/>
          </a:bodyPr>
          <a:lstStyle/>
          <a:p>
            <a:pPr marL="1198563" marR="0" lvl="0" indent="-1198563">
              <a:spcBef>
                <a:spcPts val="12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BOLUM 1 – Temel API kavramlari</a:t>
            </a:r>
          </a:p>
          <a:p>
            <a:pPr marL="1198563" indent="-1198563">
              <a:spcBef>
                <a:spcPts val="12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BOLUM 2 – Postman ile manuel </a:t>
            </a:r>
            <a:r>
              <a:rPr lang="en-US" noProof="1">
                <a:latin typeface="Bahnschrift SemiBold" panose="020B0502040204020203" pitchFamily="34" charset="0"/>
                <a:ea typeface="Calibri" panose="020F0502020204030204" pitchFamily="34" charset="0"/>
                <a:cs typeface="Times New Roman" panose="02020603050405020304" pitchFamily="18" charset="0"/>
              </a:rPr>
              <a:t>API testing</a:t>
            </a:r>
            <a:endParaRPr lang="en-US" sz="1800" noProof="1">
              <a:effectLst/>
              <a:latin typeface="Bahnschrift SemiBold" panose="020B0502040204020203" pitchFamily="34" charset="0"/>
              <a:ea typeface="Calibri" panose="020F0502020204030204" pitchFamily="34" charset="0"/>
              <a:cs typeface="Times New Roman" panose="02020603050405020304" pitchFamily="18" charset="0"/>
            </a:endParaRPr>
          </a:p>
          <a:p>
            <a:pPr marL="1198563" indent="-1198563">
              <a:spcBef>
                <a:spcPts val="1200"/>
              </a:spcBef>
              <a:spcAft>
                <a:spcPts val="600"/>
              </a:spcAft>
            </a:pPr>
            <a:r>
              <a:rPr lang="en-US" noProof="1">
                <a:latin typeface="Bahnschrift SemiBold" panose="020B0502040204020203" pitchFamily="34" charset="0"/>
                <a:ea typeface="Calibri" panose="020F0502020204030204" pitchFamily="34" charset="0"/>
                <a:cs typeface="Times New Roman" panose="02020603050405020304" pitchFamily="18" charset="0"/>
              </a:rPr>
              <a:t>BOLUM 3 – API test otomasyonu</a:t>
            </a:r>
          </a:p>
          <a:p>
            <a:pPr marL="1198563" indent="-1198563">
              <a:spcBef>
                <a:spcPts val="1200"/>
              </a:spcBef>
              <a:spcAft>
                <a:spcPts val="600"/>
              </a:spcAft>
            </a:pPr>
            <a:r>
              <a:rPr lang="en-US" noProof="1">
                <a:latin typeface="Bahnschrift SemiBold" panose="020B0502040204020203" pitchFamily="34" charset="0"/>
                <a:ea typeface="Calibri" panose="020F0502020204030204" pitchFamily="34" charset="0"/>
                <a:cs typeface="Times New Roman" panose="02020603050405020304" pitchFamily="18" charset="0"/>
              </a:rPr>
              <a:t>BOLUM 4 – Famwork’u gelistirme</a:t>
            </a:r>
          </a:p>
          <a:p>
            <a:pPr marL="1198563" indent="-1198563">
              <a:spcBef>
                <a:spcPts val="12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BOLUM 5- Farkli Tekniklerle API Test Otomasyonu              (De-serialization, Pojo)</a:t>
            </a:r>
          </a:p>
        </p:txBody>
      </p:sp>
      <p:sp>
        <p:nvSpPr>
          <p:cNvPr id="10" name="Rectangle 9">
            <a:extLst>
              <a:ext uri="{FF2B5EF4-FFF2-40B4-BE49-F238E27FC236}">
                <a16:creationId xmlns:a16="http://schemas.microsoft.com/office/drawing/2014/main" id="{C1326FAE-BC75-45F9-9C35-9619238A3F5C}"/>
              </a:ext>
            </a:extLst>
          </p:cNvPr>
          <p:cNvSpPr/>
          <p:nvPr/>
        </p:nvSpPr>
        <p:spPr>
          <a:xfrm>
            <a:off x="4081481" y="1529981"/>
            <a:ext cx="4493273" cy="474336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924766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A0F0142-2B87-4D94-9763-0772477E7060}"/>
              </a:ext>
            </a:extLst>
          </p:cNvPr>
          <p:cNvSpPr txBox="1"/>
          <p:nvPr/>
        </p:nvSpPr>
        <p:spPr>
          <a:xfrm>
            <a:off x="4229101" y="261535"/>
            <a:ext cx="3074377" cy="461665"/>
          </a:xfrm>
          <a:prstGeom prst="rect">
            <a:avLst/>
          </a:prstGeom>
          <a:noFill/>
        </p:spPr>
        <p:txBody>
          <a:bodyPr wrap="square">
            <a:spAutoFit/>
          </a:bodyPr>
          <a:lstStyle/>
          <a:p>
            <a:pPr algn="ctr"/>
            <a:r>
              <a:rPr lang="en-US" sz="2400" b="0" i="0" noProof="1">
                <a:effectLst/>
                <a:latin typeface="Bahnschrift SemiBold" panose="020B0502040204020203" pitchFamily="34" charset="0"/>
              </a:rPr>
              <a:t>API Nasil Kullanilir </a:t>
            </a:r>
            <a:r>
              <a:rPr lang="en-US" sz="2400" b="0" i="0" dirty="0">
                <a:effectLst/>
                <a:latin typeface="Bahnschrift SemiBold" panose="020B0502040204020203" pitchFamily="34" charset="0"/>
              </a:rPr>
              <a:t>?</a:t>
            </a:r>
          </a:p>
        </p:txBody>
      </p:sp>
      <p:pic>
        <p:nvPicPr>
          <p:cNvPr id="8" name="Picture 7">
            <a:extLst>
              <a:ext uri="{FF2B5EF4-FFF2-40B4-BE49-F238E27FC236}">
                <a16:creationId xmlns:a16="http://schemas.microsoft.com/office/drawing/2014/main" id="{0D26EEC7-247C-4190-96C7-A362CE7EFA22}"/>
              </a:ext>
            </a:extLst>
          </p:cNvPr>
          <p:cNvPicPr>
            <a:picLocks noChangeAspect="1"/>
          </p:cNvPicPr>
          <p:nvPr/>
        </p:nvPicPr>
        <p:blipFill>
          <a:blip r:embed="rId2"/>
          <a:stretch>
            <a:fillRect/>
          </a:stretch>
        </p:blipFill>
        <p:spPr>
          <a:xfrm>
            <a:off x="9028601" y="945264"/>
            <a:ext cx="2178661" cy="1095034"/>
          </a:xfrm>
          <a:prstGeom prst="rect">
            <a:avLst/>
          </a:prstGeom>
        </p:spPr>
      </p:pic>
      <p:pic>
        <p:nvPicPr>
          <p:cNvPr id="10" name="Picture 9">
            <a:extLst>
              <a:ext uri="{FF2B5EF4-FFF2-40B4-BE49-F238E27FC236}">
                <a16:creationId xmlns:a16="http://schemas.microsoft.com/office/drawing/2014/main" id="{FB73AB44-7E43-4CF4-8675-0EADC397286A}"/>
              </a:ext>
            </a:extLst>
          </p:cNvPr>
          <p:cNvPicPr>
            <a:picLocks noChangeAspect="1"/>
          </p:cNvPicPr>
          <p:nvPr/>
        </p:nvPicPr>
        <p:blipFill>
          <a:blip r:embed="rId3"/>
          <a:stretch>
            <a:fillRect/>
          </a:stretch>
        </p:blipFill>
        <p:spPr>
          <a:xfrm>
            <a:off x="140677" y="911836"/>
            <a:ext cx="8147538" cy="3585690"/>
          </a:xfrm>
          <a:prstGeom prst="rect">
            <a:avLst/>
          </a:prstGeom>
        </p:spPr>
      </p:pic>
      <p:pic>
        <p:nvPicPr>
          <p:cNvPr id="12" name="Picture 11">
            <a:extLst>
              <a:ext uri="{FF2B5EF4-FFF2-40B4-BE49-F238E27FC236}">
                <a16:creationId xmlns:a16="http://schemas.microsoft.com/office/drawing/2014/main" id="{034A5792-A53D-45A5-BDB6-D76AA6E5CAE0}"/>
              </a:ext>
            </a:extLst>
          </p:cNvPr>
          <p:cNvPicPr>
            <a:picLocks noChangeAspect="1"/>
          </p:cNvPicPr>
          <p:nvPr/>
        </p:nvPicPr>
        <p:blipFill>
          <a:blip r:embed="rId4"/>
          <a:stretch>
            <a:fillRect/>
          </a:stretch>
        </p:blipFill>
        <p:spPr>
          <a:xfrm>
            <a:off x="8396287" y="3108081"/>
            <a:ext cx="3581400" cy="3009900"/>
          </a:xfrm>
          <a:prstGeom prst="rect">
            <a:avLst/>
          </a:prstGeom>
        </p:spPr>
      </p:pic>
      <p:sp>
        <p:nvSpPr>
          <p:cNvPr id="14" name="Rectangle 13">
            <a:extLst>
              <a:ext uri="{FF2B5EF4-FFF2-40B4-BE49-F238E27FC236}">
                <a16:creationId xmlns:a16="http://schemas.microsoft.com/office/drawing/2014/main" id="{5F86E51F-6B43-4473-9249-1320C5CA34A2}"/>
              </a:ext>
            </a:extLst>
          </p:cNvPr>
          <p:cNvSpPr/>
          <p:nvPr/>
        </p:nvSpPr>
        <p:spPr>
          <a:xfrm>
            <a:off x="140677" y="911835"/>
            <a:ext cx="8147538" cy="358568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5" name="Rectangle 14">
            <a:extLst>
              <a:ext uri="{FF2B5EF4-FFF2-40B4-BE49-F238E27FC236}">
                <a16:creationId xmlns:a16="http://schemas.microsoft.com/office/drawing/2014/main" id="{3070D9D2-7716-47CB-A25E-2A36DF09ACDE}"/>
              </a:ext>
            </a:extLst>
          </p:cNvPr>
          <p:cNvSpPr/>
          <p:nvPr/>
        </p:nvSpPr>
        <p:spPr>
          <a:xfrm>
            <a:off x="3786553" y="1039048"/>
            <a:ext cx="855785" cy="26944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6" name="Rectangle 15">
            <a:extLst>
              <a:ext uri="{FF2B5EF4-FFF2-40B4-BE49-F238E27FC236}">
                <a16:creationId xmlns:a16="http://schemas.microsoft.com/office/drawing/2014/main" id="{B34F6B50-76A9-4A3B-937F-A4828DFD9B57}"/>
              </a:ext>
            </a:extLst>
          </p:cNvPr>
          <p:cNvSpPr/>
          <p:nvPr/>
        </p:nvSpPr>
        <p:spPr>
          <a:xfrm>
            <a:off x="216876" y="1402464"/>
            <a:ext cx="1389186" cy="23876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Rectangle 16">
            <a:extLst>
              <a:ext uri="{FF2B5EF4-FFF2-40B4-BE49-F238E27FC236}">
                <a16:creationId xmlns:a16="http://schemas.microsoft.com/office/drawing/2014/main" id="{E682D032-9336-4572-8E77-CC25E8455453}"/>
              </a:ext>
            </a:extLst>
          </p:cNvPr>
          <p:cNvSpPr/>
          <p:nvPr/>
        </p:nvSpPr>
        <p:spPr>
          <a:xfrm>
            <a:off x="6875585" y="2199633"/>
            <a:ext cx="1307123" cy="107110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Rectangle 17">
            <a:extLst>
              <a:ext uri="{FF2B5EF4-FFF2-40B4-BE49-F238E27FC236}">
                <a16:creationId xmlns:a16="http://schemas.microsoft.com/office/drawing/2014/main" id="{F0C7AA0B-65DB-4CC8-929C-8D5704E38B4A}"/>
              </a:ext>
            </a:extLst>
          </p:cNvPr>
          <p:cNvSpPr/>
          <p:nvPr/>
        </p:nvSpPr>
        <p:spPr>
          <a:xfrm>
            <a:off x="398584" y="3971633"/>
            <a:ext cx="4736124" cy="40866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Rectangle 18">
            <a:extLst>
              <a:ext uri="{FF2B5EF4-FFF2-40B4-BE49-F238E27FC236}">
                <a16:creationId xmlns:a16="http://schemas.microsoft.com/office/drawing/2014/main" id="{1F06878A-00F2-4E19-8511-3FD87B968D21}"/>
              </a:ext>
            </a:extLst>
          </p:cNvPr>
          <p:cNvSpPr/>
          <p:nvPr/>
        </p:nvSpPr>
        <p:spPr>
          <a:xfrm>
            <a:off x="8396287" y="3103593"/>
            <a:ext cx="3581400" cy="300990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TextBox 19">
            <a:extLst>
              <a:ext uri="{FF2B5EF4-FFF2-40B4-BE49-F238E27FC236}">
                <a16:creationId xmlns:a16="http://schemas.microsoft.com/office/drawing/2014/main" id="{9A076218-CE28-4B7F-9A4F-8B482B9C5CD2}"/>
              </a:ext>
            </a:extLst>
          </p:cNvPr>
          <p:cNvSpPr txBox="1"/>
          <p:nvPr/>
        </p:nvSpPr>
        <p:spPr>
          <a:xfrm>
            <a:off x="4642338" y="1008170"/>
            <a:ext cx="345829" cy="378098"/>
          </a:xfrm>
          <a:prstGeom prst="rect">
            <a:avLst/>
          </a:prstGeom>
          <a:noFill/>
        </p:spPr>
        <p:txBody>
          <a:bodyPr wrap="square">
            <a:spAutoFit/>
          </a:bodyPr>
          <a:lstStyle/>
          <a:p>
            <a:r>
              <a:rPr lang="en-US" noProof="1">
                <a:solidFill>
                  <a:srgbClr val="C00000"/>
                </a:solidFill>
                <a:latin typeface="Bahnschrift SemiBold" panose="020B0502040204020203" pitchFamily="34" charset="0"/>
              </a:rPr>
              <a:t>1</a:t>
            </a:r>
            <a:endParaRPr lang="en-US" dirty="0">
              <a:solidFill>
                <a:srgbClr val="C00000"/>
              </a:solidFill>
            </a:endParaRPr>
          </a:p>
        </p:txBody>
      </p:sp>
      <p:sp>
        <p:nvSpPr>
          <p:cNvPr id="21" name="TextBox 20">
            <a:extLst>
              <a:ext uri="{FF2B5EF4-FFF2-40B4-BE49-F238E27FC236}">
                <a16:creationId xmlns:a16="http://schemas.microsoft.com/office/drawing/2014/main" id="{1F7005D5-F7D8-427B-AF39-A3DA74271694}"/>
              </a:ext>
            </a:extLst>
          </p:cNvPr>
          <p:cNvSpPr txBox="1"/>
          <p:nvPr/>
        </p:nvSpPr>
        <p:spPr>
          <a:xfrm>
            <a:off x="749547" y="1060211"/>
            <a:ext cx="345829" cy="378098"/>
          </a:xfrm>
          <a:prstGeom prst="rect">
            <a:avLst/>
          </a:prstGeom>
          <a:noFill/>
        </p:spPr>
        <p:txBody>
          <a:bodyPr wrap="square">
            <a:spAutoFit/>
          </a:bodyPr>
          <a:lstStyle/>
          <a:p>
            <a:r>
              <a:rPr lang="en-US" noProof="1">
                <a:solidFill>
                  <a:srgbClr val="C00000"/>
                </a:solidFill>
                <a:latin typeface="Bahnschrift SemiBold" panose="020B0502040204020203" pitchFamily="34" charset="0"/>
              </a:rPr>
              <a:t>2</a:t>
            </a:r>
            <a:endParaRPr lang="en-US" dirty="0">
              <a:solidFill>
                <a:srgbClr val="C00000"/>
              </a:solidFill>
            </a:endParaRPr>
          </a:p>
        </p:txBody>
      </p:sp>
      <p:sp>
        <p:nvSpPr>
          <p:cNvPr id="22" name="TextBox 21">
            <a:extLst>
              <a:ext uri="{FF2B5EF4-FFF2-40B4-BE49-F238E27FC236}">
                <a16:creationId xmlns:a16="http://schemas.microsoft.com/office/drawing/2014/main" id="{9166D72B-BB4A-4193-A04B-0792BAB287C5}"/>
              </a:ext>
            </a:extLst>
          </p:cNvPr>
          <p:cNvSpPr txBox="1"/>
          <p:nvPr/>
        </p:nvSpPr>
        <p:spPr>
          <a:xfrm>
            <a:off x="7356231" y="1792228"/>
            <a:ext cx="345829" cy="378098"/>
          </a:xfrm>
          <a:prstGeom prst="rect">
            <a:avLst/>
          </a:prstGeom>
          <a:noFill/>
        </p:spPr>
        <p:txBody>
          <a:bodyPr wrap="square">
            <a:spAutoFit/>
          </a:bodyPr>
          <a:lstStyle/>
          <a:p>
            <a:r>
              <a:rPr lang="en-US" noProof="1">
                <a:solidFill>
                  <a:srgbClr val="C00000"/>
                </a:solidFill>
                <a:latin typeface="Bahnschrift SemiBold" panose="020B0502040204020203" pitchFamily="34" charset="0"/>
              </a:rPr>
              <a:t>3</a:t>
            </a:r>
            <a:endParaRPr lang="en-US" dirty="0">
              <a:solidFill>
                <a:srgbClr val="C00000"/>
              </a:solidFill>
            </a:endParaRPr>
          </a:p>
        </p:txBody>
      </p:sp>
      <p:sp>
        <p:nvSpPr>
          <p:cNvPr id="23" name="TextBox 22">
            <a:extLst>
              <a:ext uri="{FF2B5EF4-FFF2-40B4-BE49-F238E27FC236}">
                <a16:creationId xmlns:a16="http://schemas.microsoft.com/office/drawing/2014/main" id="{CDC5E579-A38F-4EF3-9556-7654964E5188}"/>
              </a:ext>
            </a:extLst>
          </p:cNvPr>
          <p:cNvSpPr txBox="1"/>
          <p:nvPr/>
        </p:nvSpPr>
        <p:spPr>
          <a:xfrm>
            <a:off x="2436752" y="3665354"/>
            <a:ext cx="345829" cy="378098"/>
          </a:xfrm>
          <a:prstGeom prst="rect">
            <a:avLst/>
          </a:prstGeom>
          <a:noFill/>
        </p:spPr>
        <p:txBody>
          <a:bodyPr wrap="square">
            <a:spAutoFit/>
          </a:bodyPr>
          <a:lstStyle/>
          <a:p>
            <a:r>
              <a:rPr lang="en-US" dirty="0">
                <a:solidFill>
                  <a:srgbClr val="C00000"/>
                </a:solidFill>
              </a:rPr>
              <a:t>4</a:t>
            </a:r>
          </a:p>
        </p:txBody>
      </p:sp>
      <p:sp>
        <p:nvSpPr>
          <p:cNvPr id="24" name="TextBox 23">
            <a:extLst>
              <a:ext uri="{FF2B5EF4-FFF2-40B4-BE49-F238E27FC236}">
                <a16:creationId xmlns:a16="http://schemas.microsoft.com/office/drawing/2014/main" id="{716AA5B8-1739-4E31-B415-8C1B68E74C86}"/>
              </a:ext>
            </a:extLst>
          </p:cNvPr>
          <p:cNvSpPr txBox="1"/>
          <p:nvPr/>
        </p:nvSpPr>
        <p:spPr>
          <a:xfrm>
            <a:off x="9853247" y="2743279"/>
            <a:ext cx="345829" cy="378098"/>
          </a:xfrm>
          <a:prstGeom prst="rect">
            <a:avLst/>
          </a:prstGeom>
          <a:noFill/>
        </p:spPr>
        <p:txBody>
          <a:bodyPr wrap="square">
            <a:spAutoFit/>
          </a:bodyPr>
          <a:lstStyle/>
          <a:p>
            <a:r>
              <a:rPr lang="en-US" noProof="1">
                <a:solidFill>
                  <a:srgbClr val="C00000"/>
                </a:solidFill>
                <a:latin typeface="Bahnschrift SemiBold" panose="020B0502040204020203" pitchFamily="34" charset="0"/>
              </a:rPr>
              <a:t>5</a:t>
            </a:r>
            <a:endParaRPr lang="en-US" dirty="0">
              <a:solidFill>
                <a:srgbClr val="C00000"/>
              </a:solidFill>
            </a:endParaRPr>
          </a:p>
        </p:txBody>
      </p:sp>
      <p:sp>
        <p:nvSpPr>
          <p:cNvPr id="26" name="TextBox 25">
            <a:extLst>
              <a:ext uri="{FF2B5EF4-FFF2-40B4-BE49-F238E27FC236}">
                <a16:creationId xmlns:a16="http://schemas.microsoft.com/office/drawing/2014/main" id="{D1630DB4-437F-43D0-B299-C78C2DBC6D1E}"/>
              </a:ext>
            </a:extLst>
          </p:cNvPr>
          <p:cNvSpPr txBox="1"/>
          <p:nvPr/>
        </p:nvSpPr>
        <p:spPr>
          <a:xfrm>
            <a:off x="214313" y="4588749"/>
            <a:ext cx="6889872" cy="1785104"/>
          </a:xfrm>
          <a:prstGeom prst="rect">
            <a:avLst/>
          </a:prstGeom>
          <a:noFill/>
        </p:spPr>
        <p:txBody>
          <a:bodyPr wrap="square">
            <a:spAutoFit/>
          </a:bodyPr>
          <a:lstStyle/>
          <a:p>
            <a:pPr algn="l">
              <a:spcBef>
                <a:spcPts val="600"/>
              </a:spcBef>
            </a:pPr>
            <a:r>
              <a:rPr lang="en-US" sz="1800" b="0" i="0" noProof="1">
                <a:effectLst/>
                <a:latin typeface="Bahnschrift SemiBold" panose="020B0502040204020203" pitchFamily="34" charset="0"/>
                <a:cs typeface="Arial" panose="020B0604020202020204" pitchFamily="34" charset="0"/>
              </a:rPr>
              <a:t>1- Kullanacagim End Point</a:t>
            </a:r>
          </a:p>
          <a:p>
            <a:pPr algn="l">
              <a:spcBef>
                <a:spcPts val="600"/>
              </a:spcBef>
            </a:pPr>
            <a:r>
              <a:rPr lang="en-US" noProof="1">
                <a:latin typeface="Bahnschrift SemiBold" panose="020B0502040204020203" pitchFamily="34" charset="0"/>
                <a:cs typeface="Arial" panose="020B0604020202020204" pitchFamily="34" charset="0"/>
              </a:rPr>
              <a:t>2- Kullanilacak HTTP metodu ve parametreler</a:t>
            </a:r>
          </a:p>
          <a:p>
            <a:pPr algn="l">
              <a:spcBef>
                <a:spcPts val="600"/>
              </a:spcBef>
            </a:pPr>
            <a:r>
              <a:rPr lang="en-US" sz="1800" b="0" i="0" noProof="1">
                <a:effectLst/>
                <a:latin typeface="Bahnschrift SemiBold" panose="020B0502040204020203" pitchFamily="34" charset="0"/>
                <a:cs typeface="Arial" panose="020B0604020202020204" pitchFamily="34" charset="0"/>
              </a:rPr>
              <a:t>3- Zorunlu alanlar</a:t>
            </a:r>
          </a:p>
          <a:p>
            <a:pPr algn="l">
              <a:spcBef>
                <a:spcPts val="600"/>
              </a:spcBef>
            </a:pPr>
            <a:r>
              <a:rPr lang="en-US" noProof="1">
                <a:latin typeface="Bahnschrift SemiBold" panose="020B0502040204020203" pitchFamily="34" charset="0"/>
                <a:cs typeface="Arial" panose="020B0604020202020204" pitchFamily="34" charset="0"/>
              </a:rPr>
              <a:t>4- Ornek request ve varsa authorization turu ve apikey</a:t>
            </a:r>
          </a:p>
          <a:p>
            <a:pPr algn="l">
              <a:spcBef>
                <a:spcPts val="600"/>
              </a:spcBef>
            </a:pPr>
            <a:r>
              <a:rPr lang="en-US" sz="1800" b="0" i="0" noProof="1">
                <a:effectLst/>
                <a:latin typeface="Bahnschrift SemiBold" panose="020B0502040204020203" pitchFamily="34" charset="0"/>
                <a:cs typeface="Arial" panose="020B0604020202020204" pitchFamily="34" charset="0"/>
              </a:rPr>
              <a:t>5- Gonderecegimiz request’</a:t>
            </a:r>
            <a:r>
              <a:rPr lang="en-US" noProof="1">
                <a:latin typeface="Bahnschrift SemiBold" panose="020B0502040204020203" pitchFamily="34" charset="0"/>
                <a:cs typeface="Arial" panose="020B0604020202020204" pitchFamily="34" charset="0"/>
              </a:rPr>
              <a:t>e karsilik gelecek Response(cevap)</a:t>
            </a:r>
            <a:endParaRPr lang="en-US" sz="1800" b="0" i="0" noProof="1">
              <a:effectLst/>
              <a:latin typeface="Bahnschrift SemiBold" panose="020B0502040204020203" pitchFamily="34" charset="0"/>
              <a:cs typeface="Arial" panose="020B0604020202020204" pitchFamily="34" charset="0"/>
            </a:endParaRPr>
          </a:p>
        </p:txBody>
      </p:sp>
    </p:spTree>
    <p:extLst>
      <p:ext uri="{BB962C8B-B14F-4D97-AF65-F5344CB8AC3E}">
        <p14:creationId xmlns:p14="http://schemas.microsoft.com/office/powerpoint/2010/main" val="145301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500"/>
                                        <p:tgtEl>
                                          <p:spTgt spid="2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500"/>
                                        <p:tgtEl>
                                          <p:spTgt spid="2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down)">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down)">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down)">
                                      <p:cBhvr>
                                        <p:cTn id="49" dur="500"/>
                                        <p:tgtEl>
                                          <p:spTgt spid="19"/>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down)">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p:bldP spid="21" grpId="0"/>
      <p:bldP spid="22" grpId="0"/>
      <p:bldP spid="23" grpId="0"/>
      <p:bldP spid="24" grpId="0"/>
      <p:bldP spid="2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64249D4-05EE-4331-9AC4-319E3AD28F77}"/>
              </a:ext>
            </a:extLst>
          </p:cNvPr>
          <p:cNvSpPr/>
          <p:nvPr/>
        </p:nvSpPr>
        <p:spPr>
          <a:xfrm>
            <a:off x="6817633" y="623035"/>
            <a:ext cx="4950460" cy="2902053"/>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411116"/>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F7DC051-4FB6-43BB-A9D6-3C236B2A104C}"/>
              </a:ext>
            </a:extLst>
          </p:cNvPr>
          <p:cNvSpPr/>
          <p:nvPr/>
        </p:nvSpPr>
        <p:spPr>
          <a:xfrm>
            <a:off x="423906" y="621901"/>
            <a:ext cx="6139879" cy="389795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2" name="TextBox 11">
            <a:extLst>
              <a:ext uri="{FF2B5EF4-FFF2-40B4-BE49-F238E27FC236}">
                <a16:creationId xmlns:a16="http://schemas.microsoft.com/office/drawing/2014/main" id="{158A087C-F922-4E5B-8CB7-0E732F89E9BD}"/>
              </a:ext>
            </a:extLst>
          </p:cNvPr>
          <p:cNvSpPr txBox="1"/>
          <p:nvPr/>
        </p:nvSpPr>
        <p:spPr>
          <a:xfrm>
            <a:off x="4471582" y="185148"/>
            <a:ext cx="3977993" cy="369332"/>
          </a:xfrm>
          <a:prstGeom prst="rect">
            <a:avLst/>
          </a:prstGeom>
          <a:noFill/>
        </p:spPr>
        <p:txBody>
          <a:bodyPr wrap="square">
            <a:spAutoFit/>
          </a:bodyPr>
          <a:lstStyle/>
          <a:p>
            <a:pPr algn="ctr"/>
            <a:r>
              <a:rPr lang="en-US" b="0" i="0" noProof="1">
                <a:effectLst/>
                <a:latin typeface="Bahnschrift SemiBold" panose="020B0502040204020203" pitchFamily="34" charset="0"/>
              </a:rPr>
              <a:t>JSON </a:t>
            </a:r>
            <a:r>
              <a:rPr lang="en-US" noProof="1">
                <a:latin typeface="Bahnschrift SemiBold" panose="020B0502040204020203" pitchFamily="34" charset="0"/>
              </a:rPr>
              <a:t>OBJESI </a:t>
            </a:r>
            <a:r>
              <a:rPr lang="en-US" noProof="1">
                <a:solidFill>
                  <a:schemeClr val="tx1"/>
                </a:solidFill>
                <a:latin typeface="Bahnschrift SemiBold" panose="020B0502040204020203" pitchFamily="34" charset="0"/>
                <a:cs typeface="Arial" panose="020B0604020202020204" pitchFamily="34" charset="0"/>
              </a:rPr>
              <a:t>OLUSTURMA</a:t>
            </a:r>
            <a:endParaRPr lang="en-US" b="0" i="0" dirty="0">
              <a:effectLst/>
              <a:latin typeface="Bahnschrift SemiBold" panose="020B0502040204020203" pitchFamily="34" charset="0"/>
            </a:endParaRPr>
          </a:p>
        </p:txBody>
      </p:sp>
      <p:sp>
        <p:nvSpPr>
          <p:cNvPr id="13" name="TextBox 12">
            <a:extLst>
              <a:ext uri="{FF2B5EF4-FFF2-40B4-BE49-F238E27FC236}">
                <a16:creationId xmlns:a16="http://schemas.microsoft.com/office/drawing/2014/main" id="{DB912B1F-B09E-4D79-A9AE-D6010284AD2A}"/>
              </a:ext>
            </a:extLst>
          </p:cNvPr>
          <p:cNvSpPr txBox="1"/>
          <p:nvPr/>
        </p:nvSpPr>
        <p:spPr>
          <a:xfrm>
            <a:off x="6891727" y="694650"/>
            <a:ext cx="4780809" cy="280076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noProof="1">
                <a:ln>
                  <a:noFill/>
                </a:ln>
                <a:solidFill>
                  <a:srgbClr val="000000"/>
                </a:solidFill>
                <a:effectLst/>
                <a:latin typeface="JetBrains Mono"/>
              </a:rPr>
              <a:t>JSONObject jsonObjectInner=</a:t>
            </a:r>
            <a:r>
              <a:rPr kumimoji="0" lang="en-US" altLang="en-US" sz="1600" b="1" i="0" u="none" strike="noStrike" cap="none" normalizeH="0" baseline="0" noProof="1">
                <a:ln>
                  <a:noFill/>
                </a:ln>
                <a:solidFill>
                  <a:srgbClr val="000080"/>
                </a:solidFill>
                <a:effectLst/>
                <a:latin typeface="JetBrains Mono"/>
              </a:rPr>
              <a:t>new </a:t>
            </a:r>
            <a:r>
              <a:rPr kumimoji="0" lang="en-US" altLang="en-US" sz="1600" b="0" i="0" u="none" strike="noStrike" cap="none" normalizeH="0" baseline="0" noProof="1">
                <a:ln>
                  <a:noFill/>
                </a:ln>
                <a:solidFill>
                  <a:srgbClr val="000000"/>
                </a:solidFill>
                <a:effectLst/>
                <a:latin typeface="JetBrains Mono"/>
              </a:rPr>
              <a:t>JSONObject();</a:t>
            </a:r>
            <a:br>
              <a:rPr kumimoji="0" lang="en-US" altLang="en-US" sz="1600" b="0" i="0" u="none" strike="noStrike" cap="none" normalizeH="0" baseline="0" noProof="1">
                <a:ln>
                  <a:noFill/>
                </a:ln>
                <a:solidFill>
                  <a:srgbClr val="000000"/>
                </a:solidFill>
                <a:effectLst/>
                <a:latin typeface="JetBrains Mono"/>
              </a:rPr>
            </a:br>
            <a:r>
              <a:rPr kumimoji="0" lang="en-US" altLang="en-US" sz="1600" b="0" i="0" u="none" strike="noStrike" cap="none" normalizeH="0" baseline="0" noProof="1">
                <a:ln>
                  <a:noFill/>
                </a:ln>
                <a:solidFill>
                  <a:srgbClr val="000000"/>
                </a:solidFill>
                <a:effectLst/>
                <a:latin typeface="JetBrains Mono"/>
              </a:rPr>
              <a:t>jsonObjectInner.put(</a:t>
            </a:r>
            <a:r>
              <a:rPr kumimoji="0" lang="en-US" altLang="en-US" sz="1600" b="1" i="0" u="none" strike="noStrike" cap="none" normalizeH="0" baseline="0" noProof="1">
                <a:ln>
                  <a:noFill/>
                </a:ln>
                <a:solidFill>
                  <a:srgbClr val="008000"/>
                </a:solidFill>
                <a:effectLst/>
                <a:latin typeface="JetBrains Mono"/>
              </a:rPr>
              <a:t>"checkin"</a:t>
            </a:r>
            <a:r>
              <a:rPr kumimoji="0" lang="en-US" altLang="en-US" sz="1600" b="0" i="0" u="none" strike="noStrike" cap="none" normalizeH="0" baseline="0" noProof="1">
                <a:ln>
                  <a:noFill/>
                </a:ln>
                <a:solidFill>
                  <a:srgbClr val="000000"/>
                </a:solidFill>
                <a:effectLst/>
                <a:latin typeface="JetBrains Mono"/>
              </a:rPr>
              <a:t>,</a:t>
            </a:r>
            <a:r>
              <a:rPr kumimoji="0" lang="en-US" altLang="en-US" sz="1600" b="1" i="0" u="none" strike="noStrike" cap="none" normalizeH="0" baseline="0" noProof="1">
                <a:ln>
                  <a:noFill/>
                </a:ln>
                <a:solidFill>
                  <a:srgbClr val="008000"/>
                </a:solidFill>
                <a:effectLst/>
                <a:latin typeface="JetBrains Mono"/>
              </a:rPr>
              <a:t>"2018-01-01"</a:t>
            </a:r>
            <a:r>
              <a:rPr kumimoji="0" lang="en-US" altLang="en-US" sz="1600" b="0" i="0" u="none" strike="noStrike" cap="none" normalizeH="0" baseline="0" noProof="1">
                <a:ln>
                  <a:noFill/>
                </a:ln>
                <a:solidFill>
                  <a:srgbClr val="000000"/>
                </a:solidFill>
                <a:effectLst/>
                <a:latin typeface="JetBrains Mono"/>
              </a:rPr>
              <a:t>);</a:t>
            </a:r>
            <a:br>
              <a:rPr kumimoji="0" lang="en-US" altLang="en-US" sz="1600" b="0" i="0" u="none" strike="noStrike" cap="none" normalizeH="0" baseline="0" noProof="1">
                <a:ln>
                  <a:noFill/>
                </a:ln>
                <a:solidFill>
                  <a:srgbClr val="000000"/>
                </a:solidFill>
                <a:effectLst/>
                <a:latin typeface="JetBrains Mono"/>
              </a:rPr>
            </a:br>
            <a:r>
              <a:rPr kumimoji="0" lang="en-US" altLang="en-US" sz="1600" b="0" i="0" u="none" strike="noStrike" cap="none" normalizeH="0" baseline="0" noProof="1">
                <a:ln>
                  <a:noFill/>
                </a:ln>
                <a:solidFill>
                  <a:srgbClr val="000000"/>
                </a:solidFill>
                <a:effectLst/>
                <a:latin typeface="JetBrains Mono"/>
              </a:rPr>
              <a:t>jsonObjectInner.put(</a:t>
            </a:r>
            <a:r>
              <a:rPr kumimoji="0" lang="en-US" altLang="en-US" sz="1600" b="1" i="0" u="none" strike="noStrike" cap="none" normalizeH="0" baseline="0" noProof="1">
                <a:ln>
                  <a:noFill/>
                </a:ln>
                <a:solidFill>
                  <a:srgbClr val="008000"/>
                </a:solidFill>
                <a:effectLst/>
                <a:latin typeface="JetBrains Mono"/>
              </a:rPr>
              <a:t>"checkout"</a:t>
            </a:r>
            <a:r>
              <a:rPr kumimoji="0" lang="en-US" altLang="en-US" sz="1600" b="0" i="0" u="none" strike="noStrike" cap="none" normalizeH="0" baseline="0" noProof="1">
                <a:ln>
                  <a:noFill/>
                </a:ln>
                <a:solidFill>
                  <a:srgbClr val="000000"/>
                </a:solidFill>
                <a:effectLst/>
                <a:latin typeface="JetBrains Mono"/>
              </a:rPr>
              <a:t>,</a:t>
            </a:r>
            <a:r>
              <a:rPr kumimoji="0" lang="en-US" altLang="en-US" sz="1600" b="1" i="0" u="none" strike="noStrike" cap="none" normalizeH="0" baseline="0" noProof="1">
                <a:ln>
                  <a:noFill/>
                </a:ln>
                <a:solidFill>
                  <a:srgbClr val="008000"/>
                </a:solidFill>
                <a:effectLst/>
                <a:latin typeface="JetBrains Mono"/>
              </a:rPr>
              <a:t>"2019-01-01"</a:t>
            </a:r>
            <a:r>
              <a:rPr kumimoji="0" lang="en-US" altLang="en-US" sz="1600" b="0" i="0" u="none" strike="noStrike" cap="none" normalizeH="0" baseline="0" noProof="1">
                <a:ln>
                  <a:noFill/>
                </a:ln>
                <a:solidFill>
                  <a:srgbClr val="000000"/>
                </a:solidFill>
                <a:effectLst/>
                <a:latin typeface="JetBrains Mono"/>
              </a:rPr>
              <a:t>);</a:t>
            </a:r>
            <a:br>
              <a:rPr kumimoji="0" lang="en-US" altLang="en-US" sz="1600" b="0" i="0" u="none" strike="noStrike" cap="none" normalizeH="0" baseline="0" noProof="1">
                <a:ln>
                  <a:noFill/>
                </a:ln>
                <a:solidFill>
                  <a:srgbClr val="000000"/>
                </a:solidFill>
                <a:effectLst/>
                <a:latin typeface="JetBrains Mono"/>
              </a:rPr>
            </a:br>
            <a:br>
              <a:rPr kumimoji="0" lang="en-US" altLang="en-US" sz="1600" b="0" i="0" u="none" strike="noStrike" cap="none" normalizeH="0" baseline="0" noProof="1">
                <a:ln>
                  <a:noFill/>
                </a:ln>
                <a:solidFill>
                  <a:srgbClr val="000000"/>
                </a:solidFill>
                <a:effectLst/>
                <a:latin typeface="JetBrains Mono"/>
              </a:rPr>
            </a:br>
            <a:r>
              <a:rPr kumimoji="0" lang="en-US" altLang="en-US" sz="1600" b="0" i="0" u="none" strike="noStrike" cap="none" normalizeH="0" baseline="0" noProof="1">
                <a:ln>
                  <a:noFill/>
                </a:ln>
                <a:solidFill>
                  <a:srgbClr val="000000"/>
                </a:solidFill>
                <a:effectLst/>
                <a:latin typeface="JetBrains Mono"/>
              </a:rPr>
              <a:t>JSONObject jsonObjectBody=</a:t>
            </a:r>
            <a:r>
              <a:rPr kumimoji="0" lang="en-US" altLang="en-US" sz="1600" b="1" i="0" u="none" strike="noStrike" cap="none" normalizeH="0" baseline="0" noProof="1">
                <a:ln>
                  <a:noFill/>
                </a:ln>
                <a:solidFill>
                  <a:srgbClr val="000080"/>
                </a:solidFill>
                <a:effectLst/>
                <a:latin typeface="JetBrains Mono"/>
              </a:rPr>
              <a:t>new </a:t>
            </a:r>
            <a:r>
              <a:rPr kumimoji="0" lang="en-US" altLang="en-US" sz="1600" b="0" i="0" u="none" strike="noStrike" cap="none" normalizeH="0" baseline="0" noProof="1">
                <a:ln>
                  <a:noFill/>
                </a:ln>
                <a:solidFill>
                  <a:srgbClr val="000000"/>
                </a:solidFill>
                <a:effectLst/>
                <a:latin typeface="JetBrains Mono"/>
              </a:rPr>
              <a:t>JSONObject();</a:t>
            </a:r>
            <a:br>
              <a:rPr kumimoji="0" lang="en-US" altLang="en-US" sz="1600" b="0" i="0" u="none" strike="noStrike" cap="none" normalizeH="0" baseline="0" noProof="1">
                <a:ln>
                  <a:noFill/>
                </a:ln>
                <a:solidFill>
                  <a:srgbClr val="000000"/>
                </a:solidFill>
                <a:effectLst/>
                <a:latin typeface="JetBrains Mono"/>
              </a:rPr>
            </a:br>
            <a:r>
              <a:rPr kumimoji="0" lang="en-US" altLang="en-US" sz="1600" b="0" i="0" u="none" strike="noStrike" cap="none" normalizeH="0" baseline="0" noProof="1">
                <a:ln>
                  <a:noFill/>
                </a:ln>
                <a:solidFill>
                  <a:srgbClr val="000000"/>
                </a:solidFill>
                <a:effectLst/>
                <a:latin typeface="JetBrains Mono"/>
              </a:rPr>
              <a:t>jsonObjectBody.put(</a:t>
            </a:r>
            <a:r>
              <a:rPr kumimoji="0" lang="en-US" altLang="en-US" sz="1600" b="1" i="0" u="none" strike="noStrike" cap="none" normalizeH="0" baseline="0" noProof="1">
                <a:ln>
                  <a:noFill/>
                </a:ln>
                <a:solidFill>
                  <a:srgbClr val="008000"/>
                </a:solidFill>
                <a:effectLst/>
                <a:latin typeface="JetBrains Mono"/>
              </a:rPr>
              <a:t>"firstname"</a:t>
            </a:r>
            <a:r>
              <a:rPr kumimoji="0" lang="en-US" altLang="en-US" sz="1600" b="0" i="0" u="none" strike="noStrike" cap="none" normalizeH="0" baseline="0" noProof="1">
                <a:ln>
                  <a:noFill/>
                </a:ln>
                <a:solidFill>
                  <a:srgbClr val="000000"/>
                </a:solidFill>
                <a:effectLst/>
                <a:latin typeface="JetBrains Mono"/>
              </a:rPr>
              <a:t>,</a:t>
            </a:r>
            <a:r>
              <a:rPr kumimoji="0" lang="en-US" altLang="en-US" sz="1600" b="1" i="0" u="none" strike="noStrike" cap="none" normalizeH="0" baseline="0" noProof="1">
                <a:ln>
                  <a:noFill/>
                </a:ln>
                <a:solidFill>
                  <a:srgbClr val="008000"/>
                </a:solidFill>
                <a:effectLst/>
                <a:latin typeface="JetBrains Mono"/>
              </a:rPr>
              <a:t>"Jim"</a:t>
            </a:r>
            <a:r>
              <a:rPr kumimoji="0" lang="en-US" altLang="en-US" sz="1600" b="0" i="0" u="none" strike="noStrike" cap="none" normalizeH="0" baseline="0" noProof="1">
                <a:ln>
                  <a:noFill/>
                </a:ln>
                <a:solidFill>
                  <a:srgbClr val="000000"/>
                </a:solidFill>
                <a:effectLst/>
                <a:latin typeface="JetBrains Mono"/>
              </a:rPr>
              <a:t>);</a:t>
            </a:r>
            <a:br>
              <a:rPr kumimoji="0" lang="en-US" altLang="en-US" sz="1600" b="0" i="0" u="none" strike="noStrike" cap="none" normalizeH="0" baseline="0" noProof="1">
                <a:ln>
                  <a:noFill/>
                </a:ln>
                <a:solidFill>
                  <a:srgbClr val="000000"/>
                </a:solidFill>
                <a:effectLst/>
                <a:latin typeface="JetBrains Mono"/>
              </a:rPr>
            </a:br>
            <a:r>
              <a:rPr kumimoji="0" lang="en-US" altLang="en-US" sz="1600" b="0" i="0" u="none" strike="noStrike" cap="none" normalizeH="0" baseline="0" noProof="1">
                <a:ln>
                  <a:noFill/>
                </a:ln>
                <a:solidFill>
                  <a:srgbClr val="000000"/>
                </a:solidFill>
                <a:effectLst/>
                <a:latin typeface="JetBrains Mono"/>
              </a:rPr>
              <a:t>jsonObjectBody.put(</a:t>
            </a:r>
            <a:r>
              <a:rPr kumimoji="0" lang="en-US" altLang="en-US" sz="1600" b="1" i="0" u="none" strike="noStrike" cap="none" normalizeH="0" baseline="0" noProof="1">
                <a:ln>
                  <a:noFill/>
                </a:ln>
                <a:solidFill>
                  <a:srgbClr val="008000"/>
                </a:solidFill>
                <a:effectLst/>
                <a:latin typeface="JetBrains Mono"/>
              </a:rPr>
              <a:t>"lastname"</a:t>
            </a:r>
            <a:r>
              <a:rPr kumimoji="0" lang="en-US" altLang="en-US" sz="1600" b="0" i="0" u="none" strike="noStrike" cap="none" normalizeH="0" baseline="0" noProof="1">
                <a:ln>
                  <a:noFill/>
                </a:ln>
                <a:solidFill>
                  <a:srgbClr val="000000"/>
                </a:solidFill>
                <a:effectLst/>
                <a:latin typeface="JetBrains Mono"/>
              </a:rPr>
              <a:t>,</a:t>
            </a:r>
            <a:r>
              <a:rPr kumimoji="0" lang="en-US" altLang="en-US" sz="1600" b="1" i="0" u="none" strike="noStrike" cap="none" normalizeH="0" baseline="0" noProof="1">
                <a:ln>
                  <a:noFill/>
                </a:ln>
                <a:solidFill>
                  <a:srgbClr val="008000"/>
                </a:solidFill>
                <a:effectLst/>
                <a:latin typeface="JetBrains Mono"/>
              </a:rPr>
              <a:t>"Brown"</a:t>
            </a:r>
            <a:r>
              <a:rPr kumimoji="0" lang="en-US" altLang="en-US" sz="1600" b="0" i="0" u="none" strike="noStrike" cap="none" normalizeH="0" baseline="0" noProof="1">
                <a:ln>
                  <a:noFill/>
                </a:ln>
                <a:solidFill>
                  <a:srgbClr val="000000"/>
                </a:solidFill>
                <a:effectLst/>
                <a:latin typeface="JetBrains Mono"/>
              </a:rPr>
              <a:t>);</a:t>
            </a:r>
            <a:br>
              <a:rPr kumimoji="0" lang="en-US" altLang="en-US" sz="1600" b="0" i="0" u="none" strike="noStrike" cap="none" normalizeH="0" baseline="0" noProof="1">
                <a:ln>
                  <a:noFill/>
                </a:ln>
                <a:solidFill>
                  <a:srgbClr val="000000"/>
                </a:solidFill>
                <a:effectLst/>
                <a:latin typeface="JetBrains Mono"/>
              </a:rPr>
            </a:br>
            <a:r>
              <a:rPr kumimoji="0" lang="en-US" altLang="en-US" sz="1600" b="0" i="0" u="none" strike="noStrike" cap="none" normalizeH="0" baseline="0" noProof="1">
                <a:ln>
                  <a:noFill/>
                </a:ln>
                <a:solidFill>
                  <a:srgbClr val="000000"/>
                </a:solidFill>
                <a:effectLst/>
                <a:latin typeface="JetBrains Mono"/>
              </a:rPr>
              <a:t>jsonObjectBody.put(</a:t>
            </a:r>
            <a:r>
              <a:rPr kumimoji="0" lang="en-US" altLang="en-US" sz="1600" b="1" i="0" u="none" strike="noStrike" cap="none" normalizeH="0" baseline="0" noProof="1">
                <a:ln>
                  <a:noFill/>
                </a:ln>
                <a:solidFill>
                  <a:srgbClr val="008000"/>
                </a:solidFill>
                <a:effectLst/>
                <a:latin typeface="JetBrains Mono"/>
              </a:rPr>
              <a:t>"totalprice"</a:t>
            </a:r>
            <a:r>
              <a:rPr kumimoji="0" lang="en-US" altLang="en-US" sz="1600" b="0" i="0" u="none" strike="noStrike" cap="none" normalizeH="0" baseline="0" noProof="1">
                <a:ln>
                  <a:noFill/>
                </a:ln>
                <a:solidFill>
                  <a:srgbClr val="000000"/>
                </a:solidFill>
                <a:effectLst/>
                <a:latin typeface="JetBrains Mono"/>
              </a:rPr>
              <a:t>,</a:t>
            </a:r>
            <a:r>
              <a:rPr kumimoji="0" lang="en-US" altLang="en-US" sz="1600" b="0" i="0" u="none" strike="noStrike" cap="none" normalizeH="0" baseline="0" noProof="1">
                <a:ln>
                  <a:noFill/>
                </a:ln>
                <a:solidFill>
                  <a:srgbClr val="0000FF"/>
                </a:solidFill>
                <a:effectLst/>
                <a:latin typeface="JetBrains Mono"/>
              </a:rPr>
              <a:t>111</a:t>
            </a:r>
            <a:r>
              <a:rPr kumimoji="0" lang="en-US" altLang="en-US" sz="1600" b="0" i="0" u="none" strike="noStrike" cap="none" normalizeH="0" baseline="0" noProof="1">
                <a:ln>
                  <a:noFill/>
                </a:ln>
                <a:solidFill>
                  <a:srgbClr val="000000"/>
                </a:solidFill>
                <a:effectLst/>
                <a:latin typeface="JetBrains Mono"/>
              </a:rPr>
              <a:t>);</a:t>
            </a:r>
            <a:br>
              <a:rPr kumimoji="0" lang="en-US" altLang="en-US" sz="1600" b="0" i="0" u="none" strike="noStrike" cap="none" normalizeH="0" baseline="0" noProof="1">
                <a:ln>
                  <a:noFill/>
                </a:ln>
                <a:solidFill>
                  <a:srgbClr val="000000"/>
                </a:solidFill>
                <a:effectLst/>
                <a:latin typeface="JetBrains Mono"/>
              </a:rPr>
            </a:br>
            <a:r>
              <a:rPr kumimoji="0" lang="en-US" altLang="en-US" sz="1600" b="0" i="0" u="none" strike="noStrike" cap="none" normalizeH="0" baseline="0" noProof="1">
                <a:ln>
                  <a:noFill/>
                </a:ln>
                <a:solidFill>
                  <a:srgbClr val="000000"/>
                </a:solidFill>
                <a:effectLst/>
                <a:latin typeface="JetBrains Mono"/>
              </a:rPr>
              <a:t>jsonObjectBody.put(</a:t>
            </a:r>
            <a:r>
              <a:rPr kumimoji="0" lang="en-US" altLang="en-US" sz="1600" b="1" i="0" u="none" strike="noStrike" cap="none" normalizeH="0" baseline="0" noProof="1">
                <a:ln>
                  <a:noFill/>
                </a:ln>
                <a:solidFill>
                  <a:srgbClr val="008000"/>
                </a:solidFill>
                <a:effectLst/>
                <a:latin typeface="JetBrains Mono"/>
              </a:rPr>
              <a:t>"depositpaid"</a:t>
            </a:r>
            <a:r>
              <a:rPr kumimoji="0" lang="en-US" altLang="en-US" sz="1600" b="0" i="0" u="none" strike="noStrike" cap="none" normalizeH="0" baseline="0" noProof="1">
                <a:ln>
                  <a:noFill/>
                </a:ln>
                <a:solidFill>
                  <a:srgbClr val="000000"/>
                </a:solidFill>
                <a:effectLst/>
                <a:latin typeface="JetBrains Mono"/>
              </a:rPr>
              <a:t>,</a:t>
            </a:r>
            <a:r>
              <a:rPr kumimoji="0" lang="en-US" altLang="en-US" sz="1600" b="1" i="0" u="none" strike="noStrike" cap="none" normalizeH="0" baseline="0" noProof="1">
                <a:ln>
                  <a:noFill/>
                </a:ln>
                <a:solidFill>
                  <a:srgbClr val="000080"/>
                </a:solidFill>
                <a:effectLst/>
                <a:latin typeface="JetBrains Mono"/>
              </a:rPr>
              <a:t>true</a:t>
            </a:r>
            <a:r>
              <a:rPr kumimoji="0" lang="en-US" altLang="en-US" sz="1600" b="0" i="0" u="none" strike="noStrike" cap="none" normalizeH="0" baseline="0" noProof="1">
                <a:ln>
                  <a:noFill/>
                </a:ln>
                <a:solidFill>
                  <a:srgbClr val="000000"/>
                </a:solidFill>
                <a:effectLst/>
                <a:latin typeface="JetBrains Mono"/>
              </a:rPr>
              <a:t>);</a:t>
            </a:r>
            <a:br>
              <a:rPr kumimoji="0" lang="en-US" altLang="en-US" sz="1600" b="0" i="0" u="none" strike="noStrike" cap="none" normalizeH="0" baseline="0" noProof="1">
                <a:ln>
                  <a:noFill/>
                </a:ln>
                <a:solidFill>
                  <a:srgbClr val="000000"/>
                </a:solidFill>
                <a:effectLst/>
                <a:latin typeface="JetBrains Mono"/>
              </a:rPr>
            </a:br>
            <a:r>
              <a:rPr kumimoji="0" lang="en-US" altLang="en-US" sz="1600" b="0" i="0" u="none" strike="noStrike" cap="none" normalizeH="0" baseline="0" noProof="1">
                <a:ln>
                  <a:noFill/>
                </a:ln>
                <a:solidFill>
                  <a:srgbClr val="000000"/>
                </a:solidFill>
                <a:effectLst/>
                <a:latin typeface="JetBrains Mono"/>
              </a:rPr>
              <a:t>jsonObjectBody.put(</a:t>
            </a:r>
            <a:r>
              <a:rPr kumimoji="0" lang="en-US" altLang="en-US" sz="1600" b="1" i="0" u="none" strike="noStrike" cap="none" normalizeH="0" baseline="0" noProof="1">
                <a:ln>
                  <a:noFill/>
                </a:ln>
                <a:solidFill>
                  <a:srgbClr val="008000"/>
                </a:solidFill>
                <a:effectLst/>
                <a:latin typeface="JetBrains Mono"/>
              </a:rPr>
              <a:t>"bookingdates"</a:t>
            </a:r>
            <a:r>
              <a:rPr kumimoji="0" lang="en-US" altLang="en-US" sz="1600" b="0" i="0" u="none" strike="noStrike" cap="none" normalizeH="0" baseline="0" noProof="1">
                <a:ln>
                  <a:noFill/>
                </a:ln>
                <a:solidFill>
                  <a:srgbClr val="000000"/>
                </a:solidFill>
                <a:effectLst/>
                <a:latin typeface="JetBrains Mono"/>
              </a:rPr>
              <a:t>,jsonObjectInner);</a:t>
            </a:r>
            <a:br>
              <a:rPr kumimoji="0" lang="en-US" altLang="en-US" sz="1600" b="0" i="0" u="none" strike="noStrike" cap="none" normalizeH="0" baseline="0" noProof="1">
                <a:ln>
                  <a:noFill/>
                </a:ln>
                <a:solidFill>
                  <a:srgbClr val="000000"/>
                </a:solidFill>
                <a:effectLst/>
                <a:latin typeface="JetBrains Mono"/>
              </a:rPr>
            </a:br>
            <a:r>
              <a:rPr kumimoji="0" lang="en-US" altLang="en-US" sz="1600" b="0" i="0" u="none" strike="noStrike" cap="none" normalizeH="0" baseline="0" noProof="1">
                <a:ln>
                  <a:noFill/>
                </a:ln>
                <a:solidFill>
                  <a:srgbClr val="000000"/>
                </a:solidFill>
                <a:effectLst/>
                <a:latin typeface="JetBrains Mono"/>
              </a:rPr>
              <a:t>jsonObjectBody.put(</a:t>
            </a:r>
            <a:r>
              <a:rPr kumimoji="0" lang="en-US" altLang="en-US" sz="1600" b="1" i="0" u="none" strike="noStrike" cap="none" normalizeH="0" baseline="0" noProof="1">
                <a:ln>
                  <a:noFill/>
                </a:ln>
                <a:solidFill>
                  <a:srgbClr val="008000"/>
                </a:solidFill>
                <a:effectLst/>
                <a:latin typeface="JetBrains Mono"/>
              </a:rPr>
              <a:t>"additionalneeds"</a:t>
            </a:r>
            <a:r>
              <a:rPr kumimoji="0" lang="en-US" altLang="en-US" sz="1600" b="0" i="0" u="none" strike="noStrike" cap="none" normalizeH="0" baseline="0" noProof="1">
                <a:ln>
                  <a:noFill/>
                </a:ln>
                <a:solidFill>
                  <a:srgbClr val="000000"/>
                </a:solidFill>
                <a:effectLst/>
                <a:latin typeface="JetBrains Mono"/>
              </a:rPr>
              <a:t>,</a:t>
            </a:r>
            <a:r>
              <a:rPr kumimoji="0" lang="en-US" altLang="en-US" sz="1600" b="1" i="0" u="none" strike="noStrike" cap="none" normalizeH="0" baseline="0" noProof="1">
                <a:ln>
                  <a:noFill/>
                </a:ln>
                <a:solidFill>
                  <a:srgbClr val="008000"/>
                </a:solidFill>
                <a:effectLst/>
                <a:latin typeface="JetBrains Mono"/>
              </a:rPr>
              <a:t>"Breakfast"</a:t>
            </a:r>
            <a:r>
              <a:rPr kumimoji="0" lang="en-US" altLang="en-US" sz="1600" b="0" i="0" u="none" strike="noStrike" cap="none" normalizeH="0" baseline="0" noProof="1">
                <a:ln>
                  <a:noFill/>
                </a:ln>
                <a:solidFill>
                  <a:srgbClr val="000000"/>
                </a:solidFill>
                <a:effectLst/>
                <a:latin typeface="JetBrains Mono"/>
              </a:rPr>
              <a:t>);</a:t>
            </a:r>
            <a:endParaRPr kumimoji="0" lang="en-US" altLang="en-US" sz="2800" b="0" i="0" u="none" strike="noStrike" cap="none" normalizeH="0" baseline="0" noProof="1">
              <a:ln>
                <a:noFill/>
              </a:ln>
              <a:solidFill>
                <a:schemeClr val="tx1"/>
              </a:solidFill>
              <a:effectLst/>
              <a:latin typeface="Arial" panose="020B0604020202020204" pitchFamily="34" charset="0"/>
            </a:endParaRPr>
          </a:p>
        </p:txBody>
      </p:sp>
      <p:sp>
        <p:nvSpPr>
          <p:cNvPr id="18" name="Rectangle 17">
            <a:extLst>
              <a:ext uri="{FF2B5EF4-FFF2-40B4-BE49-F238E27FC236}">
                <a16:creationId xmlns:a16="http://schemas.microsoft.com/office/drawing/2014/main" id="{BBB668E9-29A2-494F-A023-FBE2DE2A64EC}"/>
              </a:ext>
            </a:extLst>
          </p:cNvPr>
          <p:cNvSpPr/>
          <p:nvPr/>
        </p:nvSpPr>
        <p:spPr>
          <a:xfrm>
            <a:off x="437459" y="4935044"/>
            <a:ext cx="6699975" cy="923217"/>
          </a:xfrm>
          <a:prstGeom prst="rect">
            <a:avLst/>
          </a:prstGeom>
          <a:solidFill>
            <a:schemeClr val="bg1"/>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5" name="Picture 4">
            <a:extLst>
              <a:ext uri="{FF2B5EF4-FFF2-40B4-BE49-F238E27FC236}">
                <a16:creationId xmlns:a16="http://schemas.microsoft.com/office/drawing/2014/main" id="{0DF7F8E3-6A56-4296-ACFA-98DF1CC27BF2}"/>
              </a:ext>
            </a:extLst>
          </p:cNvPr>
          <p:cNvPicPr>
            <a:picLocks noChangeAspect="1"/>
          </p:cNvPicPr>
          <p:nvPr/>
        </p:nvPicPr>
        <p:blipFill>
          <a:blip r:embed="rId2"/>
          <a:stretch>
            <a:fillRect/>
          </a:stretch>
        </p:blipFill>
        <p:spPr>
          <a:xfrm>
            <a:off x="3561618" y="1595300"/>
            <a:ext cx="3002167" cy="2935329"/>
          </a:xfrm>
          <a:prstGeom prst="rect">
            <a:avLst/>
          </a:prstGeom>
        </p:spPr>
      </p:pic>
      <p:sp>
        <p:nvSpPr>
          <p:cNvPr id="19" name="TextBox 18">
            <a:extLst>
              <a:ext uri="{FF2B5EF4-FFF2-40B4-BE49-F238E27FC236}">
                <a16:creationId xmlns:a16="http://schemas.microsoft.com/office/drawing/2014/main" id="{74C8D634-0580-4E9C-9A60-0280C32142AB}"/>
              </a:ext>
            </a:extLst>
          </p:cNvPr>
          <p:cNvSpPr txBox="1"/>
          <p:nvPr/>
        </p:nvSpPr>
        <p:spPr>
          <a:xfrm>
            <a:off x="492323" y="4990692"/>
            <a:ext cx="6553671" cy="830997"/>
          </a:xfrm>
          <a:prstGeom prst="rect">
            <a:avLst/>
          </a:prstGeom>
          <a:noFill/>
        </p:spPr>
        <p:txBody>
          <a:bodyPr wrap="square">
            <a:spAutoFit/>
          </a:bodyPr>
          <a:lstStyle/>
          <a:p>
            <a:r>
              <a:rPr lang="en-US" sz="1600" noProof="1"/>
              <a:t>{"firstname":"Jim","additionalneeds":"Breakfast","bookingdates":{"checkin": "2018-01-01","checkout":"2019-01 -01"}, "totalprice":111, "depositpaid":true, "lastname":"Brown"}</a:t>
            </a:r>
          </a:p>
        </p:txBody>
      </p:sp>
      <p:sp>
        <p:nvSpPr>
          <p:cNvPr id="21" name="Rectangle 20">
            <a:extLst>
              <a:ext uri="{FF2B5EF4-FFF2-40B4-BE49-F238E27FC236}">
                <a16:creationId xmlns:a16="http://schemas.microsoft.com/office/drawing/2014/main" id="{1A9CA37E-7114-4518-9F3A-A5EF3FCA8865}"/>
              </a:ext>
            </a:extLst>
          </p:cNvPr>
          <p:cNvSpPr/>
          <p:nvPr/>
        </p:nvSpPr>
        <p:spPr>
          <a:xfrm>
            <a:off x="7457755" y="3597425"/>
            <a:ext cx="3502186" cy="2760103"/>
          </a:xfrm>
          <a:prstGeom prst="rect">
            <a:avLst/>
          </a:prstGeom>
          <a:solidFill>
            <a:schemeClr val="bg1"/>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3" name="TextBox 22">
            <a:extLst>
              <a:ext uri="{FF2B5EF4-FFF2-40B4-BE49-F238E27FC236}">
                <a16:creationId xmlns:a16="http://schemas.microsoft.com/office/drawing/2014/main" id="{502FC53D-BFC5-48E0-B138-AD072B6F8A2B}"/>
              </a:ext>
            </a:extLst>
          </p:cNvPr>
          <p:cNvSpPr txBox="1"/>
          <p:nvPr/>
        </p:nvSpPr>
        <p:spPr>
          <a:xfrm>
            <a:off x="7457755" y="3597425"/>
            <a:ext cx="3292307" cy="2783344"/>
          </a:xfrm>
          <a:prstGeom prst="rect">
            <a:avLst/>
          </a:prstGeom>
          <a:noFill/>
        </p:spPr>
        <p:txBody>
          <a:bodyPr wrap="square">
            <a:spAutoFit/>
          </a:bodyPr>
          <a:lstStyle/>
          <a:p>
            <a:r>
              <a:rPr lang="en-US" sz="1600" noProof="1"/>
              <a:t>   {</a:t>
            </a:r>
          </a:p>
          <a:p>
            <a:r>
              <a:rPr lang="en-US" sz="1600" noProof="1"/>
              <a:t>     "firstname":"Jim",</a:t>
            </a:r>
          </a:p>
          <a:p>
            <a:r>
              <a:rPr lang="en-US" sz="1600" noProof="1"/>
              <a:t>     "additionalneeds":"Breakfast",</a:t>
            </a:r>
          </a:p>
          <a:p>
            <a:r>
              <a:rPr lang="en-US" sz="1600" noProof="1"/>
              <a:t>     "bookingdates":{</a:t>
            </a:r>
          </a:p>
          <a:p>
            <a:r>
              <a:rPr lang="en-US" sz="1600" noProof="1"/>
              <a:t>	"checkin":"2018-01-01",</a:t>
            </a:r>
          </a:p>
          <a:p>
            <a:r>
              <a:rPr lang="en-US" sz="1600" noProof="1"/>
              <a:t> 	"checkout":"2019-01-01"</a:t>
            </a:r>
          </a:p>
          <a:p>
            <a:r>
              <a:rPr lang="en-US" sz="1600" noProof="1"/>
              <a:t>	},</a:t>
            </a:r>
          </a:p>
          <a:p>
            <a:r>
              <a:rPr lang="en-US" sz="1600" noProof="1"/>
              <a:t>      "totalprice":111,</a:t>
            </a:r>
          </a:p>
          <a:p>
            <a:r>
              <a:rPr lang="en-US" sz="1600" noProof="1"/>
              <a:t>      "depositpaid":true,</a:t>
            </a:r>
          </a:p>
          <a:p>
            <a:r>
              <a:rPr lang="en-US" sz="1600" noProof="1"/>
              <a:t>      "lastname":"Brown"</a:t>
            </a:r>
          </a:p>
          <a:p>
            <a:r>
              <a:rPr lang="en-US" sz="1600" noProof="1"/>
              <a:t> }</a:t>
            </a:r>
          </a:p>
        </p:txBody>
      </p:sp>
      <p:sp>
        <p:nvSpPr>
          <p:cNvPr id="22" name="TextBox 21">
            <a:extLst>
              <a:ext uri="{FF2B5EF4-FFF2-40B4-BE49-F238E27FC236}">
                <a16:creationId xmlns:a16="http://schemas.microsoft.com/office/drawing/2014/main" id="{44DBCC39-4695-405A-88BA-4F3E2B6B46DF}"/>
              </a:ext>
            </a:extLst>
          </p:cNvPr>
          <p:cNvSpPr txBox="1"/>
          <p:nvPr/>
        </p:nvSpPr>
        <p:spPr>
          <a:xfrm>
            <a:off x="423907" y="718818"/>
            <a:ext cx="5672093" cy="3801041"/>
          </a:xfrm>
          <a:prstGeom prst="rect">
            <a:avLst/>
          </a:prstGeom>
          <a:noFill/>
        </p:spPr>
        <p:txBody>
          <a:bodyPr wrap="square">
            <a:spAutoFit/>
          </a:bodyPr>
          <a:lstStyle/>
          <a:p>
            <a:r>
              <a:rPr lang="en-US" altLang="en-US" dirty="0">
                <a:solidFill>
                  <a:srgbClr val="C00000"/>
                </a:solidFill>
                <a:latin typeface="Bahnschrift SemiBold" panose="020B0502040204020203" pitchFamily="34" charset="0"/>
                <a:cs typeface="Segoe UI" panose="020B0502040204020203" pitchFamily="34" charset="0"/>
              </a:rPr>
              <a:t>C3_JsonObjesiOlusturma</a:t>
            </a:r>
          </a:p>
          <a:p>
            <a:endParaRPr lang="en-US" noProof="1">
              <a:latin typeface="Bahnschrift SemiBold" panose="020B0502040204020203" pitchFamily="34" charset="0"/>
            </a:endParaRPr>
          </a:p>
          <a:p>
            <a:r>
              <a:rPr lang="en-US" noProof="1">
                <a:latin typeface="Bahnschrift SemiBold" panose="020B0502040204020203" pitchFamily="34" charset="0"/>
              </a:rPr>
              <a:t>Asagidaki JSON Objesini olusturup konsolda yazdirin.</a:t>
            </a:r>
            <a:r>
              <a:rPr lang="en-US" sz="1800" noProof="1"/>
              <a:t> </a:t>
            </a:r>
          </a:p>
          <a:p>
            <a:r>
              <a:rPr lang="en-US" sz="1700" noProof="1"/>
              <a:t>{</a:t>
            </a:r>
          </a:p>
          <a:p>
            <a:r>
              <a:rPr lang="en-US" sz="1700" noProof="1"/>
              <a:t>     "firstname":"Jim",</a:t>
            </a:r>
          </a:p>
          <a:p>
            <a:r>
              <a:rPr lang="en-US" sz="1700" noProof="1"/>
              <a:t>     "additionalneeds":"Breakfast",</a:t>
            </a:r>
          </a:p>
          <a:p>
            <a:r>
              <a:rPr lang="en-US" sz="1700" noProof="1"/>
              <a:t>     "bookingdates":{</a:t>
            </a:r>
          </a:p>
          <a:p>
            <a:r>
              <a:rPr lang="en-US" sz="1700" noProof="1"/>
              <a:t>             "checkin":"2018-01-01",</a:t>
            </a:r>
          </a:p>
          <a:p>
            <a:r>
              <a:rPr lang="en-US" sz="1700" noProof="1"/>
              <a:t>             "checkout":"2019-01-01"</a:t>
            </a:r>
          </a:p>
          <a:p>
            <a:r>
              <a:rPr lang="en-US" sz="1700" noProof="1"/>
              <a:t>	},</a:t>
            </a:r>
          </a:p>
          <a:p>
            <a:r>
              <a:rPr lang="en-US" sz="1700" noProof="1"/>
              <a:t>      "totalprice":111,</a:t>
            </a:r>
          </a:p>
          <a:p>
            <a:r>
              <a:rPr lang="en-US" sz="1700" noProof="1"/>
              <a:t>      "depositpaid":true,</a:t>
            </a:r>
          </a:p>
          <a:p>
            <a:r>
              <a:rPr lang="en-US" sz="1700" noProof="1"/>
              <a:t>      "lastname":"Brown"</a:t>
            </a:r>
          </a:p>
          <a:p>
            <a:r>
              <a:rPr lang="en-US" sz="1700" noProof="1"/>
              <a:t> }</a:t>
            </a:r>
            <a:endParaRPr lang="en-US" sz="1700" dirty="0"/>
          </a:p>
        </p:txBody>
      </p:sp>
    </p:spTree>
    <p:extLst>
      <p:ext uri="{BB962C8B-B14F-4D97-AF65-F5344CB8AC3E}">
        <p14:creationId xmlns:p14="http://schemas.microsoft.com/office/powerpoint/2010/main" val="371036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down)">
                                      <p:cBhvr>
                                        <p:cTn id="28" dur="500"/>
                                        <p:tgtEl>
                                          <p:spTgt spid="2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8" grpId="0" animBg="1"/>
      <p:bldP spid="19" grpId="0"/>
      <p:bldP spid="21" grpId="0" animBg="1"/>
      <p:bldP spid="2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3182332" y="135229"/>
            <a:ext cx="5907624" cy="369332"/>
          </a:xfrm>
          <a:prstGeom prst="rect">
            <a:avLst/>
          </a:prstGeom>
          <a:noFill/>
        </p:spPr>
        <p:txBody>
          <a:bodyPr wrap="square">
            <a:spAutoFit/>
          </a:bodyPr>
          <a:lstStyle/>
          <a:p>
            <a:r>
              <a:rPr lang="en-US" dirty="0">
                <a:latin typeface="Bahnschrift SemiBold" panose="020B0502040204020203" pitchFamily="34" charset="0"/>
              </a:rPr>
              <a:t>PUT REQUEST, RESPONSE BILGILERINI ASSERT YAPMA</a:t>
            </a:r>
          </a:p>
        </p:txBody>
      </p:sp>
      <p:sp>
        <p:nvSpPr>
          <p:cNvPr id="8" name="TextBox 7">
            <a:extLst>
              <a:ext uri="{FF2B5EF4-FFF2-40B4-BE49-F238E27FC236}">
                <a16:creationId xmlns:a16="http://schemas.microsoft.com/office/drawing/2014/main" id="{EF079ACE-9A1A-47BD-84CC-91D87139F9D1}"/>
              </a:ext>
            </a:extLst>
          </p:cNvPr>
          <p:cNvSpPr txBox="1"/>
          <p:nvPr/>
        </p:nvSpPr>
        <p:spPr>
          <a:xfrm>
            <a:off x="5337078" y="516050"/>
            <a:ext cx="1598133"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assertThat()</a:t>
            </a:r>
          </a:p>
        </p:txBody>
      </p:sp>
      <p:sp>
        <p:nvSpPr>
          <p:cNvPr id="11" name="TextBox 10">
            <a:extLst>
              <a:ext uri="{FF2B5EF4-FFF2-40B4-BE49-F238E27FC236}">
                <a16:creationId xmlns:a16="http://schemas.microsoft.com/office/drawing/2014/main" id="{58AD406B-A924-431A-85F8-B63808DFEB1B}"/>
              </a:ext>
            </a:extLst>
          </p:cNvPr>
          <p:cNvSpPr txBox="1"/>
          <p:nvPr/>
        </p:nvSpPr>
        <p:spPr>
          <a:xfrm>
            <a:off x="1081999" y="1000723"/>
            <a:ext cx="472092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C00000"/>
                </a:solidFill>
                <a:latin typeface="Bahnschrift SemiBold" panose="020B0502040204020203" pitchFamily="34" charset="0"/>
                <a:cs typeface="Segoe UI" panose="020B0502040204020203" pitchFamily="34" charset="0"/>
              </a:rPr>
              <a:t>C4_Put_ResponseBilgileriAssertion</a:t>
            </a:r>
          </a:p>
        </p:txBody>
      </p:sp>
      <p:sp>
        <p:nvSpPr>
          <p:cNvPr id="9" name="TextBox 8">
            <a:extLst>
              <a:ext uri="{FF2B5EF4-FFF2-40B4-BE49-F238E27FC236}">
                <a16:creationId xmlns:a16="http://schemas.microsoft.com/office/drawing/2014/main" id="{686E54A1-345F-4ABF-A03E-9A0A49AD1597}"/>
              </a:ext>
            </a:extLst>
          </p:cNvPr>
          <p:cNvSpPr txBox="1"/>
          <p:nvPr/>
        </p:nvSpPr>
        <p:spPr>
          <a:xfrm>
            <a:off x="1081999" y="1346666"/>
            <a:ext cx="9671860" cy="4078039"/>
          </a:xfrm>
          <a:prstGeom prst="rect">
            <a:avLst/>
          </a:prstGeom>
          <a:noFill/>
        </p:spPr>
        <p:txBody>
          <a:bodyPr wrap="square">
            <a:spAutoFit/>
          </a:bodyPr>
          <a:lstStyle/>
          <a:p>
            <a:pPr>
              <a:spcBef>
                <a:spcPts val="600"/>
              </a:spcBef>
            </a:pPr>
            <a:r>
              <a:rPr lang="en-US" dirty="0">
                <a:latin typeface="Bahnschrift SemiBold" panose="020B0502040204020203" pitchFamily="34" charset="0"/>
                <a:hlinkClick r:id="rId2"/>
              </a:rPr>
              <a:t>https://jsonplaceholder.typicode.com</a:t>
            </a:r>
            <a:r>
              <a:rPr lang="en-US" noProof="1">
                <a:latin typeface="Bahnschrift SemiBold" panose="020B0502040204020203" pitchFamily="34" charset="0"/>
                <a:hlinkClick r:id="rId2"/>
              </a:rPr>
              <a:t>/posts/70</a:t>
            </a:r>
            <a:r>
              <a:rPr lang="en-US" noProof="1">
                <a:latin typeface="Bahnschrift SemiBold" panose="020B0502040204020203" pitchFamily="34" charset="0"/>
              </a:rPr>
              <a:t> url’ine asagidaki Json formatindaki body ile bir PUT request gonderdigimizde </a:t>
            </a:r>
          </a:p>
          <a:p>
            <a:pPr lvl="2"/>
            <a:r>
              <a:rPr lang="en-US" noProof="1"/>
              <a:t>{</a:t>
            </a:r>
          </a:p>
          <a:p>
            <a:pPr lvl="2"/>
            <a:r>
              <a:rPr lang="en-US" noProof="1"/>
              <a:t>    "title": "Ahmet",</a:t>
            </a:r>
          </a:p>
          <a:p>
            <a:pPr lvl="2"/>
            <a:r>
              <a:rPr lang="en-US" noProof="1"/>
              <a:t>    "body": "Merhaba",</a:t>
            </a:r>
          </a:p>
          <a:p>
            <a:pPr lvl="2"/>
            <a:r>
              <a:rPr lang="en-US" noProof="1"/>
              <a:t>    "userId": 10,</a:t>
            </a:r>
          </a:p>
          <a:p>
            <a:pPr lvl="2"/>
            <a:r>
              <a:rPr lang="en-US" noProof="1"/>
              <a:t>    "id": 70</a:t>
            </a:r>
          </a:p>
          <a:p>
            <a:pPr lvl="2"/>
            <a:r>
              <a:rPr lang="en-US" noProof="1"/>
              <a:t>}</a:t>
            </a:r>
          </a:p>
          <a:p>
            <a:pPr>
              <a:spcBef>
                <a:spcPts val="600"/>
              </a:spcBef>
            </a:pPr>
            <a:r>
              <a:rPr lang="en-US" noProof="1">
                <a:latin typeface="Bahnschrift SemiBold" panose="020B0502040204020203" pitchFamily="34" charset="0"/>
              </a:rPr>
              <a:t>donen Response’un,</a:t>
            </a:r>
          </a:p>
          <a:p>
            <a:pPr>
              <a:spcBef>
                <a:spcPts val="600"/>
              </a:spcBef>
            </a:pPr>
            <a:r>
              <a:rPr lang="en-US" noProof="1">
                <a:latin typeface="Bahnschrift SemiBold" panose="020B0502040204020203" pitchFamily="34" charset="0"/>
              </a:rPr>
              <a:t> 	status code’unun 200,</a:t>
            </a:r>
          </a:p>
          <a:p>
            <a:pPr>
              <a:spcBef>
                <a:spcPts val="600"/>
              </a:spcBef>
            </a:pPr>
            <a:r>
              <a:rPr lang="en-US" noProof="1">
                <a:latin typeface="Bahnschrift SemiBold" panose="020B0502040204020203" pitchFamily="34" charset="0"/>
              </a:rPr>
              <a:t>	ve content type’inin application/json; charset=utf-8,</a:t>
            </a:r>
          </a:p>
          <a:p>
            <a:pPr>
              <a:spcBef>
                <a:spcPts val="600"/>
              </a:spcBef>
            </a:pPr>
            <a:r>
              <a:rPr lang="en-US" noProof="1">
                <a:latin typeface="Bahnschrift SemiBold" panose="020B0502040204020203" pitchFamily="34" charset="0"/>
              </a:rPr>
              <a:t>	ve Server isimli Header’in degerinin cloudflare,</a:t>
            </a:r>
          </a:p>
          <a:p>
            <a:pPr>
              <a:spcBef>
                <a:spcPts val="600"/>
              </a:spcBef>
            </a:pPr>
            <a:r>
              <a:rPr lang="en-US" noProof="1">
                <a:latin typeface="Bahnschrift SemiBold" panose="020B0502040204020203" pitchFamily="34" charset="0"/>
              </a:rPr>
              <a:t>	ve status Line’in HTTP/1.1 200 OK</a:t>
            </a:r>
          </a:p>
        </p:txBody>
      </p:sp>
      <p:sp>
        <p:nvSpPr>
          <p:cNvPr id="12" name="Rectangle 11">
            <a:extLst>
              <a:ext uri="{FF2B5EF4-FFF2-40B4-BE49-F238E27FC236}">
                <a16:creationId xmlns:a16="http://schemas.microsoft.com/office/drawing/2014/main" id="{D497E62A-3A67-4082-A56C-973CB4F5B26A}"/>
              </a:ext>
            </a:extLst>
          </p:cNvPr>
          <p:cNvSpPr/>
          <p:nvPr/>
        </p:nvSpPr>
        <p:spPr>
          <a:xfrm>
            <a:off x="999937" y="956896"/>
            <a:ext cx="9961139" cy="446781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33859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4783014" y="2207958"/>
            <a:ext cx="2625969" cy="646331"/>
          </a:xfrm>
          <a:prstGeom prst="rect">
            <a:avLst/>
          </a:prstGeom>
          <a:noFill/>
        </p:spPr>
        <p:txBody>
          <a:bodyPr wrap="square">
            <a:spAutoFit/>
          </a:bodyPr>
          <a:lstStyle/>
          <a:p>
            <a:pPr algn="ctr"/>
            <a:r>
              <a:rPr lang="en-US" dirty="0">
                <a:latin typeface="Bahnschrift SemiBold" panose="020B0502040204020203" pitchFamily="34" charset="0"/>
              </a:rPr>
              <a:t>BOLUM 3</a:t>
            </a:r>
          </a:p>
          <a:p>
            <a:pPr algn="ctr"/>
            <a:r>
              <a:rPr lang="en-US" dirty="0">
                <a:latin typeface="Bahnschrift SemiBold" panose="020B0502040204020203" pitchFamily="34" charset="0"/>
              </a:rPr>
              <a:t>API TEST OTOMASYONU</a:t>
            </a:r>
          </a:p>
        </p:txBody>
      </p:sp>
      <p:sp>
        <p:nvSpPr>
          <p:cNvPr id="9" name="TextBox 8">
            <a:extLst>
              <a:ext uri="{FF2B5EF4-FFF2-40B4-BE49-F238E27FC236}">
                <a16:creationId xmlns:a16="http://schemas.microsoft.com/office/drawing/2014/main" id="{11BBDC98-9CA0-4211-9B90-904437059EA6}"/>
              </a:ext>
            </a:extLst>
          </p:cNvPr>
          <p:cNvSpPr txBox="1"/>
          <p:nvPr/>
        </p:nvSpPr>
        <p:spPr>
          <a:xfrm>
            <a:off x="3071445" y="3634380"/>
            <a:ext cx="6096000" cy="369332"/>
          </a:xfrm>
          <a:prstGeom prst="rect">
            <a:avLst/>
          </a:prstGeom>
          <a:noFill/>
        </p:spPr>
        <p:txBody>
          <a:bodyPr wrap="square">
            <a:spAutoFit/>
          </a:bodyPr>
          <a:lstStyle/>
          <a:p>
            <a:pPr algn="ctr"/>
            <a:r>
              <a:rPr lang="en-US" dirty="0">
                <a:latin typeface="Bahnschrift SemiBold" panose="020B0502040204020203" pitchFamily="34" charset="0"/>
              </a:rPr>
              <a:t>DERS 10</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2723036" y="4575198"/>
            <a:ext cx="6792818" cy="369332"/>
          </a:xfrm>
          <a:prstGeom prst="rect">
            <a:avLst/>
          </a:prstGeom>
          <a:noFill/>
        </p:spPr>
        <p:txBody>
          <a:bodyPr wrap="square">
            <a:spAutoFit/>
          </a:bodyPr>
          <a:lstStyle/>
          <a:p>
            <a:pPr algn="ctr"/>
            <a:r>
              <a:rPr lang="en-US" dirty="0">
                <a:latin typeface="Bahnschrift SemiBold" panose="020B0502040204020203" pitchFamily="34" charset="0"/>
              </a:rPr>
              <a:t>API SORGULARINDA RESPONSE BODY’NIN TEST EDILMESI</a:t>
            </a:r>
          </a:p>
        </p:txBody>
      </p:sp>
    </p:spTree>
    <p:extLst>
      <p:ext uri="{BB962C8B-B14F-4D97-AF65-F5344CB8AC3E}">
        <p14:creationId xmlns:p14="http://schemas.microsoft.com/office/powerpoint/2010/main" val="207560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3238800" y="148159"/>
            <a:ext cx="5761292" cy="369332"/>
          </a:xfrm>
          <a:prstGeom prst="rect">
            <a:avLst/>
          </a:prstGeom>
          <a:noFill/>
        </p:spPr>
        <p:txBody>
          <a:bodyPr wrap="square">
            <a:spAutoFit/>
          </a:bodyPr>
          <a:lstStyle/>
          <a:p>
            <a:r>
              <a:rPr lang="en-US" dirty="0">
                <a:latin typeface="Bahnschrift SemiBold" panose="020B0502040204020203" pitchFamily="34" charset="0"/>
              </a:rPr>
              <a:t>GET REQUEST BODY BILGILERINI ASSERT YAPMA</a:t>
            </a:r>
          </a:p>
        </p:txBody>
      </p:sp>
      <p:sp>
        <p:nvSpPr>
          <p:cNvPr id="9" name="TextBox 8">
            <a:extLst>
              <a:ext uri="{FF2B5EF4-FFF2-40B4-BE49-F238E27FC236}">
                <a16:creationId xmlns:a16="http://schemas.microsoft.com/office/drawing/2014/main" id="{686E54A1-345F-4ABF-A03E-9A0A49AD1597}"/>
              </a:ext>
            </a:extLst>
          </p:cNvPr>
          <p:cNvSpPr txBox="1"/>
          <p:nvPr/>
        </p:nvSpPr>
        <p:spPr>
          <a:xfrm>
            <a:off x="1102006" y="736679"/>
            <a:ext cx="9671860" cy="2462213"/>
          </a:xfrm>
          <a:prstGeom prst="rect">
            <a:avLst/>
          </a:prstGeom>
          <a:noFill/>
        </p:spPr>
        <p:txBody>
          <a:bodyPr wrap="square">
            <a:spAutoFit/>
          </a:bodyPr>
          <a:lstStyle/>
          <a:p>
            <a:pPr eaLnBrk="0" fontAlgn="base" hangingPunct="0">
              <a:spcBef>
                <a:spcPts val="600"/>
              </a:spcBef>
            </a:pPr>
            <a:r>
              <a:rPr lang="en-US" altLang="en-US" dirty="0">
                <a:solidFill>
                  <a:srgbClr val="C00000"/>
                </a:solidFill>
                <a:latin typeface="Bahnschrift SemiBold" panose="020B0502040204020203" pitchFamily="34" charset="0"/>
                <a:cs typeface="Segoe UI" panose="020B0502040204020203" pitchFamily="34" charset="0"/>
              </a:rPr>
              <a:t>C5_Get_ResponseBodyTesti</a:t>
            </a:r>
            <a:endParaRPr lang="en-US" altLang="en-US" noProof="1">
              <a:latin typeface="Bahnschrift SemiBold" panose="020B0502040204020203" pitchFamily="34" charset="0"/>
            </a:endParaRPr>
          </a:p>
          <a:p>
            <a:pPr lvl="0" eaLnBrk="0" fontAlgn="base" hangingPunct="0">
              <a:spcBef>
                <a:spcPts val="600"/>
              </a:spcBef>
            </a:pPr>
            <a:r>
              <a:rPr lang="en-US" altLang="en-US" noProof="1">
                <a:latin typeface="Bahnschrift SemiBold" panose="020B0502040204020203" pitchFamily="34" charset="0"/>
              </a:rPr>
              <a:t>https://jsonplaceholder.typicode.com/posts/44 url'ine bir GET request yolladigimizda</a:t>
            </a:r>
            <a:br>
              <a:rPr lang="en-US" altLang="en-US" noProof="1">
                <a:latin typeface="Bahnschrift SemiBold" panose="020B0502040204020203" pitchFamily="34" charset="0"/>
              </a:rPr>
            </a:br>
            <a:r>
              <a:rPr lang="en-US" altLang="en-US" noProof="1">
                <a:latin typeface="Bahnschrift SemiBold" panose="020B0502040204020203" pitchFamily="34" charset="0"/>
              </a:rPr>
              <a:t>donen Response’in</a:t>
            </a:r>
            <a:br>
              <a:rPr lang="en-US" altLang="en-US" noProof="1">
                <a:latin typeface="Bahnschrift SemiBold" panose="020B0502040204020203" pitchFamily="34" charset="0"/>
              </a:rPr>
            </a:br>
            <a:r>
              <a:rPr lang="en-US" altLang="en-US" noProof="1">
                <a:latin typeface="Bahnschrift SemiBold" panose="020B0502040204020203" pitchFamily="34" charset="0"/>
              </a:rPr>
              <a:t>	status code'unun 200,</a:t>
            </a:r>
            <a:br>
              <a:rPr lang="en-US" altLang="en-US" noProof="1">
                <a:latin typeface="Bahnschrift SemiBold" panose="020B0502040204020203" pitchFamily="34" charset="0"/>
              </a:rPr>
            </a:br>
            <a:r>
              <a:rPr lang="en-US" altLang="en-US" noProof="1">
                <a:latin typeface="Bahnschrift SemiBold" panose="020B0502040204020203" pitchFamily="34" charset="0"/>
              </a:rPr>
              <a:t>	ve content type'inin Aplication.JSON,</a:t>
            </a:r>
            <a:br>
              <a:rPr lang="en-US" altLang="en-US" noProof="1">
                <a:latin typeface="Bahnschrift SemiBold" panose="020B0502040204020203" pitchFamily="34" charset="0"/>
              </a:rPr>
            </a:br>
            <a:r>
              <a:rPr lang="en-US" altLang="en-US" noProof="1">
                <a:latin typeface="Bahnschrift SemiBold" panose="020B0502040204020203" pitchFamily="34" charset="0"/>
              </a:rPr>
              <a:t>	ve response body'sinde bulunan </a:t>
            </a:r>
            <a:r>
              <a:rPr lang="en-US" altLang="en-US" noProof="1">
                <a:solidFill>
                  <a:srgbClr val="C00000"/>
                </a:solidFill>
                <a:latin typeface="Bahnschrift SemiBold" panose="020B0502040204020203" pitchFamily="34" charset="0"/>
              </a:rPr>
              <a:t>userId</a:t>
            </a:r>
            <a:r>
              <a:rPr lang="en-US" altLang="en-US" noProof="1">
                <a:latin typeface="Bahnschrift SemiBold" panose="020B0502040204020203" pitchFamily="34" charset="0"/>
              </a:rPr>
              <a:t>'nin </a:t>
            </a:r>
            <a:r>
              <a:rPr lang="en-US" altLang="en-US" noProof="1">
                <a:solidFill>
                  <a:srgbClr val="C00000"/>
                </a:solidFill>
                <a:latin typeface="Bahnschrift SemiBold" panose="020B0502040204020203" pitchFamily="34" charset="0"/>
              </a:rPr>
              <a:t>5</a:t>
            </a:r>
            <a:r>
              <a:rPr lang="en-US" altLang="en-US" noProof="1">
                <a:latin typeface="Bahnschrift SemiBold" panose="020B0502040204020203" pitchFamily="34" charset="0"/>
              </a:rPr>
              <a:t>,</a:t>
            </a:r>
            <a:br>
              <a:rPr lang="en-US" altLang="en-US" noProof="1">
                <a:latin typeface="Bahnschrift SemiBold" panose="020B0502040204020203" pitchFamily="34" charset="0"/>
              </a:rPr>
            </a:br>
            <a:r>
              <a:rPr lang="en-US" altLang="en-US" noProof="1">
                <a:latin typeface="Bahnschrift SemiBold" panose="020B0502040204020203" pitchFamily="34" charset="0"/>
              </a:rPr>
              <a:t>	ve response body'sinde bulunan </a:t>
            </a:r>
            <a:r>
              <a:rPr lang="en-US" altLang="en-US" noProof="1">
                <a:solidFill>
                  <a:srgbClr val="C00000"/>
                </a:solidFill>
                <a:latin typeface="Bahnschrift SemiBold" panose="020B0502040204020203" pitchFamily="34" charset="0"/>
              </a:rPr>
              <a:t>title</a:t>
            </a:r>
            <a:r>
              <a:rPr lang="en-US" altLang="en-US" noProof="1">
                <a:latin typeface="Bahnschrift SemiBold" panose="020B0502040204020203" pitchFamily="34" charset="0"/>
              </a:rPr>
              <a:t>'in "</a:t>
            </a:r>
            <a:r>
              <a:rPr lang="en-US" altLang="en-US" noProof="1">
                <a:solidFill>
                  <a:srgbClr val="C00000"/>
                </a:solidFill>
                <a:latin typeface="Bahnschrift SemiBold" panose="020B0502040204020203" pitchFamily="34" charset="0"/>
              </a:rPr>
              <a:t>optio dolor molestias sit</a:t>
            </a:r>
            <a:r>
              <a:rPr lang="en-US" altLang="en-US" noProof="1">
                <a:latin typeface="Bahnschrift SemiBold" panose="020B0502040204020203" pitchFamily="34" charset="0"/>
              </a:rPr>
              <a:t>"</a:t>
            </a:r>
            <a:br>
              <a:rPr lang="en-US" altLang="en-US" noProof="1">
                <a:latin typeface="Bahnschrift SemiBold" panose="020B0502040204020203" pitchFamily="34" charset="0"/>
              </a:rPr>
            </a:br>
            <a:r>
              <a:rPr lang="en-US" altLang="en-US" noProof="1">
                <a:latin typeface="Bahnschrift SemiBold" panose="020B0502040204020203" pitchFamily="34" charset="0"/>
              </a:rPr>
              <a:t>oldugunu test edin.</a:t>
            </a:r>
          </a:p>
        </p:txBody>
      </p:sp>
      <p:sp>
        <p:nvSpPr>
          <p:cNvPr id="12" name="Rectangle 11">
            <a:extLst>
              <a:ext uri="{FF2B5EF4-FFF2-40B4-BE49-F238E27FC236}">
                <a16:creationId xmlns:a16="http://schemas.microsoft.com/office/drawing/2014/main" id="{D497E62A-3A67-4082-A56C-973CB4F5B26A}"/>
              </a:ext>
            </a:extLst>
          </p:cNvPr>
          <p:cNvSpPr/>
          <p:nvPr/>
        </p:nvSpPr>
        <p:spPr>
          <a:xfrm>
            <a:off x="957367" y="608068"/>
            <a:ext cx="9816499" cy="259082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Rectangle 12">
            <a:extLst>
              <a:ext uri="{FF2B5EF4-FFF2-40B4-BE49-F238E27FC236}">
                <a16:creationId xmlns:a16="http://schemas.microsoft.com/office/drawing/2014/main" id="{960455B9-EE14-4B42-A5AA-F199BE4CCCF1}"/>
              </a:ext>
            </a:extLst>
          </p:cNvPr>
          <p:cNvSpPr/>
          <p:nvPr/>
        </p:nvSpPr>
        <p:spPr>
          <a:xfrm>
            <a:off x="957367" y="3327819"/>
            <a:ext cx="6768142" cy="2922081"/>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4" name="TextBox 13">
            <a:extLst>
              <a:ext uri="{FF2B5EF4-FFF2-40B4-BE49-F238E27FC236}">
                <a16:creationId xmlns:a16="http://schemas.microsoft.com/office/drawing/2014/main" id="{EEBE8E1F-5236-4969-98ED-1C657B351B04}"/>
              </a:ext>
            </a:extLst>
          </p:cNvPr>
          <p:cNvSpPr txBox="1"/>
          <p:nvPr/>
        </p:nvSpPr>
        <p:spPr>
          <a:xfrm>
            <a:off x="1102005" y="3410478"/>
            <a:ext cx="6459380" cy="646331"/>
          </a:xfrm>
          <a:prstGeom prst="rect">
            <a:avLst/>
          </a:prstGeom>
          <a:noFill/>
        </p:spPr>
        <p:txBody>
          <a:bodyPr wrap="square">
            <a:spAutoFit/>
          </a:bodyPr>
          <a:lstStyle/>
          <a:p>
            <a:pPr lvl="0" eaLnBrk="0" fontAlgn="base" hangingPunct="0">
              <a:spcBef>
                <a:spcPct val="0"/>
              </a:spcBef>
              <a:spcAft>
                <a:spcPct val="0"/>
              </a:spcAft>
            </a:pPr>
            <a:r>
              <a:rPr lang="en-US" altLang="en-US" noProof="1">
                <a:solidFill>
                  <a:srgbClr val="000000"/>
                </a:solidFill>
                <a:latin typeface="Bahnschrift SemiBold" panose="020B0502040204020203" pitchFamily="34" charset="0"/>
              </a:rPr>
              <a:t>Response body’sindeki degerleri test etmek icin Matchers class’indan yardim aliriz.</a:t>
            </a:r>
          </a:p>
        </p:txBody>
      </p:sp>
      <p:sp>
        <p:nvSpPr>
          <p:cNvPr id="17" name="TextBox 16">
            <a:extLst>
              <a:ext uri="{FF2B5EF4-FFF2-40B4-BE49-F238E27FC236}">
                <a16:creationId xmlns:a16="http://schemas.microsoft.com/office/drawing/2014/main" id="{F635FFBC-7D48-4A1D-B322-DEFF9307FFD0}"/>
              </a:ext>
            </a:extLst>
          </p:cNvPr>
          <p:cNvSpPr txBox="1"/>
          <p:nvPr/>
        </p:nvSpPr>
        <p:spPr>
          <a:xfrm>
            <a:off x="1102005" y="4150228"/>
            <a:ext cx="6623503" cy="1754326"/>
          </a:xfrm>
          <a:prstGeom prst="rect">
            <a:avLst/>
          </a:prstGeom>
          <a:noFill/>
        </p:spPr>
        <p:txBody>
          <a:bodyPr wrap="square">
            <a:spAutoFit/>
          </a:bodyPr>
          <a:lstStyle/>
          <a:p>
            <a:pPr lvl="0" eaLnBrk="0" fontAlgn="base" hangingPunct="0"/>
            <a:r>
              <a:rPr lang="en-US" altLang="en-US" noProof="1">
                <a:solidFill>
                  <a:srgbClr val="000000"/>
                </a:solidFill>
                <a:latin typeface="Bahnschrift SemiBold" panose="020B0502040204020203" pitchFamily="34" charset="0"/>
              </a:rPr>
              <a:t>response.</a:t>
            </a:r>
            <a:br>
              <a:rPr lang="en-US" altLang="en-US" noProof="1">
                <a:solidFill>
                  <a:srgbClr val="000000"/>
                </a:solidFill>
                <a:latin typeface="Bahnschrift SemiBold" panose="020B0502040204020203" pitchFamily="34" charset="0"/>
              </a:rPr>
            </a:br>
            <a:r>
              <a:rPr lang="en-US" altLang="en-US" noProof="1">
                <a:solidFill>
                  <a:srgbClr val="000000"/>
                </a:solidFill>
                <a:latin typeface="Bahnschrift SemiBold" panose="020B0502040204020203" pitchFamily="34" charset="0"/>
              </a:rPr>
              <a:t>        then().</a:t>
            </a:r>
            <a:br>
              <a:rPr lang="en-US" altLang="en-US" noProof="1">
                <a:solidFill>
                  <a:srgbClr val="000000"/>
                </a:solidFill>
                <a:latin typeface="Bahnschrift SemiBold" panose="020B0502040204020203" pitchFamily="34" charset="0"/>
              </a:rPr>
            </a:br>
            <a:r>
              <a:rPr lang="en-US" altLang="en-US" noProof="1">
                <a:solidFill>
                  <a:srgbClr val="000000"/>
                </a:solidFill>
                <a:latin typeface="Bahnschrift SemiBold" panose="020B0502040204020203" pitchFamily="34" charset="0"/>
              </a:rPr>
              <a:t>        assertThat().</a:t>
            </a:r>
            <a:br>
              <a:rPr lang="en-US" altLang="en-US" noProof="1">
                <a:solidFill>
                  <a:srgbClr val="000000"/>
                </a:solidFill>
                <a:latin typeface="Bahnschrift SemiBold" panose="020B0502040204020203" pitchFamily="34" charset="0"/>
              </a:rPr>
            </a:br>
            <a:r>
              <a:rPr lang="en-US" altLang="en-US" noProof="1">
                <a:solidFill>
                  <a:srgbClr val="000000"/>
                </a:solidFill>
                <a:latin typeface="Bahnschrift SemiBold" panose="020B0502040204020203" pitchFamily="34" charset="0"/>
              </a:rPr>
              <a:t>        body(</a:t>
            </a:r>
            <a:r>
              <a:rPr lang="en-US" altLang="en-US" b="1" noProof="1">
                <a:solidFill>
                  <a:srgbClr val="008000"/>
                </a:solidFill>
                <a:latin typeface="Bahnschrift SemiBold" panose="020B0502040204020203" pitchFamily="34" charset="0"/>
              </a:rPr>
              <a:t>"title"</a:t>
            </a:r>
            <a:r>
              <a:rPr lang="en-US" altLang="en-US" noProof="1">
                <a:solidFill>
                  <a:srgbClr val="000000"/>
                </a:solidFill>
                <a:latin typeface="Bahnschrift SemiBold" panose="020B0502040204020203" pitchFamily="34" charset="0"/>
              </a:rPr>
              <a:t>,Matchers.equalTo(</a:t>
            </a:r>
            <a:r>
              <a:rPr lang="en-US" altLang="en-US" b="1" noProof="1">
                <a:solidFill>
                  <a:srgbClr val="008000"/>
                </a:solidFill>
                <a:latin typeface="Bahnschrift SemiBold" panose="020B0502040204020203" pitchFamily="34" charset="0"/>
              </a:rPr>
              <a:t>"optio dolor molestias sit"</a:t>
            </a:r>
            <a:r>
              <a:rPr lang="en-US" altLang="en-US" noProof="1">
                <a:solidFill>
                  <a:srgbClr val="000000"/>
                </a:solidFill>
                <a:latin typeface="Bahnschrift SemiBold" panose="020B0502040204020203" pitchFamily="34" charset="0"/>
              </a:rPr>
              <a:t>)).</a:t>
            </a:r>
          </a:p>
          <a:p>
            <a:pPr lvl="0" eaLnBrk="0" fontAlgn="base" hangingPunct="0"/>
            <a:br>
              <a:rPr lang="en-US" altLang="en-US" noProof="1">
                <a:solidFill>
                  <a:srgbClr val="000000"/>
                </a:solidFill>
                <a:latin typeface="Bahnschrift SemiBold" panose="020B0502040204020203" pitchFamily="34" charset="0"/>
              </a:rPr>
            </a:br>
            <a:r>
              <a:rPr lang="en-US" altLang="en-US" noProof="1">
                <a:solidFill>
                  <a:srgbClr val="000000"/>
                </a:solidFill>
                <a:latin typeface="Bahnschrift SemiBold" panose="020B0502040204020203" pitchFamily="34" charset="0"/>
              </a:rPr>
              <a:t>        body(</a:t>
            </a:r>
            <a:r>
              <a:rPr lang="en-US" altLang="en-US" b="1" noProof="1">
                <a:solidFill>
                  <a:srgbClr val="008000"/>
                </a:solidFill>
                <a:latin typeface="Bahnschrift SemiBold" panose="020B0502040204020203" pitchFamily="34" charset="0"/>
              </a:rPr>
              <a:t>"userId"</a:t>
            </a:r>
            <a:r>
              <a:rPr lang="en-US" altLang="en-US" noProof="1">
                <a:solidFill>
                  <a:srgbClr val="000000"/>
                </a:solidFill>
                <a:latin typeface="Bahnschrift SemiBold" panose="020B0502040204020203" pitchFamily="34" charset="0"/>
              </a:rPr>
              <a:t>,Matchers.equalTo(</a:t>
            </a:r>
            <a:r>
              <a:rPr lang="en-US" altLang="en-US" noProof="1">
                <a:solidFill>
                  <a:srgbClr val="0000FF"/>
                </a:solidFill>
                <a:latin typeface="Bahnschrift SemiBold" panose="020B0502040204020203" pitchFamily="34" charset="0"/>
              </a:rPr>
              <a:t>5</a:t>
            </a:r>
            <a:r>
              <a:rPr lang="en-US" altLang="en-US" noProof="1">
                <a:solidFill>
                  <a:srgbClr val="000000"/>
                </a:solidFill>
                <a:latin typeface="Bahnschrift SemiBold" panose="020B0502040204020203" pitchFamily="34" charset="0"/>
              </a:rPr>
              <a:t>));</a:t>
            </a:r>
            <a:endParaRPr lang="en-US" altLang="en-US" sz="3200" noProof="1">
              <a:latin typeface="Bahnschrift SemiBold" panose="020B0502040204020203" pitchFamily="34" charset="0"/>
            </a:endParaRPr>
          </a:p>
        </p:txBody>
      </p:sp>
      <p:sp>
        <p:nvSpPr>
          <p:cNvPr id="18" name="Rectangle 17">
            <a:extLst>
              <a:ext uri="{FF2B5EF4-FFF2-40B4-BE49-F238E27FC236}">
                <a16:creationId xmlns:a16="http://schemas.microsoft.com/office/drawing/2014/main" id="{3377995D-F41C-4013-BE23-9BE7BD8288D6}"/>
              </a:ext>
            </a:extLst>
          </p:cNvPr>
          <p:cNvSpPr/>
          <p:nvPr/>
        </p:nvSpPr>
        <p:spPr>
          <a:xfrm>
            <a:off x="2213768" y="5501502"/>
            <a:ext cx="850276" cy="36933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TextBox 18">
            <a:extLst>
              <a:ext uri="{FF2B5EF4-FFF2-40B4-BE49-F238E27FC236}">
                <a16:creationId xmlns:a16="http://schemas.microsoft.com/office/drawing/2014/main" id="{4BA01552-265F-44C0-A0AB-AB2624BE46C9}"/>
              </a:ext>
            </a:extLst>
          </p:cNvPr>
          <p:cNvSpPr txBox="1"/>
          <p:nvPr/>
        </p:nvSpPr>
        <p:spPr>
          <a:xfrm>
            <a:off x="2293075" y="5898400"/>
            <a:ext cx="691662" cy="369332"/>
          </a:xfrm>
          <a:prstGeom prst="rect">
            <a:avLst/>
          </a:prstGeom>
          <a:noFill/>
        </p:spPr>
        <p:txBody>
          <a:bodyPr wrap="square">
            <a:spAutoFit/>
          </a:bodyPr>
          <a:lstStyle/>
          <a:p>
            <a:r>
              <a:rPr lang="en-US" altLang="en-US" dirty="0">
                <a:solidFill>
                  <a:srgbClr val="C00000"/>
                </a:solidFill>
                <a:latin typeface="Bahnschrift SemiBold" panose="020B0502040204020203" pitchFamily="34" charset="0"/>
                <a:cs typeface="Segoe UI" panose="020B0502040204020203" pitchFamily="34" charset="0"/>
              </a:rPr>
              <a:t>key</a:t>
            </a:r>
            <a:endParaRPr lang="en-US" dirty="0"/>
          </a:p>
        </p:txBody>
      </p:sp>
      <p:sp>
        <p:nvSpPr>
          <p:cNvPr id="20" name="Rectangle 19">
            <a:extLst>
              <a:ext uri="{FF2B5EF4-FFF2-40B4-BE49-F238E27FC236}">
                <a16:creationId xmlns:a16="http://schemas.microsoft.com/office/drawing/2014/main" id="{0157BC2A-9481-431F-B29D-AA7585426C54}"/>
              </a:ext>
            </a:extLst>
          </p:cNvPr>
          <p:cNvSpPr/>
          <p:nvPr/>
        </p:nvSpPr>
        <p:spPr>
          <a:xfrm>
            <a:off x="3129376" y="5489781"/>
            <a:ext cx="1798638" cy="36933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9E5EF870-C45E-42A6-AB99-33B7BF105942}"/>
              </a:ext>
            </a:extLst>
          </p:cNvPr>
          <p:cNvSpPr txBox="1"/>
          <p:nvPr/>
        </p:nvSpPr>
        <p:spPr>
          <a:xfrm>
            <a:off x="3488468" y="5917727"/>
            <a:ext cx="1080453" cy="369332"/>
          </a:xfrm>
          <a:prstGeom prst="rect">
            <a:avLst/>
          </a:prstGeom>
          <a:noFill/>
        </p:spPr>
        <p:txBody>
          <a:bodyPr wrap="square">
            <a:spAutoFit/>
          </a:bodyPr>
          <a:lstStyle/>
          <a:p>
            <a:r>
              <a:rPr lang="en-US" altLang="en-US" noProof="1">
                <a:solidFill>
                  <a:srgbClr val="C00000"/>
                </a:solidFill>
                <a:latin typeface="Bahnschrift SemiBold" panose="020B0502040204020203" pitchFamily="34" charset="0"/>
                <a:cs typeface="Segoe UI" panose="020B0502040204020203" pitchFamily="34" charset="0"/>
              </a:rPr>
              <a:t>Metot </a:t>
            </a:r>
            <a:endParaRPr lang="en-US" noProof="1"/>
          </a:p>
        </p:txBody>
      </p:sp>
      <p:sp>
        <p:nvSpPr>
          <p:cNvPr id="22" name="Rectangle 21">
            <a:extLst>
              <a:ext uri="{FF2B5EF4-FFF2-40B4-BE49-F238E27FC236}">
                <a16:creationId xmlns:a16="http://schemas.microsoft.com/office/drawing/2014/main" id="{33793339-B4D5-40B3-B1F5-309393A26D42}"/>
              </a:ext>
            </a:extLst>
          </p:cNvPr>
          <p:cNvSpPr/>
          <p:nvPr/>
        </p:nvSpPr>
        <p:spPr>
          <a:xfrm>
            <a:off x="4972474" y="5491895"/>
            <a:ext cx="201724" cy="36933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3" name="TextBox 22">
            <a:extLst>
              <a:ext uri="{FF2B5EF4-FFF2-40B4-BE49-F238E27FC236}">
                <a16:creationId xmlns:a16="http://schemas.microsoft.com/office/drawing/2014/main" id="{65B09620-D36A-4C38-A4C7-5C847D5E514F}"/>
              </a:ext>
            </a:extLst>
          </p:cNvPr>
          <p:cNvSpPr txBox="1"/>
          <p:nvPr/>
        </p:nvSpPr>
        <p:spPr>
          <a:xfrm>
            <a:off x="4746220" y="5886221"/>
            <a:ext cx="885177" cy="369332"/>
          </a:xfrm>
          <a:prstGeom prst="rect">
            <a:avLst/>
          </a:prstGeom>
          <a:noFill/>
        </p:spPr>
        <p:txBody>
          <a:bodyPr wrap="square">
            <a:spAutoFit/>
          </a:bodyPr>
          <a:lstStyle/>
          <a:p>
            <a:r>
              <a:rPr lang="en-US" altLang="en-US" dirty="0">
                <a:solidFill>
                  <a:srgbClr val="C00000"/>
                </a:solidFill>
                <a:latin typeface="Bahnschrift SemiBold" panose="020B0502040204020203" pitchFamily="34" charset="0"/>
                <a:cs typeface="Segoe UI" panose="020B0502040204020203" pitchFamily="34" charset="0"/>
              </a:rPr>
              <a:t>value</a:t>
            </a:r>
            <a:endParaRPr lang="en-US" dirty="0"/>
          </a:p>
        </p:txBody>
      </p:sp>
      <p:pic>
        <p:nvPicPr>
          <p:cNvPr id="24" name="Picture 23">
            <a:extLst>
              <a:ext uri="{FF2B5EF4-FFF2-40B4-BE49-F238E27FC236}">
                <a16:creationId xmlns:a16="http://schemas.microsoft.com/office/drawing/2014/main" id="{24E4B06F-9855-44D5-B1A6-C68AA26B0081}"/>
              </a:ext>
            </a:extLst>
          </p:cNvPr>
          <p:cNvPicPr>
            <a:picLocks noChangeAspect="1"/>
          </p:cNvPicPr>
          <p:nvPr/>
        </p:nvPicPr>
        <p:blipFill>
          <a:blip r:embed="rId2"/>
          <a:stretch>
            <a:fillRect/>
          </a:stretch>
        </p:blipFill>
        <p:spPr>
          <a:xfrm>
            <a:off x="8256683" y="3344362"/>
            <a:ext cx="3250126" cy="2776807"/>
          </a:xfrm>
          <a:prstGeom prst="rect">
            <a:avLst/>
          </a:prstGeom>
        </p:spPr>
      </p:pic>
      <p:sp>
        <p:nvSpPr>
          <p:cNvPr id="25" name="Rectangle 24">
            <a:extLst>
              <a:ext uri="{FF2B5EF4-FFF2-40B4-BE49-F238E27FC236}">
                <a16:creationId xmlns:a16="http://schemas.microsoft.com/office/drawing/2014/main" id="{E4C2B088-370A-45B1-A2C8-243EDCC783BE}"/>
              </a:ext>
            </a:extLst>
          </p:cNvPr>
          <p:cNvSpPr/>
          <p:nvPr/>
        </p:nvSpPr>
        <p:spPr>
          <a:xfrm>
            <a:off x="8256682" y="3326665"/>
            <a:ext cx="3250127" cy="281235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168699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down)">
                                      <p:cBhvr>
                                        <p:cTn id="52" dur="500"/>
                                        <p:tgtEl>
                                          <p:spTgt spid="2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down)">
                                      <p:cBhvr>
                                        <p:cTn id="5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3" grpId="0" animBg="1"/>
      <p:bldP spid="14" grpId="0"/>
      <p:bldP spid="17" grpId="0"/>
      <p:bldP spid="18" grpId="0" animBg="1"/>
      <p:bldP spid="19" grpId="0"/>
      <p:bldP spid="20" grpId="0" animBg="1"/>
      <p:bldP spid="21" grpId="0"/>
      <p:bldP spid="22" grpId="0" animBg="1"/>
      <p:bldP spid="23" grpId="0"/>
      <p:bldP spid="2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3238800" y="148159"/>
            <a:ext cx="5761292" cy="369332"/>
          </a:xfrm>
          <a:prstGeom prst="rect">
            <a:avLst/>
          </a:prstGeom>
          <a:noFill/>
        </p:spPr>
        <p:txBody>
          <a:bodyPr wrap="square">
            <a:spAutoFit/>
          </a:bodyPr>
          <a:lstStyle/>
          <a:p>
            <a:r>
              <a:rPr lang="en-US" dirty="0">
                <a:latin typeface="Bahnschrift SemiBold" panose="020B0502040204020203" pitchFamily="34" charset="0"/>
              </a:rPr>
              <a:t>POST REQUEST BODY BILGILERINI ASSERT YAPMA</a:t>
            </a:r>
          </a:p>
        </p:txBody>
      </p:sp>
      <p:sp>
        <p:nvSpPr>
          <p:cNvPr id="9" name="TextBox 8">
            <a:extLst>
              <a:ext uri="{FF2B5EF4-FFF2-40B4-BE49-F238E27FC236}">
                <a16:creationId xmlns:a16="http://schemas.microsoft.com/office/drawing/2014/main" id="{686E54A1-345F-4ABF-A03E-9A0A49AD1597}"/>
              </a:ext>
            </a:extLst>
          </p:cNvPr>
          <p:cNvSpPr txBox="1"/>
          <p:nvPr/>
        </p:nvSpPr>
        <p:spPr>
          <a:xfrm>
            <a:off x="1100026" y="760125"/>
            <a:ext cx="9671860" cy="4524315"/>
          </a:xfrm>
          <a:prstGeom prst="rect">
            <a:avLst/>
          </a:prstGeom>
          <a:noFill/>
        </p:spPr>
        <p:txBody>
          <a:bodyPr wrap="square">
            <a:spAutoFit/>
          </a:bodyPr>
          <a:lstStyle/>
          <a:p>
            <a:pPr eaLnBrk="0" fontAlgn="base" hangingPunct="0">
              <a:spcBef>
                <a:spcPts val="600"/>
              </a:spcBef>
            </a:pPr>
            <a:r>
              <a:rPr lang="en-US" altLang="en-US" dirty="0">
                <a:solidFill>
                  <a:srgbClr val="C00000"/>
                </a:solidFill>
                <a:latin typeface="Bahnschrift SemiBold" panose="020B0502040204020203" pitchFamily="34" charset="0"/>
                <a:cs typeface="Segoe UI" panose="020B0502040204020203" pitchFamily="34" charset="0"/>
              </a:rPr>
              <a:t>C6_Post_ResponseBodyTesti </a:t>
            </a:r>
            <a:r>
              <a:rPr lang="en-US" altLang="en-US" dirty="0">
                <a:solidFill>
                  <a:srgbClr val="000000"/>
                </a:solidFill>
                <a:latin typeface="JetBrains Mono"/>
              </a:rPr>
              <a:t> </a:t>
            </a:r>
            <a:br>
              <a:rPr lang="en-US" altLang="en-US" i="1" dirty="0">
                <a:solidFill>
                  <a:srgbClr val="808080"/>
                </a:solidFill>
                <a:latin typeface="JetBrains Mono"/>
              </a:rPr>
            </a:br>
            <a:r>
              <a:rPr lang="en-US" altLang="en-US" noProof="1">
                <a:latin typeface="Bahnschrift SemiBold" panose="020B0502040204020203" pitchFamily="34" charset="0"/>
              </a:rPr>
              <a:t>        https://jsonplaceholder.typicode.com/posts  url’ine asagidaki body ile bir POST request gonderdigimizde</a:t>
            </a:r>
            <a:br>
              <a:rPr lang="en-US" altLang="en-US" noProof="1">
                <a:latin typeface="Bahnschrift SemiBold" panose="020B0502040204020203" pitchFamily="34" charset="0"/>
              </a:rPr>
            </a:br>
            <a:r>
              <a:rPr lang="en-US" altLang="en-US" i="1" noProof="1">
                <a:solidFill>
                  <a:schemeClr val="tx1">
                    <a:lumMod val="75000"/>
                    <a:lumOff val="25000"/>
                  </a:schemeClr>
                </a:solidFill>
                <a:latin typeface="JetBrains Mono"/>
              </a:rPr>
              <a:t>                {</a:t>
            </a:r>
            <a:br>
              <a:rPr lang="en-US" altLang="en-US" i="1" noProof="1">
                <a:solidFill>
                  <a:schemeClr val="tx1">
                    <a:lumMod val="75000"/>
                    <a:lumOff val="25000"/>
                  </a:schemeClr>
                </a:solidFill>
                <a:latin typeface="JetBrains Mono"/>
              </a:rPr>
            </a:br>
            <a:r>
              <a:rPr lang="en-US" altLang="en-US" i="1" noProof="1">
                <a:solidFill>
                  <a:schemeClr val="tx1">
                    <a:lumMod val="75000"/>
                    <a:lumOff val="25000"/>
                  </a:schemeClr>
                </a:solidFill>
                <a:latin typeface="JetBrains Mono"/>
              </a:rPr>
              <a:t>                "title":"API",</a:t>
            </a:r>
            <a:br>
              <a:rPr lang="en-US" altLang="en-US" i="1" noProof="1">
                <a:solidFill>
                  <a:schemeClr val="tx1">
                    <a:lumMod val="75000"/>
                    <a:lumOff val="25000"/>
                  </a:schemeClr>
                </a:solidFill>
                <a:latin typeface="JetBrains Mono"/>
              </a:rPr>
            </a:br>
            <a:r>
              <a:rPr lang="en-US" altLang="en-US" i="1" noProof="1">
                <a:solidFill>
                  <a:schemeClr val="tx1">
                    <a:lumMod val="75000"/>
                    <a:lumOff val="25000"/>
                  </a:schemeClr>
                </a:solidFill>
                <a:latin typeface="JetBrains Mono"/>
              </a:rPr>
              <a:t>                "body":"API ogrenmek ne guzel",</a:t>
            </a:r>
            <a:br>
              <a:rPr lang="en-US" altLang="en-US" i="1" noProof="1">
                <a:solidFill>
                  <a:schemeClr val="tx1">
                    <a:lumMod val="75000"/>
                    <a:lumOff val="25000"/>
                  </a:schemeClr>
                </a:solidFill>
                <a:latin typeface="JetBrains Mono"/>
              </a:rPr>
            </a:br>
            <a:r>
              <a:rPr lang="en-US" altLang="en-US" i="1" noProof="1">
                <a:solidFill>
                  <a:schemeClr val="tx1">
                    <a:lumMod val="75000"/>
                    <a:lumOff val="25000"/>
                  </a:schemeClr>
                </a:solidFill>
                <a:latin typeface="JetBrains Mono"/>
              </a:rPr>
              <a:t>                 "userId":10,</a:t>
            </a:r>
            <a:br>
              <a:rPr lang="en-US" altLang="en-US" i="1" noProof="1">
                <a:solidFill>
                  <a:schemeClr val="tx1">
                    <a:lumMod val="75000"/>
                    <a:lumOff val="25000"/>
                  </a:schemeClr>
                </a:solidFill>
                <a:latin typeface="JetBrains Mono"/>
              </a:rPr>
            </a:br>
            <a:r>
              <a:rPr lang="en-US" altLang="en-US" i="1" noProof="1">
                <a:solidFill>
                  <a:schemeClr val="tx1">
                    <a:lumMod val="75000"/>
                    <a:lumOff val="25000"/>
                  </a:schemeClr>
                </a:solidFill>
                <a:latin typeface="JetBrains Mono"/>
              </a:rPr>
              <a:t>                }</a:t>
            </a:r>
            <a:br>
              <a:rPr lang="en-US" altLang="en-US" i="1" noProof="1">
                <a:solidFill>
                  <a:srgbClr val="808080"/>
                </a:solidFill>
                <a:latin typeface="JetBrains Mono"/>
              </a:rPr>
            </a:br>
            <a:r>
              <a:rPr lang="en-US" altLang="en-US" noProof="1">
                <a:latin typeface="Bahnschrift SemiBold" panose="020B0502040204020203" pitchFamily="34" charset="0"/>
              </a:rPr>
              <a:t>donen Response’un,</a:t>
            </a:r>
            <a:br>
              <a:rPr lang="en-US" altLang="en-US" noProof="1">
                <a:latin typeface="Bahnschrift SemiBold" panose="020B0502040204020203" pitchFamily="34" charset="0"/>
              </a:rPr>
            </a:br>
            <a:r>
              <a:rPr lang="en-US" altLang="en-US" noProof="1">
                <a:latin typeface="Bahnschrift SemiBold" panose="020B0502040204020203" pitchFamily="34" charset="0"/>
              </a:rPr>
              <a:t>        status code’unun 201,</a:t>
            </a:r>
            <a:br>
              <a:rPr lang="en-US" altLang="en-US" noProof="1">
                <a:latin typeface="Bahnschrift SemiBold" panose="020B0502040204020203" pitchFamily="34" charset="0"/>
              </a:rPr>
            </a:br>
            <a:r>
              <a:rPr lang="en-US" altLang="en-US" noProof="1">
                <a:latin typeface="Bahnschrift SemiBold" panose="020B0502040204020203" pitchFamily="34" charset="0"/>
              </a:rPr>
              <a:t>        ve content type’inin application/json</a:t>
            </a:r>
            <a:br>
              <a:rPr lang="en-US" altLang="en-US" noProof="1">
                <a:latin typeface="Bahnschrift SemiBold" panose="020B0502040204020203" pitchFamily="34" charset="0"/>
              </a:rPr>
            </a:br>
            <a:r>
              <a:rPr lang="en-US" altLang="en-US" noProof="1">
                <a:latin typeface="Bahnschrift SemiBold" panose="020B0502040204020203" pitchFamily="34" charset="0"/>
              </a:rPr>
              <a:t>        ve Response Body'sindeki,</a:t>
            </a:r>
            <a:br>
              <a:rPr lang="en-US" altLang="en-US" noProof="1">
                <a:latin typeface="Bahnschrift SemiBold" panose="020B0502040204020203" pitchFamily="34" charset="0"/>
              </a:rPr>
            </a:br>
            <a:r>
              <a:rPr lang="en-US" altLang="en-US" noProof="1">
                <a:latin typeface="Bahnschrift SemiBold" panose="020B0502040204020203" pitchFamily="34" charset="0"/>
              </a:rPr>
              <a:t>           "title"'in "API" oldugunu</a:t>
            </a:r>
            <a:br>
              <a:rPr lang="en-US" altLang="en-US" noProof="1">
                <a:latin typeface="Bahnschrift SemiBold" panose="020B0502040204020203" pitchFamily="34" charset="0"/>
              </a:rPr>
            </a:br>
            <a:r>
              <a:rPr lang="en-US" altLang="en-US" noProof="1">
                <a:latin typeface="Bahnschrift SemiBold" panose="020B0502040204020203" pitchFamily="34" charset="0"/>
              </a:rPr>
              <a:t>           "userId" degerinin 100'den kucuk oldugunu</a:t>
            </a:r>
            <a:br>
              <a:rPr lang="en-US" altLang="en-US" noProof="1">
                <a:latin typeface="Bahnschrift SemiBold" panose="020B0502040204020203" pitchFamily="34" charset="0"/>
              </a:rPr>
            </a:br>
            <a:r>
              <a:rPr lang="en-US" altLang="en-US" noProof="1">
                <a:latin typeface="Bahnschrift SemiBold" panose="020B0502040204020203" pitchFamily="34" charset="0"/>
              </a:rPr>
              <a:t>           "body" nin "API" kelimesi icerdigini</a:t>
            </a:r>
            <a:br>
              <a:rPr lang="en-US" altLang="en-US" noProof="1">
                <a:latin typeface="Bahnschrift SemiBold" panose="020B0502040204020203" pitchFamily="34" charset="0"/>
              </a:rPr>
            </a:br>
            <a:r>
              <a:rPr lang="en-US" altLang="en-US" noProof="1">
                <a:latin typeface="Bahnschrift SemiBold" panose="020B0502040204020203" pitchFamily="34" charset="0"/>
              </a:rPr>
              <a:t>        test edin.</a:t>
            </a:r>
          </a:p>
        </p:txBody>
      </p:sp>
      <p:sp>
        <p:nvSpPr>
          <p:cNvPr id="12" name="Rectangle 11">
            <a:extLst>
              <a:ext uri="{FF2B5EF4-FFF2-40B4-BE49-F238E27FC236}">
                <a16:creationId xmlns:a16="http://schemas.microsoft.com/office/drawing/2014/main" id="{D497E62A-3A67-4082-A56C-973CB4F5B26A}"/>
              </a:ext>
            </a:extLst>
          </p:cNvPr>
          <p:cNvSpPr/>
          <p:nvPr/>
        </p:nvSpPr>
        <p:spPr>
          <a:xfrm>
            <a:off x="957367" y="608068"/>
            <a:ext cx="9968541" cy="467637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Rectangle 12">
            <a:extLst>
              <a:ext uri="{FF2B5EF4-FFF2-40B4-BE49-F238E27FC236}">
                <a16:creationId xmlns:a16="http://schemas.microsoft.com/office/drawing/2014/main" id="{960455B9-EE14-4B42-A5AA-F199BE4CCCF1}"/>
              </a:ext>
            </a:extLst>
          </p:cNvPr>
          <p:cNvSpPr/>
          <p:nvPr/>
        </p:nvSpPr>
        <p:spPr>
          <a:xfrm>
            <a:off x="957367" y="5366828"/>
            <a:ext cx="9968541" cy="883070"/>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4" name="TextBox 13">
            <a:extLst>
              <a:ext uri="{FF2B5EF4-FFF2-40B4-BE49-F238E27FC236}">
                <a16:creationId xmlns:a16="http://schemas.microsoft.com/office/drawing/2014/main" id="{EEBE8E1F-5236-4969-98ED-1C657B351B04}"/>
              </a:ext>
            </a:extLst>
          </p:cNvPr>
          <p:cNvSpPr txBox="1"/>
          <p:nvPr/>
        </p:nvSpPr>
        <p:spPr>
          <a:xfrm>
            <a:off x="1266092" y="5500916"/>
            <a:ext cx="6459380" cy="646331"/>
          </a:xfrm>
          <a:prstGeom prst="rect">
            <a:avLst/>
          </a:prstGeom>
          <a:noFill/>
        </p:spPr>
        <p:txBody>
          <a:bodyPr wrap="square">
            <a:spAutoFit/>
          </a:bodyPr>
          <a:lstStyle/>
          <a:p>
            <a:pPr eaLnBrk="0" fontAlgn="base" hangingPunct="0">
              <a:spcBef>
                <a:spcPct val="0"/>
              </a:spcBef>
              <a:spcAft>
                <a:spcPct val="0"/>
              </a:spcAft>
            </a:pPr>
            <a:r>
              <a:rPr lang="en-US" altLang="en-US" noProof="1">
                <a:solidFill>
                  <a:srgbClr val="000000"/>
                </a:solidFill>
                <a:latin typeface="Bahnschrift SemiBold" panose="020B0502040204020203" pitchFamily="34" charset="0"/>
              </a:rPr>
              <a:t>body(</a:t>
            </a:r>
            <a:r>
              <a:rPr lang="en-US" altLang="en-US" b="1" noProof="1">
                <a:solidFill>
                  <a:srgbClr val="008000"/>
                </a:solidFill>
                <a:latin typeface="Bahnschrift SemiBold" panose="020B0502040204020203" pitchFamily="34" charset="0"/>
              </a:rPr>
              <a:t>"body"</a:t>
            </a:r>
            <a:r>
              <a:rPr lang="en-US" altLang="en-US" noProof="1">
                <a:solidFill>
                  <a:srgbClr val="000000"/>
                </a:solidFill>
                <a:latin typeface="Bahnschrift SemiBold" panose="020B0502040204020203" pitchFamily="34" charset="0"/>
              </a:rPr>
              <a:t>,Matchers.containsString(</a:t>
            </a:r>
            <a:r>
              <a:rPr lang="en-US" altLang="en-US" b="1" noProof="1">
                <a:solidFill>
                  <a:srgbClr val="008000"/>
                </a:solidFill>
                <a:latin typeface="Bahnschrift SemiBold" panose="020B0502040204020203" pitchFamily="34" charset="0"/>
              </a:rPr>
              <a:t>"API"</a:t>
            </a:r>
            <a:r>
              <a:rPr lang="en-US" altLang="en-US" noProof="1">
                <a:solidFill>
                  <a:srgbClr val="000000"/>
                </a:solidFill>
                <a:latin typeface="Bahnschrift SemiBold" panose="020B0502040204020203" pitchFamily="34" charset="0"/>
              </a:rPr>
              <a:t>)).</a:t>
            </a:r>
            <a:br>
              <a:rPr lang="en-US" altLang="en-US" noProof="1">
                <a:solidFill>
                  <a:srgbClr val="000000"/>
                </a:solidFill>
                <a:latin typeface="Bahnschrift SemiBold" panose="020B0502040204020203" pitchFamily="34" charset="0"/>
              </a:rPr>
            </a:br>
            <a:r>
              <a:rPr lang="en-US" altLang="en-US" noProof="1">
                <a:solidFill>
                  <a:srgbClr val="000000"/>
                </a:solidFill>
                <a:latin typeface="Bahnschrift SemiBold" panose="020B0502040204020203" pitchFamily="34" charset="0"/>
              </a:rPr>
              <a:t>body(</a:t>
            </a:r>
            <a:r>
              <a:rPr lang="en-US" altLang="en-US" b="1" noProof="1">
                <a:solidFill>
                  <a:srgbClr val="008000"/>
                </a:solidFill>
                <a:latin typeface="Bahnschrift SemiBold" panose="020B0502040204020203" pitchFamily="34" charset="0"/>
              </a:rPr>
              <a:t>"userId"</a:t>
            </a:r>
            <a:r>
              <a:rPr lang="en-US" altLang="en-US" noProof="1">
                <a:solidFill>
                  <a:srgbClr val="000000"/>
                </a:solidFill>
                <a:latin typeface="Bahnschrift SemiBold" panose="020B0502040204020203" pitchFamily="34" charset="0"/>
              </a:rPr>
              <a:t>,Matchers.lessThan(</a:t>
            </a:r>
            <a:r>
              <a:rPr lang="en-US" altLang="en-US" noProof="1">
                <a:solidFill>
                  <a:srgbClr val="0000FF"/>
                </a:solidFill>
                <a:latin typeface="Bahnschrift SemiBold" panose="020B0502040204020203" pitchFamily="34" charset="0"/>
              </a:rPr>
              <a:t>100</a:t>
            </a:r>
            <a:r>
              <a:rPr lang="en-US" altLang="en-US" noProof="1">
                <a:solidFill>
                  <a:srgbClr val="000000"/>
                </a:solidFill>
                <a:latin typeface="Bahnschrift SemiBold" panose="020B0502040204020203" pitchFamily="34" charset="0"/>
              </a:rPr>
              <a:t>));</a:t>
            </a:r>
          </a:p>
        </p:txBody>
      </p:sp>
    </p:spTree>
    <p:extLst>
      <p:ext uri="{BB962C8B-B14F-4D97-AF65-F5344CB8AC3E}">
        <p14:creationId xmlns:p14="http://schemas.microsoft.com/office/powerpoint/2010/main" val="260957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3" grpId="0" animBg="1"/>
      <p:bldP spid="1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4783014" y="2207958"/>
            <a:ext cx="2625969" cy="646331"/>
          </a:xfrm>
          <a:prstGeom prst="rect">
            <a:avLst/>
          </a:prstGeom>
          <a:noFill/>
        </p:spPr>
        <p:txBody>
          <a:bodyPr wrap="square">
            <a:spAutoFit/>
          </a:bodyPr>
          <a:lstStyle/>
          <a:p>
            <a:pPr algn="ctr"/>
            <a:r>
              <a:rPr lang="en-US" dirty="0">
                <a:latin typeface="Bahnschrift SemiBold" panose="020B0502040204020203" pitchFamily="34" charset="0"/>
              </a:rPr>
              <a:t>BOLUM 3</a:t>
            </a:r>
          </a:p>
          <a:p>
            <a:pPr algn="ctr"/>
            <a:r>
              <a:rPr lang="en-US" dirty="0">
                <a:latin typeface="Bahnschrift SemiBold" panose="020B0502040204020203" pitchFamily="34" charset="0"/>
              </a:rPr>
              <a:t>API TEST OTOMASYONU</a:t>
            </a:r>
          </a:p>
        </p:txBody>
      </p:sp>
      <p:sp>
        <p:nvSpPr>
          <p:cNvPr id="9" name="TextBox 8">
            <a:extLst>
              <a:ext uri="{FF2B5EF4-FFF2-40B4-BE49-F238E27FC236}">
                <a16:creationId xmlns:a16="http://schemas.microsoft.com/office/drawing/2014/main" id="{11BBDC98-9CA0-4211-9B90-904437059EA6}"/>
              </a:ext>
            </a:extLst>
          </p:cNvPr>
          <p:cNvSpPr txBox="1"/>
          <p:nvPr/>
        </p:nvSpPr>
        <p:spPr>
          <a:xfrm>
            <a:off x="2951636" y="3622852"/>
            <a:ext cx="6096000" cy="369332"/>
          </a:xfrm>
          <a:prstGeom prst="rect">
            <a:avLst/>
          </a:prstGeom>
          <a:noFill/>
        </p:spPr>
        <p:txBody>
          <a:bodyPr wrap="square">
            <a:spAutoFit/>
          </a:bodyPr>
          <a:lstStyle/>
          <a:p>
            <a:pPr algn="ctr"/>
            <a:r>
              <a:rPr lang="en-US" dirty="0">
                <a:latin typeface="Bahnschrift SemiBold" panose="020B0502040204020203" pitchFamily="34" charset="0"/>
              </a:rPr>
              <a:t>DERS 11</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3047998" y="4313757"/>
            <a:ext cx="6096000" cy="646331"/>
          </a:xfrm>
          <a:prstGeom prst="rect">
            <a:avLst/>
          </a:prstGeom>
          <a:noFill/>
        </p:spPr>
        <p:txBody>
          <a:bodyPr wrap="square">
            <a:spAutoFit/>
          </a:bodyPr>
          <a:lstStyle/>
          <a:p>
            <a:pPr algn="ctr"/>
            <a:r>
              <a:rPr lang="en-US" dirty="0">
                <a:latin typeface="Bahnschrift SemiBold" panose="020B0502040204020203" pitchFamily="34" charset="0"/>
              </a:rPr>
              <a:t>API SORGULARINDA RESPONSE BODY TEST EDILIRKEN</a:t>
            </a:r>
          </a:p>
          <a:p>
            <a:pPr algn="ctr"/>
            <a:r>
              <a:rPr lang="en-US" dirty="0">
                <a:latin typeface="Bahnschrift SemiBold" panose="020B0502040204020203" pitchFamily="34" charset="0"/>
              </a:rPr>
              <a:t>KOD TEKRARLARINDAN KURTULMA</a:t>
            </a:r>
          </a:p>
        </p:txBody>
      </p:sp>
    </p:spTree>
    <p:extLst>
      <p:ext uri="{BB962C8B-B14F-4D97-AF65-F5344CB8AC3E}">
        <p14:creationId xmlns:p14="http://schemas.microsoft.com/office/powerpoint/2010/main" val="325111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AD406B-A924-431A-85F8-B63808DFEB1B}"/>
              </a:ext>
            </a:extLst>
          </p:cNvPr>
          <p:cNvSpPr txBox="1"/>
          <p:nvPr/>
        </p:nvSpPr>
        <p:spPr>
          <a:xfrm>
            <a:off x="1308860" y="1529235"/>
            <a:ext cx="399757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C00000"/>
                </a:solidFill>
                <a:latin typeface="Bahnschrift SemiBold" panose="020B0502040204020203" pitchFamily="34" charset="0"/>
                <a:cs typeface="Segoe UI" panose="020B0502040204020203" pitchFamily="34" charset="0"/>
              </a:rPr>
              <a:t>C7_Get_BodyTekrarlardanKurtulma</a:t>
            </a:r>
          </a:p>
        </p:txBody>
      </p:sp>
      <p:sp>
        <p:nvSpPr>
          <p:cNvPr id="9" name="TextBox 8">
            <a:extLst>
              <a:ext uri="{FF2B5EF4-FFF2-40B4-BE49-F238E27FC236}">
                <a16:creationId xmlns:a16="http://schemas.microsoft.com/office/drawing/2014/main" id="{686E54A1-345F-4ABF-A03E-9A0A49AD1597}"/>
              </a:ext>
            </a:extLst>
          </p:cNvPr>
          <p:cNvSpPr txBox="1"/>
          <p:nvPr/>
        </p:nvSpPr>
        <p:spPr>
          <a:xfrm>
            <a:off x="1308860" y="1875178"/>
            <a:ext cx="9359140" cy="3831818"/>
          </a:xfrm>
          <a:prstGeom prst="rect">
            <a:avLst/>
          </a:prstGeom>
          <a:noFill/>
        </p:spPr>
        <p:txBody>
          <a:bodyPr wrap="square">
            <a:spAutoFit/>
          </a:bodyPr>
          <a:lstStyle/>
          <a:p>
            <a:pPr>
              <a:spcBef>
                <a:spcPts val="600"/>
              </a:spcBef>
            </a:pPr>
            <a:r>
              <a:rPr lang="en-US" noProof="1">
                <a:latin typeface="Bahnschrift SemiBold" panose="020B0502040204020203" pitchFamily="34" charset="0"/>
                <a:hlinkClick r:id="rId2"/>
              </a:rPr>
              <a:t>https://restful-booker.herokuapp.com/booking/10</a:t>
            </a:r>
            <a:r>
              <a:rPr lang="en-US" noProof="1">
                <a:latin typeface="Bahnschrift SemiBold" panose="020B0502040204020203" pitchFamily="34" charset="0"/>
              </a:rPr>
              <a:t> url’ine bir GET request gonderdigimizde donen Response’un,</a:t>
            </a:r>
          </a:p>
          <a:p>
            <a:pPr>
              <a:spcBef>
                <a:spcPts val="600"/>
              </a:spcBef>
            </a:pPr>
            <a:r>
              <a:rPr lang="en-US" noProof="1">
                <a:latin typeface="Bahnschrift SemiBold" panose="020B0502040204020203" pitchFamily="34" charset="0"/>
              </a:rPr>
              <a:t> 	status code’unun 200,</a:t>
            </a:r>
          </a:p>
          <a:p>
            <a:pPr>
              <a:spcBef>
                <a:spcPts val="600"/>
              </a:spcBef>
            </a:pPr>
            <a:r>
              <a:rPr lang="en-US" noProof="1">
                <a:latin typeface="Bahnschrift SemiBold" panose="020B0502040204020203" pitchFamily="34" charset="0"/>
              </a:rPr>
              <a:t>	ve content type’inin application-json,</a:t>
            </a:r>
          </a:p>
          <a:p>
            <a:pPr>
              <a:spcBef>
                <a:spcPts val="600"/>
              </a:spcBef>
            </a:pPr>
            <a:r>
              <a:rPr lang="en-US" noProof="1">
                <a:latin typeface="Bahnschrift SemiBold" panose="020B0502040204020203" pitchFamily="34" charset="0"/>
              </a:rPr>
              <a:t>	ve response body’sindeki		</a:t>
            </a:r>
          </a:p>
          <a:p>
            <a:pPr>
              <a:spcBef>
                <a:spcPts val="600"/>
              </a:spcBef>
            </a:pPr>
            <a:r>
              <a:rPr lang="en-US" b="0" noProof="1">
                <a:effectLst/>
                <a:latin typeface="Bahnschrift SemiBold" panose="020B0502040204020203" pitchFamily="34" charset="0"/>
              </a:rPr>
              <a:t> 		"firstname“in, "Susan",</a:t>
            </a:r>
          </a:p>
          <a:p>
            <a:pPr>
              <a:spcBef>
                <a:spcPts val="600"/>
              </a:spcBef>
            </a:pPr>
            <a:r>
              <a:rPr lang="en-US" b="0" noProof="1">
                <a:effectLst/>
                <a:latin typeface="Bahnschrift SemiBold" panose="020B0502040204020203" pitchFamily="34" charset="0"/>
              </a:rPr>
              <a:t>    		ve "lastname“in, "Jackson",</a:t>
            </a:r>
          </a:p>
          <a:p>
            <a:pPr>
              <a:spcBef>
                <a:spcPts val="600"/>
              </a:spcBef>
            </a:pPr>
            <a:r>
              <a:rPr lang="en-US" b="0" noProof="1">
                <a:effectLst/>
                <a:latin typeface="Bahnschrift SemiBold" panose="020B0502040204020203" pitchFamily="34" charset="0"/>
              </a:rPr>
              <a:t>    		ve "totalprice“in, 612,</a:t>
            </a:r>
          </a:p>
          <a:p>
            <a:pPr>
              <a:spcBef>
                <a:spcPts val="600"/>
              </a:spcBef>
            </a:pPr>
            <a:r>
              <a:rPr lang="en-US" b="0" noProof="1">
                <a:effectLst/>
                <a:latin typeface="Bahnschrift SemiBold" panose="020B0502040204020203" pitchFamily="34" charset="0"/>
              </a:rPr>
              <a:t>    		ve "depositpaid“in, </a:t>
            </a:r>
            <a:r>
              <a:rPr lang="en-US" b="1" noProof="1">
                <a:effectLst/>
                <a:latin typeface="Bahnschrift SemiBold" panose="020B0502040204020203" pitchFamily="34" charset="0"/>
              </a:rPr>
              <a:t>false</a:t>
            </a:r>
            <a:r>
              <a:rPr lang="en-US" b="0" noProof="1">
                <a:effectLst/>
                <a:latin typeface="Bahnschrift SemiBold" panose="020B0502040204020203" pitchFamily="34" charset="0"/>
              </a:rPr>
              <a:t>,</a:t>
            </a:r>
          </a:p>
          <a:p>
            <a:pPr>
              <a:spcBef>
                <a:spcPts val="600"/>
              </a:spcBef>
            </a:pPr>
            <a:r>
              <a:rPr lang="en-US" b="0" noProof="1">
                <a:effectLst/>
                <a:latin typeface="Bahnschrift SemiBold" panose="020B0502040204020203" pitchFamily="34" charset="0"/>
              </a:rPr>
              <a:t>    		ve "additionalneeds“in, "Breakfast"</a:t>
            </a:r>
          </a:p>
          <a:p>
            <a:pPr>
              <a:spcBef>
                <a:spcPts val="600"/>
              </a:spcBef>
            </a:pPr>
            <a:r>
              <a:rPr lang="en-US" noProof="1">
                <a:latin typeface="Bahnschrift SemiBold" panose="020B0502040204020203" pitchFamily="34" charset="0"/>
              </a:rPr>
              <a:t>oldugunu test edin</a:t>
            </a:r>
          </a:p>
        </p:txBody>
      </p:sp>
      <p:sp>
        <p:nvSpPr>
          <p:cNvPr id="12" name="Rectangle 11">
            <a:extLst>
              <a:ext uri="{FF2B5EF4-FFF2-40B4-BE49-F238E27FC236}">
                <a16:creationId xmlns:a16="http://schemas.microsoft.com/office/drawing/2014/main" id="{D497E62A-3A67-4082-A56C-973CB4F5B26A}"/>
              </a:ext>
            </a:extLst>
          </p:cNvPr>
          <p:cNvSpPr/>
          <p:nvPr/>
        </p:nvSpPr>
        <p:spPr>
          <a:xfrm>
            <a:off x="1226800" y="1485407"/>
            <a:ext cx="9738400" cy="436269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TextBox 12">
            <a:extLst>
              <a:ext uri="{FF2B5EF4-FFF2-40B4-BE49-F238E27FC236}">
                <a16:creationId xmlns:a16="http://schemas.microsoft.com/office/drawing/2014/main" id="{CEDD3F56-B0E9-4A5D-8029-46D4D7ED3485}"/>
              </a:ext>
            </a:extLst>
          </p:cNvPr>
          <p:cNvSpPr txBox="1"/>
          <p:nvPr/>
        </p:nvSpPr>
        <p:spPr>
          <a:xfrm>
            <a:off x="2920661" y="276390"/>
            <a:ext cx="6397569" cy="646331"/>
          </a:xfrm>
          <a:prstGeom prst="rect">
            <a:avLst/>
          </a:prstGeom>
          <a:noFill/>
        </p:spPr>
        <p:txBody>
          <a:bodyPr wrap="square">
            <a:spAutoFit/>
          </a:bodyPr>
          <a:lstStyle/>
          <a:p>
            <a:pPr algn="ctr"/>
            <a:r>
              <a:rPr lang="en-US" dirty="0">
                <a:latin typeface="Bahnschrift SemiBold" panose="020B0502040204020203" pitchFamily="34" charset="0"/>
              </a:rPr>
              <a:t>GET REQUEST, RESPONSE BODY BILGILERINI ASSERT YAPARKEN TEKRARLARDAN KURTULMA</a:t>
            </a:r>
          </a:p>
        </p:txBody>
      </p:sp>
    </p:spTree>
    <p:extLst>
      <p:ext uri="{BB962C8B-B14F-4D97-AF65-F5344CB8AC3E}">
        <p14:creationId xmlns:p14="http://schemas.microsoft.com/office/powerpoint/2010/main" val="20156607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AD406B-A924-431A-85F8-B63808DFEB1B}"/>
              </a:ext>
            </a:extLst>
          </p:cNvPr>
          <p:cNvSpPr txBox="1"/>
          <p:nvPr/>
        </p:nvSpPr>
        <p:spPr>
          <a:xfrm>
            <a:off x="535137" y="981335"/>
            <a:ext cx="399757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C00000"/>
                </a:solidFill>
                <a:latin typeface="Bahnschrift SemiBold" panose="020B0502040204020203" pitchFamily="34" charset="0"/>
                <a:cs typeface="Segoe UI" panose="020B0502040204020203" pitchFamily="34" charset="0"/>
              </a:rPr>
              <a:t>C7_Get_BodyTekrarlardanKurtulma</a:t>
            </a:r>
          </a:p>
        </p:txBody>
      </p:sp>
      <p:sp>
        <p:nvSpPr>
          <p:cNvPr id="12" name="Rectangle 11">
            <a:extLst>
              <a:ext uri="{FF2B5EF4-FFF2-40B4-BE49-F238E27FC236}">
                <a16:creationId xmlns:a16="http://schemas.microsoft.com/office/drawing/2014/main" id="{D497E62A-3A67-4082-A56C-973CB4F5B26A}"/>
              </a:ext>
            </a:extLst>
          </p:cNvPr>
          <p:cNvSpPr/>
          <p:nvPr/>
        </p:nvSpPr>
        <p:spPr>
          <a:xfrm>
            <a:off x="1226799" y="1421358"/>
            <a:ext cx="8091431" cy="4769296"/>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TextBox 9">
            <a:extLst>
              <a:ext uri="{FF2B5EF4-FFF2-40B4-BE49-F238E27FC236}">
                <a16:creationId xmlns:a16="http://schemas.microsoft.com/office/drawing/2014/main" id="{A852EA10-AE45-4B13-B525-19D7A3D2E76E}"/>
              </a:ext>
            </a:extLst>
          </p:cNvPr>
          <p:cNvSpPr txBox="1"/>
          <p:nvPr/>
        </p:nvSpPr>
        <p:spPr>
          <a:xfrm>
            <a:off x="1484706" y="1571245"/>
            <a:ext cx="6416647" cy="4683462"/>
          </a:xfrm>
          <a:prstGeom prst="rect">
            <a:avLst/>
          </a:prstGeom>
          <a:noFill/>
        </p:spPr>
        <p:txBody>
          <a:bodyPr wrap="square">
            <a:spAutoFit/>
          </a:bodyPr>
          <a:lstStyle/>
          <a:p>
            <a:pPr marL="0" marR="0" lvl="0" indent="0" algn="l" defTabSz="914400" rtl="0" eaLnBrk="0" fontAlgn="base" latinLnBrk="0" hangingPunct="0">
              <a:lnSpc>
                <a:spcPct val="150000"/>
              </a:lnSpc>
              <a:spcBef>
                <a:spcPts val="600"/>
              </a:spcBef>
              <a:spcAft>
                <a:spcPct val="0"/>
              </a:spcAft>
              <a:buClrTx/>
              <a:buSzTx/>
              <a:buFontTx/>
              <a:buNone/>
              <a:tabLst/>
            </a:pPr>
            <a:r>
              <a:rPr kumimoji="0" lang="en-US" altLang="en-US" sz="1800" b="0" u="none" strike="noStrike" cap="none" normalizeH="0" baseline="0" noProof="1">
                <a:ln>
                  <a:noFill/>
                </a:ln>
                <a:solidFill>
                  <a:srgbClr val="C00000"/>
                </a:solidFill>
                <a:effectLst/>
                <a:latin typeface="Bahnschrift SemiBold" panose="020B0502040204020203" pitchFamily="34" charset="0"/>
              </a:rPr>
              <a:t>Su ana kadar yaptigimiz haliyle assertion;</a:t>
            </a:r>
          </a:p>
          <a:p>
            <a:pPr marL="0" marR="0" lvl="0" indent="0" algn="l" defTabSz="914400" rtl="0" eaLnBrk="0" fontAlgn="base" latinLnBrk="0" hangingPunct="0">
              <a:lnSpc>
                <a:spcPct val="150000"/>
              </a:lnSpc>
              <a:spcBef>
                <a:spcPts val="600"/>
              </a:spcBef>
              <a:spcAft>
                <a:spcPct val="0"/>
              </a:spcAft>
              <a:buClrTx/>
              <a:buSzTx/>
              <a:buFontTx/>
              <a:buNone/>
              <a:tabLst/>
            </a:pPr>
            <a:r>
              <a:rPr kumimoji="0" lang="en-US" altLang="en-US" sz="1800" b="0" u="none" strike="noStrike" cap="none" normalizeH="0" baseline="0" noProof="1">
                <a:ln>
                  <a:noFill/>
                </a:ln>
                <a:solidFill>
                  <a:srgbClr val="000000"/>
                </a:solidFill>
                <a:effectLst/>
                <a:latin typeface="Bahnschrift SemiBold" panose="020B0502040204020203" pitchFamily="34" charset="0"/>
              </a:rPr>
              <a:t>response.</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then().</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assertThat().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statusCode(</a:t>
            </a:r>
            <a:r>
              <a:rPr kumimoji="0" lang="en-US" altLang="en-US" sz="1800" b="0" u="none" strike="noStrike" cap="none" normalizeH="0" baseline="0" noProof="1">
                <a:ln>
                  <a:noFill/>
                </a:ln>
                <a:solidFill>
                  <a:srgbClr val="0000FF"/>
                </a:solidFill>
                <a:effectLst/>
                <a:latin typeface="Bahnschrift SemiBold" panose="020B0502040204020203" pitchFamily="34" charset="0"/>
              </a:rPr>
              <a:t>200</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contentType(ContentType.</a:t>
            </a:r>
            <a:r>
              <a:rPr kumimoji="0" lang="en-US" altLang="en-US" sz="1800" b="1" u="none" strike="noStrike" cap="none" normalizeH="0" baseline="0" noProof="1">
                <a:ln>
                  <a:noFill/>
                </a:ln>
                <a:solidFill>
                  <a:srgbClr val="660E7A"/>
                </a:solidFill>
                <a:effectLst/>
                <a:latin typeface="Bahnschrift SemiBold" panose="020B0502040204020203" pitchFamily="34" charset="0"/>
              </a:rPr>
              <a:t>JSON</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body(</a:t>
            </a:r>
            <a:r>
              <a:rPr kumimoji="0" lang="en-US" altLang="en-US" sz="1800" b="1" u="none" strike="noStrike" cap="none" normalizeH="0" baseline="0" noProof="1">
                <a:ln>
                  <a:noFill/>
                </a:ln>
                <a:solidFill>
                  <a:srgbClr val="008000"/>
                </a:solidFill>
                <a:effectLst/>
                <a:latin typeface="Bahnschrift SemiBold" panose="020B0502040204020203" pitchFamily="34" charset="0"/>
              </a:rPr>
              <a:t>"firstname"</a:t>
            </a:r>
            <a:r>
              <a:rPr kumimoji="0" lang="en-US" altLang="en-US" sz="1800" b="0" u="none" strike="noStrike" cap="none" normalizeH="0" baseline="0" noProof="1">
                <a:ln>
                  <a:noFill/>
                </a:ln>
                <a:solidFill>
                  <a:srgbClr val="000000"/>
                </a:solidFill>
                <a:effectLst/>
                <a:latin typeface="Bahnschrift SemiBold" panose="020B0502040204020203" pitchFamily="34" charset="0"/>
              </a:rPr>
              <a:t>,Matchers.equalTo(</a:t>
            </a:r>
            <a:r>
              <a:rPr kumimoji="0" lang="en-US" altLang="en-US" sz="1800" b="1" u="none" strike="noStrike" cap="none" normalizeH="0" baseline="0" noProof="1">
                <a:ln>
                  <a:noFill/>
                </a:ln>
                <a:solidFill>
                  <a:srgbClr val="008000"/>
                </a:solidFill>
                <a:effectLst/>
                <a:latin typeface="Bahnschrift SemiBold" panose="020B0502040204020203" pitchFamily="34" charset="0"/>
              </a:rPr>
              <a:t>"Susan"</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body(</a:t>
            </a:r>
            <a:r>
              <a:rPr kumimoji="0" lang="en-US" altLang="en-US" sz="1800" b="1" u="none" strike="noStrike" cap="none" normalizeH="0" baseline="0" noProof="1">
                <a:ln>
                  <a:noFill/>
                </a:ln>
                <a:solidFill>
                  <a:srgbClr val="008000"/>
                </a:solidFill>
                <a:effectLst/>
                <a:latin typeface="Bahnschrift SemiBold" panose="020B0502040204020203" pitchFamily="34" charset="0"/>
              </a:rPr>
              <a:t>"lastname"</a:t>
            </a:r>
            <a:r>
              <a:rPr kumimoji="0" lang="en-US" altLang="en-US" sz="1800" b="0" u="none" strike="noStrike" cap="none" normalizeH="0" baseline="0" noProof="1">
                <a:ln>
                  <a:noFill/>
                </a:ln>
                <a:solidFill>
                  <a:srgbClr val="000000"/>
                </a:solidFill>
                <a:effectLst/>
                <a:latin typeface="Bahnschrift SemiBold" panose="020B0502040204020203" pitchFamily="34" charset="0"/>
              </a:rPr>
              <a:t>,Matchers.equalTo(</a:t>
            </a:r>
            <a:r>
              <a:rPr kumimoji="0" lang="en-US" altLang="en-US" sz="1800" b="1" u="none" strike="noStrike" cap="none" normalizeH="0" baseline="0" noProof="1">
                <a:ln>
                  <a:noFill/>
                </a:ln>
                <a:solidFill>
                  <a:srgbClr val="008000"/>
                </a:solidFill>
                <a:effectLst/>
                <a:latin typeface="Bahnschrift SemiBold" panose="020B0502040204020203" pitchFamily="34" charset="0"/>
              </a:rPr>
              <a:t>"Wilson"</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body(</a:t>
            </a:r>
            <a:r>
              <a:rPr kumimoji="0" lang="en-US" altLang="en-US" sz="1800" b="1" u="none" strike="noStrike" cap="none" normalizeH="0" baseline="0" noProof="1">
                <a:ln>
                  <a:noFill/>
                </a:ln>
                <a:solidFill>
                  <a:srgbClr val="008000"/>
                </a:solidFill>
                <a:effectLst/>
                <a:latin typeface="Bahnschrift SemiBold" panose="020B0502040204020203" pitchFamily="34" charset="0"/>
              </a:rPr>
              <a:t>"totalprice"</a:t>
            </a:r>
            <a:r>
              <a:rPr kumimoji="0" lang="en-US" altLang="en-US" sz="1800" b="0" u="none" strike="noStrike" cap="none" normalizeH="0" baseline="0" noProof="1">
                <a:ln>
                  <a:noFill/>
                </a:ln>
                <a:solidFill>
                  <a:srgbClr val="000000"/>
                </a:solidFill>
                <a:effectLst/>
                <a:latin typeface="Bahnschrift SemiBold" panose="020B0502040204020203" pitchFamily="34" charset="0"/>
              </a:rPr>
              <a:t>,Matchers.equalTo(</a:t>
            </a:r>
            <a:r>
              <a:rPr kumimoji="0" lang="en-US" altLang="en-US" sz="1800" b="0" u="none" strike="noStrike" cap="none" normalizeH="0" baseline="0" noProof="1">
                <a:ln>
                  <a:noFill/>
                </a:ln>
                <a:solidFill>
                  <a:srgbClr val="0000FF"/>
                </a:solidFill>
                <a:effectLst/>
                <a:latin typeface="Bahnschrift SemiBold" panose="020B0502040204020203" pitchFamily="34" charset="0"/>
              </a:rPr>
              <a:t>643</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body(</a:t>
            </a:r>
            <a:r>
              <a:rPr kumimoji="0" lang="en-US" altLang="en-US" sz="1800" b="1" u="none" strike="noStrike" cap="none" normalizeH="0" baseline="0" noProof="1">
                <a:ln>
                  <a:noFill/>
                </a:ln>
                <a:solidFill>
                  <a:srgbClr val="008000"/>
                </a:solidFill>
                <a:effectLst/>
                <a:latin typeface="Bahnschrift SemiBold" panose="020B0502040204020203" pitchFamily="34" charset="0"/>
              </a:rPr>
              <a:t>"depositpaid"</a:t>
            </a:r>
            <a:r>
              <a:rPr kumimoji="0" lang="en-US" altLang="en-US" sz="1800" b="0" u="none" strike="noStrike" cap="none" normalizeH="0" baseline="0" noProof="1">
                <a:ln>
                  <a:noFill/>
                </a:ln>
                <a:solidFill>
                  <a:srgbClr val="000000"/>
                </a:solidFill>
                <a:effectLst/>
                <a:latin typeface="Bahnschrift SemiBold" panose="020B0502040204020203" pitchFamily="34" charset="0"/>
              </a:rPr>
              <a:t>,Matchers.equalTo(</a:t>
            </a:r>
            <a:r>
              <a:rPr kumimoji="0" lang="en-US" altLang="en-US" sz="1800" b="1" u="none" strike="noStrike" cap="none" normalizeH="0" baseline="0" noProof="1">
                <a:ln>
                  <a:noFill/>
                </a:ln>
                <a:solidFill>
                  <a:srgbClr val="000080"/>
                </a:solidFill>
                <a:effectLst/>
                <a:latin typeface="Bahnschrift SemiBold" panose="020B0502040204020203" pitchFamily="34" charset="0"/>
              </a:rPr>
              <a:t>false</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body(</a:t>
            </a:r>
            <a:r>
              <a:rPr kumimoji="0" lang="en-US" altLang="en-US" sz="1800" b="1" u="none" strike="noStrike" cap="none" normalizeH="0" baseline="0" noProof="1">
                <a:ln>
                  <a:noFill/>
                </a:ln>
                <a:solidFill>
                  <a:srgbClr val="008000"/>
                </a:solidFill>
                <a:effectLst/>
                <a:latin typeface="Bahnschrift SemiBold" panose="020B0502040204020203" pitchFamily="34" charset="0"/>
              </a:rPr>
              <a:t>"additionalneeds"</a:t>
            </a:r>
            <a:r>
              <a:rPr kumimoji="0" lang="en-US" altLang="en-US" sz="1800" b="0" u="none" strike="noStrike" cap="none" normalizeH="0" baseline="0" noProof="1">
                <a:ln>
                  <a:noFill/>
                </a:ln>
                <a:solidFill>
                  <a:srgbClr val="000000"/>
                </a:solidFill>
                <a:effectLst/>
                <a:latin typeface="Bahnschrift SemiBold" panose="020B0502040204020203" pitchFamily="34" charset="0"/>
              </a:rPr>
              <a:t>,Matchers.equalTo(</a:t>
            </a:r>
            <a:r>
              <a:rPr kumimoji="0" lang="en-US" altLang="en-US" sz="1800" b="1" u="none" strike="noStrike" cap="none" normalizeH="0" baseline="0" noProof="1">
                <a:ln>
                  <a:noFill/>
                </a:ln>
                <a:solidFill>
                  <a:srgbClr val="000080"/>
                </a:solidFill>
                <a:effectLst/>
                <a:latin typeface="Bahnschrift SemiBold" panose="020B0502040204020203" pitchFamily="34" charset="0"/>
              </a:rPr>
              <a:t>null</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endParaRPr kumimoji="0" lang="en-US" altLang="en-US" sz="3200" b="0" u="none" strike="noStrike" cap="none" normalizeH="0" baseline="0" noProof="1">
              <a:ln>
                <a:noFill/>
              </a:ln>
              <a:solidFill>
                <a:schemeClr val="tx1"/>
              </a:solidFill>
              <a:effectLst/>
              <a:latin typeface="Bahnschrift SemiBold" panose="020B0502040204020203" pitchFamily="34" charset="0"/>
            </a:endParaRPr>
          </a:p>
        </p:txBody>
      </p:sp>
      <p:sp>
        <p:nvSpPr>
          <p:cNvPr id="8" name="TextBox 7">
            <a:extLst>
              <a:ext uri="{FF2B5EF4-FFF2-40B4-BE49-F238E27FC236}">
                <a16:creationId xmlns:a16="http://schemas.microsoft.com/office/drawing/2014/main" id="{35D50455-564B-4140-831C-4F00AFE8967F}"/>
              </a:ext>
            </a:extLst>
          </p:cNvPr>
          <p:cNvSpPr txBox="1"/>
          <p:nvPr/>
        </p:nvSpPr>
        <p:spPr>
          <a:xfrm>
            <a:off x="2920661" y="276390"/>
            <a:ext cx="6397569" cy="646331"/>
          </a:xfrm>
          <a:prstGeom prst="rect">
            <a:avLst/>
          </a:prstGeom>
          <a:noFill/>
        </p:spPr>
        <p:txBody>
          <a:bodyPr wrap="square">
            <a:spAutoFit/>
          </a:bodyPr>
          <a:lstStyle/>
          <a:p>
            <a:pPr algn="ctr"/>
            <a:r>
              <a:rPr lang="en-US" dirty="0">
                <a:latin typeface="Bahnschrift SemiBold" panose="020B0502040204020203" pitchFamily="34" charset="0"/>
              </a:rPr>
              <a:t>GET REQUEST, RESPONSE BODY BILGILERINI ASSERT YAPARKEN TEKRARLARDAN KURTULMA</a:t>
            </a:r>
          </a:p>
        </p:txBody>
      </p:sp>
    </p:spTree>
    <p:extLst>
      <p:ext uri="{BB962C8B-B14F-4D97-AF65-F5344CB8AC3E}">
        <p14:creationId xmlns:p14="http://schemas.microsoft.com/office/powerpoint/2010/main" val="27520944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AD406B-A924-431A-85F8-B63808DFEB1B}"/>
              </a:ext>
            </a:extLst>
          </p:cNvPr>
          <p:cNvSpPr txBox="1"/>
          <p:nvPr/>
        </p:nvSpPr>
        <p:spPr>
          <a:xfrm>
            <a:off x="535137" y="981335"/>
            <a:ext cx="399757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C00000"/>
                </a:solidFill>
                <a:latin typeface="Bahnschrift SemiBold" panose="020B0502040204020203" pitchFamily="34" charset="0"/>
                <a:cs typeface="Segoe UI" panose="020B0502040204020203" pitchFamily="34" charset="0"/>
              </a:rPr>
              <a:t>C7_Get_BodyTekrarlardanKurtulma</a:t>
            </a:r>
          </a:p>
        </p:txBody>
      </p:sp>
      <p:sp>
        <p:nvSpPr>
          <p:cNvPr id="12" name="Rectangle 11">
            <a:extLst>
              <a:ext uri="{FF2B5EF4-FFF2-40B4-BE49-F238E27FC236}">
                <a16:creationId xmlns:a16="http://schemas.microsoft.com/office/drawing/2014/main" id="{D497E62A-3A67-4082-A56C-973CB4F5B26A}"/>
              </a:ext>
            </a:extLst>
          </p:cNvPr>
          <p:cNvSpPr/>
          <p:nvPr/>
        </p:nvSpPr>
        <p:spPr>
          <a:xfrm>
            <a:off x="1226799" y="1421358"/>
            <a:ext cx="8091431" cy="4769296"/>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TextBox 9">
            <a:extLst>
              <a:ext uri="{FF2B5EF4-FFF2-40B4-BE49-F238E27FC236}">
                <a16:creationId xmlns:a16="http://schemas.microsoft.com/office/drawing/2014/main" id="{A852EA10-AE45-4B13-B525-19D7A3D2E76E}"/>
              </a:ext>
            </a:extLst>
          </p:cNvPr>
          <p:cNvSpPr txBox="1"/>
          <p:nvPr/>
        </p:nvSpPr>
        <p:spPr>
          <a:xfrm>
            <a:off x="1355752" y="1525644"/>
            <a:ext cx="7729633" cy="923330"/>
          </a:xfrm>
          <a:prstGeom prst="rect">
            <a:avLst/>
          </a:prstGeom>
          <a:noFill/>
        </p:spPr>
        <p:txBody>
          <a:bodyPr wrap="square">
            <a:spAutoFit/>
          </a:bodyPr>
          <a:lstStyle/>
          <a:p>
            <a:pPr marL="0" marR="0" lvl="0" indent="0" algn="l" defTabSz="914400" rtl="0" eaLnBrk="0" fontAlgn="base" latinLnBrk="0" hangingPunct="0">
              <a:spcBef>
                <a:spcPts val="600"/>
              </a:spcBef>
              <a:spcAft>
                <a:spcPct val="0"/>
              </a:spcAft>
              <a:buClrTx/>
              <a:buSzTx/>
              <a:buFontTx/>
              <a:buNone/>
              <a:tabLst/>
            </a:pPr>
            <a:r>
              <a:rPr kumimoji="0" lang="en-US" altLang="en-US" sz="1800" b="0" u="none" strike="noStrike" cap="none" normalizeH="0" baseline="0" noProof="1">
                <a:ln>
                  <a:noFill/>
                </a:ln>
                <a:solidFill>
                  <a:srgbClr val="C00000"/>
                </a:solidFill>
                <a:effectLst/>
                <a:latin typeface="Bahnschrift SemiBold" panose="020B0502040204020203" pitchFamily="34" charset="0"/>
              </a:rPr>
              <a:t>body yazilarindan kurtulmak icin</a:t>
            </a:r>
            <a:br>
              <a:rPr kumimoji="0" lang="en-US" altLang="en-US" sz="1800" b="0" i="1" u="none" strike="noStrike" cap="none" normalizeH="0" baseline="0" noProof="1">
                <a:ln>
                  <a:noFill/>
                </a:ln>
                <a:solidFill>
                  <a:srgbClr val="808080"/>
                </a:solidFill>
                <a:effectLst/>
                <a:latin typeface="Bahnschrift SemiBold" panose="020B0502040204020203" pitchFamily="34" charset="0"/>
              </a:rPr>
            </a:br>
            <a:r>
              <a:rPr kumimoji="0" lang="en-US" altLang="en-US" sz="1800" b="0" u="none" strike="noStrike" cap="none" normalizeH="0" baseline="0" noProof="1">
                <a:ln>
                  <a:noFill/>
                </a:ln>
                <a:effectLst/>
                <a:latin typeface="Bahnschrift SemiBold" panose="020B0502040204020203" pitchFamily="34" charset="0"/>
              </a:rPr>
              <a:t>body ile ilgili tum assertion'lar tek body parantezi icinde yapilip virgulle ayrilabilir</a:t>
            </a:r>
          </a:p>
        </p:txBody>
      </p:sp>
      <p:sp>
        <p:nvSpPr>
          <p:cNvPr id="14" name="TextBox 13">
            <a:extLst>
              <a:ext uri="{FF2B5EF4-FFF2-40B4-BE49-F238E27FC236}">
                <a16:creationId xmlns:a16="http://schemas.microsoft.com/office/drawing/2014/main" id="{45FB65F1-97D9-4878-B4A9-1317B18307F5}"/>
              </a:ext>
            </a:extLst>
          </p:cNvPr>
          <p:cNvSpPr txBox="1"/>
          <p:nvPr/>
        </p:nvSpPr>
        <p:spPr>
          <a:xfrm>
            <a:off x="1355752" y="2536369"/>
            <a:ext cx="7061417" cy="3401316"/>
          </a:xfrm>
          <a:prstGeom prst="rect">
            <a:avLst/>
          </a:prstGeom>
          <a:noFill/>
        </p:spPr>
        <p:txBody>
          <a:bodyPr wrap="square">
            <a:spAutoFit/>
          </a:bodyPr>
          <a:lstStyle/>
          <a:p>
            <a:pPr>
              <a:lnSpc>
                <a:spcPts val="2600"/>
              </a:lnSpc>
            </a:pPr>
            <a:r>
              <a:rPr kumimoji="0" lang="en-US" altLang="en-US" sz="1800" b="0" u="none" strike="noStrike" cap="none" normalizeH="0" baseline="0" noProof="1">
                <a:ln>
                  <a:noFill/>
                </a:ln>
                <a:solidFill>
                  <a:srgbClr val="000000"/>
                </a:solidFill>
                <a:effectLst/>
                <a:latin typeface="Bahnschrift SemiBold" panose="020B0502040204020203" pitchFamily="34" charset="0"/>
              </a:rPr>
              <a:t>response.</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then().</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assertThat().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statusCode(</a:t>
            </a:r>
            <a:r>
              <a:rPr kumimoji="0" lang="en-US" altLang="en-US" sz="1800" b="0" u="none" strike="noStrike" cap="none" normalizeH="0" baseline="0" noProof="1">
                <a:ln>
                  <a:noFill/>
                </a:ln>
                <a:solidFill>
                  <a:srgbClr val="0000FF"/>
                </a:solidFill>
                <a:effectLst/>
                <a:latin typeface="Bahnschrift SemiBold" panose="020B0502040204020203" pitchFamily="34" charset="0"/>
              </a:rPr>
              <a:t>200</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contentType(ContentType.</a:t>
            </a:r>
            <a:r>
              <a:rPr kumimoji="0" lang="en-US" altLang="en-US" sz="1800" b="1" u="none" strike="noStrike" cap="none" normalizeH="0" baseline="0" noProof="1">
                <a:ln>
                  <a:noFill/>
                </a:ln>
                <a:solidFill>
                  <a:srgbClr val="660E7A"/>
                </a:solidFill>
                <a:effectLst/>
                <a:latin typeface="Bahnschrift SemiBold" panose="020B0502040204020203" pitchFamily="34" charset="0"/>
              </a:rPr>
              <a:t>JSON</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body(</a:t>
            </a:r>
            <a:r>
              <a:rPr kumimoji="0" lang="en-US" altLang="en-US" sz="1800" b="1" u="none" strike="noStrike" cap="none" normalizeH="0" baseline="0" noProof="1">
                <a:ln>
                  <a:noFill/>
                </a:ln>
                <a:solidFill>
                  <a:srgbClr val="008000"/>
                </a:solidFill>
                <a:effectLst/>
                <a:latin typeface="Bahnschrift SemiBold" panose="020B0502040204020203" pitchFamily="34" charset="0"/>
              </a:rPr>
              <a:t>"firstname"</a:t>
            </a:r>
            <a:r>
              <a:rPr kumimoji="0" lang="en-US" altLang="en-US" sz="1800" b="0" u="none" strike="noStrike" cap="none" normalizeH="0" baseline="0" noProof="1">
                <a:ln>
                  <a:noFill/>
                </a:ln>
                <a:solidFill>
                  <a:srgbClr val="000000"/>
                </a:solidFill>
                <a:effectLst/>
                <a:latin typeface="Bahnschrift SemiBold" panose="020B0502040204020203" pitchFamily="34" charset="0"/>
              </a:rPr>
              <a:t>,Matchers.equalTo(</a:t>
            </a:r>
            <a:r>
              <a:rPr kumimoji="0" lang="en-US" altLang="en-US" sz="1800" b="1" u="none" strike="noStrike" cap="none" normalizeH="0" baseline="0" noProof="1">
                <a:ln>
                  <a:noFill/>
                </a:ln>
                <a:solidFill>
                  <a:srgbClr val="008000"/>
                </a:solidFill>
                <a:effectLst/>
                <a:latin typeface="Bahnschrift SemiBold" panose="020B0502040204020203" pitchFamily="34" charset="0"/>
              </a:rPr>
              <a:t>"Susan"</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"lastname"</a:t>
            </a:r>
            <a:r>
              <a:rPr kumimoji="0" lang="en-US" altLang="en-US" sz="1800" b="0" u="none" strike="noStrike" cap="none" normalizeH="0" baseline="0" noProof="1">
                <a:ln>
                  <a:noFill/>
                </a:ln>
                <a:solidFill>
                  <a:srgbClr val="000000"/>
                </a:solidFill>
                <a:effectLst/>
                <a:latin typeface="Bahnschrift SemiBold" panose="020B0502040204020203" pitchFamily="34" charset="0"/>
              </a:rPr>
              <a:t>,Matchers.equalTo(</a:t>
            </a:r>
            <a:r>
              <a:rPr kumimoji="0" lang="en-US" altLang="en-US" sz="1800" b="1" u="none" strike="noStrike" cap="none" normalizeH="0" baseline="0" noProof="1">
                <a:ln>
                  <a:noFill/>
                </a:ln>
                <a:solidFill>
                  <a:srgbClr val="008000"/>
                </a:solidFill>
                <a:effectLst/>
                <a:latin typeface="Bahnschrift SemiBold" panose="020B0502040204020203" pitchFamily="34" charset="0"/>
              </a:rPr>
              <a:t>"Wilson"</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"totalprice"</a:t>
            </a:r>
            <a:r>
              <a:rPr kumimoji="0" lang="en-US" altLang="en-US" sz="1800" b="0" u="none" strike="noStrike" cap="none" normalizeH="0" baseline="0" noProof="1">
                <a:ln>
                  <a:noFill/>
                </a:ln>
                <a:solidFill>
                  <a:srgbClr val="000000"/>
                </a:solidFill>
                <a:effectLst/>
                <a:latin typeface="Bahnschrift SemiBold" panose="020B0502040204020203" pitchFamily="34" charset="0"/>
              </a:rPr>
              <a:t>,Matchers.equalTo(</a:t>
            </a:r>
            <a:r>
              <a:rPr kumimoji="0" lang="en-US" altLang="en-US" sz="1800" b="0" u="none" strike="noStrike" cap="none" normalizeH="0" baseline="0" noProof="1">
                <a:ln>
                  <a:noFill/>
                </a:ln>
                <a:solidFill>
                  <a:srgbClr val="0000FF"/>
                </a:solidFill>
                <a:effectLst/>
                <a:latin typeface="Bahnschrift SemiBold" panose="020B0502040204020203" pitchFamily="34" charset="0"/>
              </a:rPr>
              <a:t>643</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"depositpaid"</a:t>
            </a:r>
            <a:r>
              <a:rPr kumimoji="0" lang="en-US" altLang="en-US" sz="1800" b="0" u="none" strike="noStrike" cap="none" normalizeH="0" baseline="0" noProof="1">
                <a:ln>
                  <a:noFill/>
                </a:ln>
                <a:solidFill>
                  <a:srgbClr val="000000"/>
                </a:solidFill>
                <a:effectLst/>
                <a:latin typeface="Bahnschrift SemiBold" panose="020B0502040204020203" pitchFamily="34" charset="0"/>
              </a:rPr>
              <a:t>,Matchers.equalTo(</a:t>
            </a:r>
            <a:r>
              <a:rPr kumimoji="0" lang="en-US" altLang="en-US" sz="1800" b="1" u="none" strike="noStrike" cap="none" normalizeH="0" baseline="0" noProof="1">
                <a:ln>
                  <a:noFill/>
                </a:ln>
                <a:solidFill>
                  <a:srgbClr val="000080"/>
                </a:solidFill>
                <a:effectLst/>
                <a:latin typeface="Bahnschrift SemiBold" panose="020B0502040204020203" pitchFamily="34" charset="0"/>
              </a:rPr>
              <a:t>false</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"additionalneeds"</a:t>
            </a:r>
            <a:r>
              <a:rPr kumimoji="0" lang="en-US" altLang="en-US" sz="1800" b="0" u="none" strike="noStrike" cap="none" normalizeH="0" baseline="0" noProof="1">
                <a:ln>
                  <a:noFill/>
                </a:ln>
                <a:solidFill>
                  <a:srgbClr val="000000"/>
                </a:solidFill>
                <a:effectLst/>
                <a:latin typeface="Bahnschrift SemiBold" panose="020B0502040204020203" pitchFamily="34" charset="0"/>
              </a:rPr>
              <a:t>,Matchers.equalTo(</a:t>
            </a:r>
            <a:r>
              <a:rPr kumimoji="0" lang="en-US" altLang="en-US" sz="1800" b="1" u="none" strike="noStrike" cap="none" normalizeH="0" baseline="0" noProof="1">
                <a:ln>
                  <a:noFill/>
                </a:ln>
                <a:solidFill>
                  <a:srgbClr val="000080"/>
                </a:solidFill>
                <a:effectLst/>
                <a:latin typeface="Bahnschrift SemiBold" panose="020B0502040204020203" pitchFamily="34" charset="0"/>
              </a:rPr>
              <a:t>null</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endParaRPr lang="en-US" dirty="0"/>
          </a:p>
        </p:txBody>
      </p:sp>
      <p:sp>
        <p:nvSpPr>
          <p:cNvPr id="9" name="TextBox 8">
            <a:extLst>
              <a:ext uri="{FF2B5EF4-FFF2-40B4-BE49-F238E27FC236}">
                <a16:creationId xmlns:a16="http://schemas.microsoft.com/office/drawing/2014/main" id="{96B6E144-CDBF-4D63-AFC1-F9B95EF7AD3B}"/>
              </a:ext>
            </a:extLst>
          </p:cNvPr>
          <p:cNvSpPr txBox="1"/>
          <p:nvPr/>
        </p:nvSpPr>
        <p:spPr>
          <a:xfrm>
            <a:off x="2920661" y="276390"/>
            <a:ext cx="6397569" cy="646331"/>
          </a:xfrm>
          <a:prstGeom prst="rect">
            <a:avLst/>
          </a:prstGeom>
          <a:noFill/>
        </p:spPr>
        <p:txBody>
          <a:bodyPr wrap="square">
            <a:spAutoFit/>
          </a:bodyPr>
          <a:lstStyle/>
          <a:p>
            <a:pPr algn="ctr"/>
            <a:r>
              <a:rPr lang="en-US" dirty="0">
                <a:latin typeface="Bahnschrift SemiBold" panose="020B0502040204020203" pitchFamily="34" charset="0"/>
              </a:rPr>
              <a:t>GET REQUEST, RESPONSE BODY BILGILERINI ASSERT YAPARKEN TEKRARLARDAN KURTULMA</a:t>
            </a:r>
          </a:p>
        </p:txBody>
      </p:sp>
    </p:spTree>
    <p:extLst>
      <p:ext uri="{BB962C8B-B14F-4D97-AF65-F5344CB8AC3E}">
        <p14:creationId xmlns:p14="http://schemas.microsoft.com/office/powerpoint/2010/main" val="40178490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A3FB47-30A1-48EE-ABAD-AC9697522B15}"/>
              </a:ext>
            </a:extLst>
          </p:cNvPr>
          <p:cNvPicPr>
            <a:picLocks noChangeAspect="1"/>
          </p:cNvPicPr>
          <p:nvPr/>
        </p:nvPicPr>
        <p:blipFill>
          <a:blip r:embed="rId2"/>
          <a:stretch>
            <a:fillRect/>
          </a:stretch>
        </p:blipFill>
        <p:spPr>
          <a:xfrm>
            <a:off x="2288197" y="2191756"/>
            <a:ext cx="3960204" cy="393561"/>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AD406B-A924-431A-85F8-B63808DFEB1B}"/>
              </a:ext>
            </a:extLst>
          </p:cNvPr>
          <p:cNvSpPr txBox="1"/>
          <p:nvPr/>
        </p:nvSpPr>
        <p:spPr>
          <a:xfrm>
            <a:off x="535137" y="981335"/>
            <a:ext cx="399757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C00000"/>
                </a:solidFill>
                <a:latin typeface="Bahnschrift SemiBold" panose="020B0502040204020203" pitchFamily="34" charset="0"/>
                <a:cs typeface="Segoe UI" panose="020B0502040204020203" pitchFamily="34" charset="0"/>
              </a:rPr>
              <a:t>C7_Get_BodyTekrarlardanKurtulma</a:t>
            </a:r>
          </a:p>
        </p:txBody>
      </p:sp>
      <p:sp>
        <p:nvSpPr>
          <p:cNvPr id="12" name="Rectangle 11">
            <a:extLst>
              <a:ext uri="{FF2B5EF4-FFF2-40B4-BE49-F238E27FC236}">
                <a16:creationId xmlns:a16="http://schemas.microsoft.com/office/drawing/2014/main" id="{D497E62A-3A67-4082-A56C-973CB4F5B26A}"/>
              </a:ext>
            </a:extLst>
          </p:cNvPr>
          <p:cNvSpPr/>
          <p:nvPr/>
        </p:nvSpPr>
        <p:spPr>
          <a:xfrm>
            <a:off x="2288197" y="2179574"/>
            <a:ext cx="3960204" cy="43118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TextBox 9">
            <a:extLst>
              <a:ext uri="{FF2B5EF4-FFF2-40B4-BE49-F238E27FC236}">
                <a16:creationId xmlns:a16="http://schemas.microsoft.com/office/drawing/2014/main" id="{A852EA10-AE45-4B13-B525-19D7A3D2E76E}"/>
              </a:ext>
            </a:extLst>
          </p:cNvPr>
          <p:cNvSpPr txBox="1"/>
          <p:nvPr/>
        </p:nvSpPr>
        <p:spPr>
          <a:xfrm>
            <a:off x="1167451" y="1721385"/>
            <a:ext cx="9347417" cy="369332"/>
          </a:xfrm>
          <a:prstGeom prst="rect">
            <a:avLst/>
          </a:prstGeom>
          <a:noFill/>
        </p:spPr>
        <p:txBody>
          <a:bodyPr wrap="square">
            <a:spAutoFit/>
          </a:bodyPr>
          <a:lstStyle/>
          <a:p>
            <a:pPr marL="0" marR="0" lvl="0" indent="0" algn="l" defTabSz="914400" rtl="0" eaLnBrk="0" fontAlgn="base" latinLnBrk="0" hangingPunct="0">
              <a:spcBef>
                <a:spcPts val="600"/>
              </a:spcBef>
              <a:spcAft>
                <a:spcPct val="0"/>
              </a:spcAft>
              <a:buClrTx/>
              <a:buSzTx/>
              <a:buFontTx/>
              <a:buNone/>
              <a:tabLst/>
            </a:pPr>
            <a:r>
              <a:rPr lang="en-US" altLang="en-US" noProof="1">
                <a:solidFill>
                  <a:srgbClr val="C00000"/>
                </a:solidFill>
                <a:latin typeface="Bahnschrift SemiBold" panose="020B0502040204020203" pitchFamily="34" charset="0"/>
              </a:rPr>
              <a:t>1) </a:t>
            </a:r>
            <a:r>
              <a:rPr kumimoji="0" lang="en-US" altLang="en-US" sz="1800" b="0" u="none" strike="noStrike" cap="none" normalizeH="0" baseline="0" noProof="1">
                <a:ln>
                  <a:noFill/>
                </a:ln>
                <a:effectLst/>
                <a:latin typeface="Bahnschrift SemiBold" panose="020B0502040204020203" pitchFamily="34" charset="0"/>
              </a:rPr>
              <a:t>Matchers yazilarindan birini silin</a:t>
            </a:r>
          </a:p>
        </p:txBody>
      </p:sp>
      <p:pic>
        <p:nvPicPr>
          <p:cNvPr id="8" name="Picture 7">
            <a:extLst>
              <a:ext uri="{FF2B5EF4-FFF2-40B4-BE49-F238E27FC236}">
                <a16:creationId xmlns:a16="http://schemas.microsoft.com/office/drawing/2014/main" id="{B6FE8B20-A0E8-4B8A-866F-568A557334B9}"/>
              </a:ext>
            </a:extLst>
          </p:cNvPr>
          <p:cNvPicPr>
            <a:picLocks noChangeAspect="1"/>
          </p:cNvPicPr>
          <p:nvPr/>
        </p:nvPicPr>
        <p:blipFill>
          <a:blip r:embed="rId3"/>
          <a:stretch>
            <a:fillRect/>
          </a:stretch>
        </p:blipFill>
        <p:spPr>
          <a:xfrm>
            <a:off x="2288197" y="3108715"/>
            <a:ext cx="5886450" cy="895350"/>
          </a:xfrm>
          <a:prstGeom prst="rect">
            <a:avLst/>
          </a:prstGeom>
        </p:spPr>
      </p:pic>
      <p:pic>
        <p:nvPicPr>
          <p:cNvPr id="17" name="Picture 16">
            <a:extLst>
              <a:ext uri="{FF2B5EF4-FFF2-40B4-BE49-F238E27FC236}">
                <a16:creationId xmlns:a16="http://schemas.microsoft.com/office/drawing/2014/main" id="{68043C24-0A63-4E7F-9BF6-25C5C2D1048B}"/>
              </a:ext>
            </a:extLst>
          </p:cNvPr>
          <p:cNvPicPr>
            <a:picLocks noChangeAspect="1"/>
          </p:cNvPicPr>
          <p:nvPr/>
        </p:nvPicPr>
        <p:blipFill>
          <a:blip r:embed="rId4"/>
          <a:stretch>
            <a:fillRect/>
          </a:stretch>
        </p:blipFill>
        <p:spPr>
          <a:xfrm>
            <a:off x="2288197" y="4705614"/>
            <a:ext cx="4800600" cy="1066800"/>
          </a:xfrm>
          <a:prstGeom prst="rect">
            <a:avLst/>
          </a:prstGeom>
        </p:spPr>
      </p:pic>
      <p:sp>
        <p:nvSpPr>
          <p:cNvPr id="19" name="TextBox 18">
            <a:extLst>
              <a:ext uri="{FF2B5EF4-FFF2-40B4-BE49-F238E27FC236}">
                <a16:creationId xmlns:a16="http://schemas.microsoft.com/office/drawing/2014/main" id="{A60F3C42-98B4-478F-BB92-8526F93B14D7}"/>
              </a:ext>
            </a:extLst>
          </p:cNvPr>
          <p:cNvSpPr txBox="1"/>
          <p:nvPr/>
        </p:nvSpPr>
        <p:spPr>
          <a:xfrm>
            <a:off x="1035064" y="5876665"/>
            <a:ext cx="10426673" cy="369332"/>
          </a:xfrm>
          <a:prstGeom prst="rect">
            <a:avLst/>
          </a:prstGeom>
          <a:noFill/>
        </p:spPr>
        <p:txBody>
          <a:bodyPr wrap="square">
            <a:spAutoFit/>
          </a:bodyPr>
          <a:lstStyle/>
          <a:p>
            <a:pPr marL="0" marR="0" lvl="0" indent="0" algn="l" defTabSz="914400" rtl="0" eaLnBrk="0" fontAlgn="base" latinLnBrk="0" hangingPunct="0">
              <a:spcBef>
                <a:spcPts val="600"/>
              </a:spcBef>
              <a:spcAft>
                <a:spcPct val="0"/>
              </a:spcAft>
              <a:buClrTx/>
              <a:buSzTx/>
              <a:buFontTx/>
              <a:buNone/>
              <a:tabLst/>
            </a:pPr>
            <a:r>
              <a:rPr lang="en-US" altLang="en-US" noProof="1">
                <a:solidFill>
                  <a:srgbClr val="C00000"/>
                </a:solidFill>
                <a:latin typeface="Bahnschrift SemiBold" panose="020B0502040204020203" pitchFamily="34" charset="0"/>
              </a:rPr>
              <a:t> 4) </a:t>
            </a:r>
            <a:r>
              <a:rPr kumimoji="0" lang="en-US" altLang="en-US" sz="1800" b="0" u="none" strike="noStrike" cap="none" normalizeH="0" baseline="0" noProof="1">
                <a:ln>
                  <a:noFill/>
                </a:ln>
                <a:effectLst/>
                <a:latin typeface="Bahnschrift SemiBold" panose="020B0502040204020203" pitchFamily="34" charset="0"/>
              </a:rPr>
              <a:t>Acilan pencereden “import static method”u secin, </a:t>
            </a:r>
            <a:r>
              <a:rPr lang="en-US" altLang="en-US" noProof="1">
                <a:latin typeface="Bahnschrift SemiBold" panose="020B0502040204020203" pitchFamily="34" charset="0"/>
              </a:rPr>
              <a:t>tum Matchers yazilari ortadan kalkacaktir.</a:t>
            </a:r>
            <a:endParaRPr lang="en-US" dirty="0"/>
          </a:p>
        </p:txBody>
      </p:sp>
      <p:sp>
        <p:nvSpPr>
          <p:cNvPr id="21" name="TextBox 20">
            <a:extLst>
              <a:ext uri="{FF2B5EF4-FFF2-40B4-BE49-F238E27FC236}">
                <a16:creationId xmlns:a16="http://schemas.microsoft.com/office/drawing/2014/main" id="{D0193297-6E26-4D46-98F7-072E942C75DC}"/>
              </a:ext>
            </a:extLst>
          </p:cNvPr>
          <p:cNvSpPr txBox="1"/>
          <p:nvPr/>
        </p:nvSpPr>
        <p:spPr>
          <a:xfrm>
            <a:off x="1035064" y="4151616"/>
            <a:ext cx="6096000" cy="369332"/>
          </a:xfrm>
          <a:prstGeom prst="rect">
            <a:avLst/>
          </a:prstGeom>
          <a:noFill/>
        </p:spPr>
        <p:txBody>
          <a:bodyPr wrap="square">
            <a:spAutoFit/>
          </a:bodyPr>
          <a:lstStyle/>
          <a:p>
            <a:r>
              <a:rPr lang="en-US" altLang="en-US" noProof="1">
                <a:solidFill>
                  <a:srgbClr val="C00000"/>
                </a:solidFill>
                <a:latin typeface="Bahnschrift SemiBold" panose="020B0502040204020203" pitchFamily="34" charset="0"/>
              </a:rPr>
              <a:t> 3) </a:t>
            </a:r>
            <a:r>
              <a:rPr kumimoji="0" lang="en-US" altLang="en-US" sz="1800" b="0" u="none" strike="noStrike" cap="none" normalizeH="0" baseline="0" noProof="1">
                <a:ln>
                  <a:noFill/>
                </a:ln>
                <a:effectLst/>
                <a:latin typeface="Bahnschrift SemiBold" panose="020B0502040204020203" pitchFamily="34" charset="0"/>
              </a:rPr>
              <a:t>Acilan pencereden “import static method”u secin</a:t>
            </a:r>
            <a:endParaRPr lang="en-US" dirty="0"/>
          </a:p>
        </p:txBody>
      </p:sp>
      <p:sp>
        <p:nvSpPr>
          <p:cNvPr id="23" name="TextBox 22">
            <a:extLst>
              <a:ext uri="{FF2B5EF4-FFF2-40B4-BE49-F238E27FC236}">
                <a16:creationId xmlns:a16="http://schemas.microsoft.com/office/drawing/2014/main" id="{3D54D590-695C-4711-9853-DD9FE7893619}"/>
              </a:ext>
            </a:extLst>
          </p:cNvPr>
          <p:cNvSpPr txBox="1"/>
          <p:nvPr/>
        </p:nvSpPr>
        <p:spPr>
          <a:xfrm>
            <a:off x="1035064" y="2661277"/>
            <a:ext cx="9054339" cy="369332"/>
          </a:xfrm>
          <a:prstGeom prst="rect">
            <a:avLst/>
          </a:prstGeom>
          <a:noFill/>
        </p:spPr>
        <p:txBody>
          <a:bodyPr wrap="square">
            <a:spAutoFit/>
          </a:bodyPr>
          <a:lstStyle/>
          <a:p>
            <a:r>
              <a:rPr lang="en-US" altLang="en-US" noProof="1">
                <a:solidFill>
                  <a:srgbClr val="C00000"/>
                </a:solidFill>
                <a:latin typeface="Bahnschrift SemiBold" panose="020B0502040204020203" pitchFamily="34" charset="0"/>
              </a:rPr>
              <a:t> 2) </a:t>
            </a:r>
            <a:r>
              <a:rPr kumimoji="0" lang="en-US" altLang="en-US" sz="1800" b="0" u="none" strike="noStrike" cap="none" normalizeH="0" baseline="0" noProof="1">
                <a:ln>
                  <a:noFill/>
                </a:ln>
                <a:effectLst/>
                <a:latin typeface="Bahnschrift SemiBold" panose="020B0502040204020203" pitchFamily="34" charset="0"/>
              </a:rPr>
              <a:t>Kirmizi olan equalTo yazisini mouse ile isaretleyip Alt ve Enter tuslarina basin</a:t>
            </a:r>
            <a:endParaRPr lang="en-US" dirty="0"/>
          </a:p>
        </p:txBody>
      </p:sp>
      <p:sp>
        <p:nvSpPr>
          <p:cNvPr id="25" name="TextBox 24">
            <a:extLst>
              <a:ext uri="{FF2B5EF4-FFF2-40B4-BE49-F238E27FC236}">
                <a16:creationId xmlns:a16="http://schemas.microsoft.com/office/drawing/2014/main" id="{0E32A075-24F2-4680-9C97-88390372F292}"/>
              </a:ext>
            </a:extLst>
          </p:cNvPr>
          <p:cNvSpPr txBox="1"/>
          <p:nvPr/>
        </p:nvSpPr>
        <p:spPr>
          <a:xfrm>
            <a:off x="535137" y="1362849"/>
            <a:ext cx="6096000" cy="369332"/>
          </a:xfrm>
          <a:prstGeom prst="rect">
            <a:avLst/>
          </a:prstGeom>
          <a:noFill/>
        </p:spPr>
        <p:txBody>
          <a:bodyPr wrap="square">
            <a:spAutoFit/>
          </a:bodyPr>
          <a:lstStyle/>
          <a:p>
            <a:r>
              <a:rPr kumimoji="0" lang="en-US" altLang="en-US" sz="1800" b="0" u="none" strike="noStrike" cap="none" normalizeH="0" baseline="0" noProof="1">
                <a:ln>
                  <a:noFill/>
                </a:ln>
                <a:solidFill>
                  <a:srgbClr val="C00000"/>
                </a:solidFill>
                <a:effectLst/>
                <a:latin typeface="Bahnschrift SemiBold" panose="020B0502040204020203" pitchFamily="34" charset="0"/>
              </a:rPr>
              <a:t>Matchers yazilarindan kurtulmak icin</a:t>
            </a:r>
            <a:endParaRPr lang="en-US" dirty="0"/>
          </a:p>
        </p:txBody>
      </p:sp>
      <p:sp>
        <p:nvSpPr>
          <p:cNvPr id="26" name="Rectangle 25">
            <a:extLst>
              <a:ext uri="{FF2B5EF4-FFF2-40B4-BE49-F238E27FC236}">
                <a16:creationId xmlns:a16="http://schemas.microsoft.com/office/drawing/2014/main" id="{C86F88A2-B060-4DDD-87BF-3577D00EECE8}"/>
              </a:ext>
            </a:extLst>
          </p:cNvPr>
          <p:cNvSpPr/>
          <p:nvPr/>
        </p:nvSpPr>
        <p:spPr>
          <a:xfrm>
            <a:off x="2288197" y="3106568"/>
            <a:ext cx="5886450" cy="90674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7" name="Rectangle 26">
            <a:extLst>
              <a:ext uri="{FF2B5EF4-FFF2-40B4-BE49-F238E27FC236}">
                <a16:creationId xmlns:a16="http://schemas.microsoft.com/office/drawing/2014/main" id="{84305C39-C708-483D-91C2-A86876652FEE}"/>
              </a:ext>
            </a:extLst>
          </p:cNvPr>
          <p:cNvSpPr/>
          <p:nvPr/>
        </p:nvSpPr>
        <p:spPr>
          <a:xfrm>
            <a:off x="2276473" y="4705613"/>
            <a:ext cx="4812323" cy="106088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4A0250E7-B7EE-4680-93DF-DDF69FA8A8F9}"/>
              </a:ext>
            </a:extLst>
          </p:cNvPr>
          <p:cNvSpPr txBox="1"/>
          <p:nvPr/>
        </p:nvSpPr>
        <p:spPr>
          <a:xfrm>
            <a:off x="2920661" y="276390"/>
            <a:ext cx="6397569" cy="646331"/>
          </a:xfrm>
          <a:prstGeom prst="rect">
            <a:avLst/>
          </a:prstGeom>
          <a:noFill/>
        </p:spPr>
        <p:txBody>
          <a:bodyPr wrap="square">
            <a:spAutoFit/>
          </a:bodyPr>
          <a:lstStyle/>
          <a:p>
            <a:pPr algn="ctr"/>
            <a:r>
              <a:rPr lang="en-US" dirty="0">
                <a:latin typeface="Bahnschrift SemiBold" panose="020B0502040204020203" pitchFamily="34" charset="0"/>
              </a:rPr>
              <a:t>GET REQUEST, RESPONSE BODY BILGILERINI ASSERT YAPARKEN TEKRARLARDAN KURTULMA</a:t>
            </a:r>
          </a:p>
        </p:txBody>
      </p:sp>
    </p:spTree>
    <p:extLst>
      <p:ext uri="{BB962C8B-B14F-4D97-AF65-F5344CB8AC3E}">
        <p14:creationId xmlns:p14="http://schemas.microsoft.com/office/powerpoint/2010/main" val="185788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4541226" y="231617"/>
            <a:ext cx="3109547" cy="461665"/>
          </a:xfrm>
          <a:prstGeom prst="rect">
            <a:avLst/>
          </a:prstGeom>
          <a:noFill/>
        </p:spPr>
        <p:txBody>
          <a:bodyPr wrap="square">
            <a:spAutoFit/>
          </a:bodyPr>
          <a:lstStyle/>
          <a:p>
            <a:r>
              <a:rPr lang="en-US" sz="2400" b="0" i="0" dirty="0">
                <a:effectLst/>
                <a:latin typeface="Bahnschrift SemiBold" panose="020B0502040204020203" pitchFamily="34" charset="0"/>
                <a:cs typeface="Arial" panose="020B0604020202020204" pitchFamily="34" charset="0"/>
              </a:rPr>
              <a:t>API vs Web Services</a:t>
            </a:r>
          </a:p>
        </p:txBody>
      </p:sp>
      <p:sp>
        <p:nvSpPr>
          <p:cNvPr id="8" name="TextBox 7">
            <a:extLst>
              <a:ext uri="{FF2B5EF4-FFF2-40B4-BE49-F238E27FC236}">
                <a16:creationId xmlns:a16="http://schemas.microsoft.com/office/drawing/2014/main" id="{45C93C3F-BCB8-41D4-B9D7-E9DCC5962090}"/>
              </a:ext>
            </a:extLst>
          </p:cNvPr>
          <p:cNvSpPr txBox="1"/>
          <p:nvPr/>
        </p:nvSpPr>
        <p:spPr>
          <a:xfrm>
            <a:off x="575986" y="4585739"/>
            <a:ext cx="11170538" cy="923330"/>
          </a:xfrm>
          <a:prstGeom prst="rect">
            <a:avLst/>
          </a:prstGeom>
          <a:noFill/>
        </p:spPr>
        <p:txBody>
          <a:bodyPr wrap="square">
            <a:spAutoFit/>
          </a:bodyPr>
          <a:lstStyle/>
          <a:p>
            <a:pPr indent="101600">
              <a:spcAft>
                <a:spcPts val="420"/>
              </a:spcAft>
            </a:pPr>
            <a:r>
              <a:rPr lang="en-US" noProof="1">
                <a:solidFill>
                  <a:srgbClr val="C00000"/>
                </a:solidFill>
                <a:latin typeface="Bahnschrift SemiBold" panose="020B0502040204020203" pitchFamily="34" charset="0"/>
              </a:rPr>
              <a:t>Ornegin; </a:t>
            </a:r>
            <a:r>
              <a:rPr lang="en-US" noProof="1">
                <a:solidFill>
                  <a:srgbClr val="272927"/>
                </a:solidFill>
                <a:latin typeface="Bahnschrift SemiBold" panose="020B0502040204020203" pitchFamily="34" charset="0"/>
              </a:rPr>
              <a:t>Expedia, KLM Airlines DataBase’ine ulasmak icin internet kullanir (Web Service), bilgisayarimizdaki Microsoft </a:t>
            </a:r>
            <a:r>
              <a:rPr lang="en-US" noProof="1">
                <a:latin typeface="Bahnschrift SemiBold" panose="020B0502040204020203" pitchFamily="34" charset="0"/>
              </a:rPr>
              <a:t>Word </a:t>
            </a:r>
            <a:r>
              <a:rPr lang="en-US" noProof="1">
                <a:solidFill>
                  <a:srgbClr val="272927"/>
                </a:solidFill>
                <a:latin typeface="Bahnschrift SemiBold" panose="020B0502040204020203" pitchFamily="34" charset="0"/>
              </a:rPr>
              <a:t>gibi uygulamalar ise farkli uygulamalarla iletisim kurmak icin kendi API’larini kullanirlar .</a:t>
            </a:r>
          </a:p>
        </p:txBody>
      </p:sp>
      <p:pic>
        <p:nvPicPr>
          <p:cNvPr id="2050" name="Picture 2" descr="Services as Code: Selling through vs. Selling to Developers | by Scott  Raney | Memory Leak | Medium">
            <a:extLst>
              <a:ext uri="{FF2B5EF4-FFF2-40B4-BE49-F238E27FC236}">
                <a16:creationId xmlns:a16="http://schemas.microsoft.com/office/drawing/2014/main" id="{BBBC298F-96B2-4784-B2A4-6556C7608E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1336" y="1298632"/>
            <a:ext cx="2360383" cy="23603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1E8FC31-8087-4B07-909B-90AC2BCCC426}"/>
              </a:ext>
            </a:extLst>
          </p:cNvPr>
          <p:cNvPicPr>
            <a:picLocks noChangeAspect="1"/>
          </p:cNvPicPr>
          <p:nvPr/>
        </p:nvPicPr>
        <p:blipFill>
          <a:blip r:embed="rId3"/>
          <a:stretch>
            <a:fillRect/>
          </a:stretch>
        </p:blipFill>
        <p:spPr>
          <a:xfrm>
            <a:off x="622142" y="1535881"/>
            <a:ext cx="4303023" cy="1849362"/>
          </a:xfrm>
          <a:prstGeom prst="rect">
            <a:avLst/>
          </a:prstGeom>
        </p:spPr>
      </p:pic>
      <p:sp>
        <p:nvSpPr>
          <p:cNvPr id="12" name="TextBox 11">
            <a:extLst>
              <a:ext uri="{FF2B5EF4-FFF2-40B4-BE49-F238E27FC236}">
                <a16:creationId xmlns:a16="http://schemas.microsoft.com/office/drawing/2014/main" id="{D3674308-5FD6-4725-8EF2-A5B7868F4FD3}"/>
              </a:ext>
            </a:extLst>
          </p:cNvPr>
          <p:cNvSpPr txBox="1"/>
          <p:nvPr/>
        </p:nvSpPr>
        <p:spPr>
          <a:xfrm>
            <a:off x="575985" y="932003"/>
            <a:ext cx="10333892" cy="369332"/>
          </a:xfrm>
          <a:prstGeom prst="rect">
            <a:avLst/>
          </a:prstGeom>
          <a:noFill/>
        </p:spPr>
        <p:txBody>
          <a:bodyPr wrap="square">
            <a:spAutoFit/>
          </a:bodyPr>
          <a:lstStyle/>
          <a:p>
            <a:pPr indent="101600" algn="l">
              <a:spcAft>
                <a:spcPts val="5250"/>
              </a:spcAft>
            </a:pPr>
            <a:r>
              <a:rPr lang="en-US" sz="1800" noProof="1">
                <a:solidFill>
                  <a:schemeClr val="tx1"/>
                </a:solidFill>
                <a:latin typeface="Bahnschrift SemiBold" panose="020B0502040204020203" pitchFamily="34" charset="0"/>
              </a:rPr>
              <a:t>Ikisi de uygulamalar arasinda iletisim saglar. Aralarindaki tek fark : </a:t>
            </a:r>
          </a:p>
        </p:txBody>
      </p:sp>
      <p:sp>
        <p:nvSpPr>
          <p:cNvPr id="14" name="TextBox 13">
            <a:extLst>
              <a:ext uri="{FF2B5EF4-FFF2-40B4-BE49-F238E27FC236}">
                <a16:creationId xmlns:a16="http://schemas.microsoft.com/office/drawing/2014/main" id="{A3CB69D8-E2AB-4F0F-9CCC-EB910B2154B0}"/>
              </a:ext>
            </a:extLst>
          </p:cNvPr>
          <p:cNvSpPr txBox="1"/>
          <p:nvPr/>
        </p:nvSpPr>
        <p:spPr>
          <a:xfrm>
            <a:off x="575985" y="3659015"/>
            <a:ext cx="4395335" cy="646331"/>
          </a:xfrm>
          <a:prstGeom prst="rect">
            <a:avLst/>
          </a:prstGeom>
          <a:noFill/>
        </p:spPr>
        <p:txBody>
          <a:bodyPr wrap="square">
            <a:spAutoFit/>
          </a:bodyPr>
          <a:lstStyle/>
          <a:p>
            <a:r>
              <a:rPr lang="en-US" sz="1800" noProof="1">
                <a:solidFill>
                  <a:srgbClr val="C00000"/>
                </a:solidFill>
                <a:latin typeface="Bahnschrift SemiBold" panose="020B0502040204020203" pitchFamily="34" charset="0"/>
              </a:rPr>
              <a:t>Web Service </a:t>
            </a:r>
            <a:r>
              <a:rPr lang="en-US" sz="1800" noProof="1">
                <a:solidFill>
                  <a:srgbClr val="272927"/>
                </a:solidFill>
                <a:latin typeface="Bahnschrift SemiBold" panose="020B0502040204020203" pitchFamily="34" charset="0"/>
              </a:rPr>
              <a:t>bu iletisimi internet kullanarak gerceklestirir</a:t>
            </a:r>
            <a:endParaRPr lang="en-US" dirty="0">
              <a:latin typeface="Bahnschrift SemiBold" panose="020B0502040204020203" pitchFamily="34" charset="0"/>
            </a:endParaRPr>
          </a:p>
        </p:txBody>
      </p:sp>
      <p:sp>
        <p:nvSpPr>
          <p:cNvPr id="16" name="TextBox 15">
            <a:extLst>
              <a:ext uri="{FF2B5EF4-FFF2-40B4-BE49-F238E27FC236}">
                <a16:creationId xmlns:a16="http://schemas.microsoft.com/office/drawing/2014/main" id="{2D379375-CF60-42B0-84E2-DDA0DD9FEA1E}"/>
              </a:ext>
            </a:extLst>
          </p:cNvPr>
          <p:cNvSpPr txBox="1"/>
          <p:nvPr/>
        </p:nvSpPr>
        <p:spPr>
          <a:xfrm>
            <a:off x="6336324" y="3717964"/>
            <a:ext cx="5410200" cy="369332"/>
          </a:xfrm>
          <a:prstGeom prst="rect">
            <a:avLst/>
          </a:prstGeom>
          <a:noFill/>
        </p:spPr>
        <p:txBody>
          <a:bodyPr wrap="square">
            <a:spAutoFit/>
          </a:bodyPr>
          <a:lstStyle/>
          <a:p>
            <a:pPr indent="0" algn="l">
              <a:spcAft>
                <a:spcPts val="420"/>
              </a:spcAft>
            </a:pPr>
            <a:r>
              <a:rPr lang="en-US" sz="1800" noProof="1">
                <a:solidFill>
                  <a:srgbClr val="C00000"/>
                </a:solidFill>
                <a:latin typeface="Arial"/>
              </a:rPr>
              <a:t>API</a:t>
            </a:r>
            <a:r>
              <a:rPr lang="en-US" sz="1800" noProof="1">
                <a:solidFill>
                  <a:srgbClr val="272927"/>
                </a:solidFill>
                <a:latin typeface="Arial"/>
              </a:rPr>
              <a:t> ise internet olmadan da iletisim saglayabilir. </a:t>
            </a:r>
          </a:p>
        </p:txBody>
      </p:sp>
      <p:sp>
        <p:nvSpPr>
          <p:cNvPr id="18" name="TextBox 17">
            <a:extLst>
              <a:ext uri="{FF2B5EF4-FFF2-40B4-BE49-F238E27FC236}">
                <a16:creationId xmlns:a16="http://schemas.microsoft.com/office/drawing/2014/main" id="{15978CCC-171D-47D4-9E22-0CC00D74204A}"/>
              </a:ext>
            </a:extLst>
          </p:cNvPr>
          <p:cNvSpPr txBox="1"/>
          <p:nvPr/>
        </p:nvSpPr>
        <p:spPr>
          <a:xfrm>
            <a:off x="546678" y="5614184"/>
            <a:ext cx="10953660"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  NOT: </a:t>
            </a:r>
            <a:r>
              <a:rPr lang="en-US" noProof="1">
                <a:solidFill>
                  <a:srgbClr val="272927"/>
                </a:solidFill>
                <a:latin typeface="Bahnschrift SemiBold" panose="020B0502040204020203" pitchFamily="34" charset="0"/>
              </a:rPr>
              <a:t>Tum Web Service’ler API’dir ama tum API’lar Web Service degildir.</a:t>
            </a:r>
          </a:p>
        </p:txBody>
      </p:sp>
    </p:spTree>
    <p:extLst>
      <p:ext uri="{BB962C8B-B14F-4D97-AF65-F5344CB8AC3E}">
        <p14:creationId xmlns:p14="http://schemas.microsoft.com/office/powerpoint/2010/main" val="102843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4" grpId="0"/>
      <p:bldP spid="16" grpId="0"/>
      <p:bldP spid="1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AC7CF6-A9CA-42B5-BA5E-61D14781E5E2}"/>
              </a:ext>
            </a:extLst>
          </p:cNvPr>
          <p:cNvPicPr>
            <a:picLocks noChangeAspect="1"/>
          </p:cNvPicPr>
          <p:nvPr/>
        </p:nvPicPr>
        <p:blipFill>
          <a:blip r:embed="rId2"/>
          <a:stretch>
            <a:fillRect/>
          </a:stretch>
        </p:blipFill>
        <p:spPr>
          <a:xfrm>
            <a:off x="2174859" y="5701466"/>
            <a:ext cx="4352556" cy="495132"/>
          </a:xfrm>
          <a:prstGeom prst="rect">
            <a:avLst/>
          </a:prstGeom>
        </p:spPr>
      </p:pic>
      <p:pic>
        <p:nvPicPr>
          <p:cNvPr id="3" name="Picture 2">
            <a:extLst>
              <a:ext uri="{FF2B5EF4-FFF2-40B4-BE49-F238E27FC236}">
                <a16:creationId xmlns:a16="http://schemas.microsoft.com/office/drawing/2014/main" id="{428FA9E4-39DD-4761-8E71-CDFD9CAA3C8A}"/>
              </a:ext>
            </a:extLst>
          </p:cNvPr>
          <p:cNvPicPr>
            <a:picLocks noChangeAspect="1"/>
          </p:cNvPicPr>
          <p:nvPr/>
        </p:nvPicPr>
        <p:blipFill>
          <a:blip r:embed="rId3"/>
          <a:stretch>
            <a:fillRect/>
          </a:stretch>
        </p:blipFill>
        <p:spPr>
          <a:xfrm>
            <a:off x="2288198" y="2406363"/>
            <a:ext cx="4303563" cy="2533003"/>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AD406B-A924-431A-85F8-B63808DFEB1B}"/>
              </a:ext>
            </a:extLst>
          </p:cNvPr>
          <p:cNvSpPr txBox="1"/>
          <p:nvPr/>
        </p:nvSpPr>
        <p:spPr>
          <a:xfrm>
            <a:off x="289412" y="850950"/>
            <a:ext cx="399757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C00000"/>
                </a:solidFill>
                <a:latin typeface="Bahnschrift SemiBold" panose="020B0502040204020203" pitchFamily="34" charset="0"/>
                <a:cs typeface="Segoe UI" panose="020B0502040204020203" pitchFamily="34" charset="0"/>
              </a:rPr>
              <a:t>C7_Get_BodyTekrarlardanKurtulma</a:t>
            </a:r>
          </a:p>
        </p:txBody>
      </p:sp>
      <p:sp>
        <p:nvSpPr>
          <p:cNvPr id="12" name="Rectangle 11">
            <a:extLst>
              <a:ext uri="{FF2B5EF4-FFF2-40B4-BE49-F238E27FC236}">
                <a16:creationId xmlns:a16="http://schemas.microsoft.com/office/drawing/2014/main" id="{D497E62A-3A67-4082-A56C-973CB4F5B26A}"/>
              </a:ext>
            </a:extLst>
          </p:cNvPr>
          <p:cNvSpPr/>
          <p:nvPr/>
        </p:nvSpPr>
        <p:spPr>
          <a:xfrm>
            <a:off x="2288197" y="2430457"/>
            <a:ext cx="4303563" cy="250890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TextBox 9">
            <a:extLst>
              <a:ext uri="{FF2B5EF4-FFF2-40B4-BE49-F238E27FC236}">
                <a16:creationId xmlns:a16="http://schemas.microsoft.com/office/drawing/2014/main" id="{A852EA10-AE45-4B13-B525-19D7A3D2E76E}"/>
              </a:ext>
            </a:extLst>
          </p:cNvPr>
          <p:cNvSpPr txBox="1"/>
          <p:nvPr/>
        </p:nvSpPr>
        <p:spPr>
          <a:xfrm>
            <a:off x="921726" y="1591000"/>
            <a:ext cx="9347417" cy="646331"/>
          </a:xfrm>
          <a:prstGeom prst="rect">
            <a:avLst/>
          </a:prstGeom>
          <a:noFill/>
        </p:spPr>
        <p:txBody>
          <a:bodyPr wrap="square">
            <a:spAutoFit/>
          </a:bodyPr>
          <a:lstStyle/>
          <a:p>
            <a:pPr marL="0" marR="0" lvl="0" indent="0" algn="l" defTabSz="914400" rtl="0" eaLnBrk="0" fontAlgn="base" latinLnBrk="0" hangingPunct="0">
              <a:spcBef>
                <a:spcPts val="600"/>
              </a:spcBef>
              <a:spcAft>
                <a:spcPct val="0"/>
              </a:spcAft>
              <a:buClrTx/>
              <a:buSzTx/>
              <a:buFontTx/>
              <a:buNone/>
              <a:tabLst/>
            </a:pPr>
            <a:r>
              <a:rPr lang="en-US" altLang="en-US" noProof="1">
                <a:solidFill>
                  <a:srgbClr val="C00000"/>
                </a:solidFill>
                <a:latin typeface="Bahnschrift SemiBold" panose="020B0502040204020203" pitchFamily="34" charset="0"/>
              </a:rPr>
              <a:t>5) </a:t>
            </a:r>
            <a:r>
              <a:rPr kumimoji="0" lang="en-US" altLang="en-US" sz="1800" b="0" u="none" strike="noStrike" cap="none" normalizeH="0" baseline="0" noProof="1">
                <a:ln>
                  <a:noFill/>
                </a:ln>
                <a:effectLst/>
                <a:latin typeface="Bahnschrift SemiBold" panose="020B0502040204020203" pitchFamily="34" charset="0"/>
              </a:rPr>
              <a:t>Matchers.equalTo disinda method da kullanmak istiyorsak, import kismindaki satirdan equalTo’yu silip yerine * yazin</a:t>
            </a:r>
          </a:p>
        </p:txBody>
      </p:sp>
      <p:sp>
        <p:nvSpPr>
          <p:cNvPr id="23" name="TextBox 22">
            <a:extLst>
              <a:ext uri="{FF2B5EF4-FFF2-40B4-BE49-F238E27FC236}">
                <a16:creationId xmlns:a16="http://schemas.microsoft.com/office/drawing/2014/main" id="{3D54D590-695C-4711-9853-DD9FE7893619}"/>
              </a:ext>
            </a:extLst>
          </p:cNvPr>
          <p:cNvSpPr txBox="1"/>
          <p:nvPr/>
        </p:nvSpPr>
        <p:spPr>
          <a:xfrm>
            <a:off x="921726" y="5256175"/>
            <a:ext cx="10191751" cy="369332"/>
          </a:xfrm>
          <a:prstGeom prst="rect">
            <a:avLst/>
          </a:prstGeom>
          <a:noFill/>
        </p:spPr>
        <p:txBody>
          <a:bodyPr wrap="square">
            <a:spAutoFit/>
          </a:bodyPr>
          <a:lstStyle/>
          <a:p>
            <a:r>
              <a:rPr lang="en-US" altLang="en-US" noProof="1">
                <a:solidFill>
                  <a:srgbClr val="C00000"/>
                </a:solidFill>
                <a:latin typeface="Bahnschrift SemiBold" panose="020B0502040204020203" pitchFamily="34" charset="0"/>
              </a:rPr>
              <a:t> 6) </a:t>
            </a:r>
            <a:r>
              <a:rPr kumimoji="0" lang="en-US" altLang="en-US" sz="1800" b="0" u="none" strike="noStrike" cap="none" normalizeH="0" baseline="0" noProof="1">
                <a:ln>
                  <a:noFill/>
                </a:ln>
                <a:effectLst/>
                <a:latin typeface="Bahnschrift SemiBold" panose="020B0502040204020203" pitchFamily="34" charset="0"/>
              </a:rPr>
              <a:t>Artik Matchers kelimesi yazmadan Matcher class’indaki tum metodlari kullanabiliriz</a:t>
            </a:r>
            <a:endParaRPr lang="en-US" dirty="0"/>
          </a:p>
        </p:txBody>
      </p:sp>
      <p:sp>
        <p:nvSpPr>
          <p:cNvPr id="25" name="TextBox 24">
            <a:extLst>
              <a:ext uri="{FF2B5EF4-FFF2-40B4-BE49-F238E27FC236}">
                <a16:creationId xmlns:a16="http://schemas.microsoft.com/office/drawing/2014/main" id="{0E32A075-24F2-4680-9C97-88390372F292}"/>
              </a:ext>
            </a:extLst>
          </p:cNvPr>
          <p:cNvSpPr txBox="1"/>
          <p:nvPr/>
        </p:nvSpPr>
        <p:spPr>
          <a:xfrm>
            <a:off x="289412" y="1232464"/>
            <a:ext cx="6096000" cy="369332"/>
          </a:xfrm>
          <a:prstGeom prst="rect">
            <a:avLst/>
          </a:prstGeom>
          <a:noFill/>
        </p:spPr>
        <p:txBody>
          <a:bodyPr wrap="square">
            <a:spAutoFit/>
          </a:bodyPr>
          <a:lstStyle/>
          <a:p>
            <a:r>
              <a:rPr kumimoji="0" lang="en-US" altLang="en-US" sz="1800" b="0" u="none" strike="noStrike" cap="none" normalizeH="0" baseline="0" noProof="1">
                <a:ln>
                  <a:noFill/>
                </a:ln>
                <a:solidFill>
                  <a:srgbClr val="C00000"/>
                </a:solidFill>
                <a:effectLst/>
                <a:latin typeface="Bahnschrift SemiBold" panose="020B0502040204020203" pitchFamily="34" charset="0"/>
              </a:rPr>
              <a:t>Matchers yazilarindan kurtulmak icin</a:t>
            </a:r>
            <a:endParaRPr lang="en-US" dirty="0"/>
          </a:p>
        </p:txBody>
      </p:sp>
      <p:sp>
        <p:nvSpPr>
          <p:cNvPr id="26" name="Rectangle 25">
            <a:extLst>
              <a:ext uri="{FF2B5EF4-FFF2-40B4-BE49-F238E27FC236}">
                <a16:creationId xmlns:a16="http://schemas.microsoft.com/office/drawing/2014/main" id="{C86F88A2-B060-4DDD-87BF-3577D00EECE8}"/>
              </a:ext>
            </a:extLst>
          </p:cNvPr>
          <p:cNvSpPr/>
          <p:nvPr/>
        </p:nvSpPr>
        <p:spPr>
          <a:xfrm>
            <a:off x="2174859" y="5701467"/>
            <a:ext cx="4352556" cy="49513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Rectangle 19">
            <a:extLst>
              <a:ext uri="{FF2B5EF4-FFF2-40B4-BE49-F238E27FC236}">
                <a16:creationId xmlns:a16="http://schemas.microsoft.com/office/drawing/2014/main" id="{133E7BDC-B750-4CA0-9A6D-5F2FDE176415}"/>
              </a:ext>
            </a:extLst>
          </p:cNvPr>
          <p:cNvSpPr/>
          <p:nvPr/>
        </p:nvSpPr>
        <p:spPr>
          <a:xfrm>
            <a:off x="2288196" y="4152335"/>
            <a:ext cx="3549896" cy="31261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4" name="TextBox 13">
            <a:extLst>
              <a:ext uri="{FF2B5EF4-FFF2-40B4-BE49-F238E27FC236}">
                <a16:creationId xmlns:a16="http://schemas.microsoft.com/office/drawing/2014/main" id="{39C6ECF6-38AB-484E-811E-A7EA6295F960}"/>
              </a:ext>
            </a:extLst>
          </p:cNvPr>
          <p:cNvSpPr txBox="1"/>
          <p:nvPr/>
        </p:nvSpPr>
        <p:spPr>
          <a:xfrm>
            <a:off x="2920661" y="276390"/>
            <a:ext cx="6397569" cy="646331"/>
          </a:xfrm>
          <a:prstGeom prst="rect">
            <a:avLst/>
          </a:prstGeom>
          <a:noFill/>
        </p:spPr>
        <p:txBody>
          <a:bodyPr wrap="square">
            <a:spAutoFit/>
          </a:bodyPr>
          <a:lstStyle/>
          <a:p>
            <a:pPr algn="ctr"/>
            <a:r>
              <a:rPr lang="en-US" dirty="0">
                <a:latin typeface="Bahnschrift SemiBold" panose="020B0502040204020203" pitchFamily="34" charset="0"/>
              </a:rPr>
              <a:t>GET REQUEST, RESPONSE BODY BILGILERINI ASSERT YAPARKEN TEKRARLARDAN KURTULMA</a:t>
            </a:r>
          </a:p>
        </p:txBody>
      </p:sp>
    </p:spTree>
    <p:extLst>
      <p:ext uri="{BB962C8B-B14F-4D97-AF65-F5344CB8AC3E}">
        <p14:creationId xmlns:p14="http://schemas.microsoft.com/office/powerpoint/2010/main" val="17403236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AD406B-A924-431A-85F8-B63808DFEB1B}"/>
              </a:ext>
            </a:extLst>
          </p:cNvPr>
          <p:cNvSpPr txBox="1"/>
          <p:nvPr/>
        </p:nvSpPr>
        <p:spPr>
          <a:xfrm>
            <a:off x="535137" y="981335"/>
            <a:ext cx="399757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C00000"/>
                </a:solidFill>
                <a:latin typeface="Bahnschrift SemiBold" panose="020B0502040204020203" pitchFamily="34" charset="0"/>
                <a:cs typeface="Segoe UI" panose="020B0502040204020203" pitchFamily="34" charset="0"/>
              </a:rPr>
              <a:t>C7_Get_BodyTekrarlardanKurtulma</a:t>
            </a:r>
          </a:p>
        </p:txBody>
      </p:sp>
      <p:sp>
        <p:nvSpPr>
          <p:cNvPr id="12" name="Rectangle 11">
            <a:extLst>
              <a:ext uri="{FF2B5EF4-FFF2-40B4-BE49-F238E27FC236}">
                <a16:creationId xmlns:a16="http://schemas.microsoft.com/office/drawing/2014/main" id="{D497E62A-3A67-4082-A56C-973CB4F5B26A}"/>
              </a:ext>
            </a:extLst>
          </p:cNvPr>
          <p:cNvSpPr/>
          <p:nvPr/>
        </p:nvSpPr>
        <p:spPr>
          <a:xfrm>
            <a:off x="1226799" y="1421358"/>
            <a:ext cx="6498709" cy="4769296"/>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3A5F6ADB-98C8-44B6-8C03-7B19526E3B8D}"/>
              </a:ext>
            </a:extLst>
          </p:cNvPr>
          <p:cNvSpPr txBox="1"/>
          <p:nvPr/>
        </p:nvSpPr>
        <p:spPr>
          <a:xfrm>
            <a:off x="1226799" y="1479972"/>
            <a:ext cx="6096000" cy="4606517"/>
          </a:xfrm>
          <a:prstGeom prst="rect">
            <a:avLst/>
          </a:prstGeom>
          <a:noFill/>
        </p:spPr>
        <p:txBody>
          <a:bodyPr wrap="square">
            <a:spAutoFit/>
          </a:bodyPr>
          <a:lstStyle/>
          <a:p>
            <a:pPr>
              <a:lnSpc>
                <a:spcPct val="150000"/>
              </a:lnSpc>
            </a:pPr>
            <a:r>
              <a:rPr kumimoji="0" lang="en-US" altLang="en-US" sz="1800" b="0" u="none" strike="noStrike" cap="none" normalizeH="0" baseline="0" noProof="1">
                <a:ln>
                  <a:noFill/>
                </a:ln>
                <a:solidFill>
                  <a:srgbClr val="C00000"/>
                </a:solidFill>
                <a:effectLst/>
                <a:latin typeface="Bahnschrift SemiBold" panose="020B0502040204020203" pitchFamily="34" charset="0"/>
              </a:rPr>
              <a:t>Matchers yazilarindan kurtulmak icin</a:t>
            </a:r>
          </a:p>
          <a:p>
            <a:pPr>
              <a:lnSpc>
                <a:spcPct val="150000"/>
              </a:lnSpc>
            </a:pPr>
            <a:r>
              <a:rPr kumimoji="0" lang="en-US" altLang="en-US" sz="1800" b="0" u="none" strike="noStrike" cap="none" normalizeH="0" baseline="0" noProof="1">
                <a:ln>
                  <a:noFill/>
                </a:ln>
                <a:solidFill>
                  <a:srgbClr val="000000"/>
                </a:solidFill>
                <a:effectLst/>
                <a:latin typeface="Bahnschrift SemiBold" panose="020B0502040204020203" pitchFamily="34" charset="0"/>
              </a:rPr>
              <a:t>response.</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then().</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assertThat().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statusCode(</a:t>
            </a:r>
            <a:r>
              <a:rPr kumimoji="0" lang="en-US" altLang="en-US" sz="1800" b="0" u="none" strike="noStrike" cap="none" normalizeH="0" baseline="0" noProof="1">
                <a:ln>
                  <a:noFill/>
                </a:ln>
                <a:solidFill>
                  <a:srgbClr val="0000FF"/>
                </a:solidFill>
                <a:effectLst/>
                <a:latin typeface="Bahnschrift SemiBold" panose="020B0502040204020203" pitchFamily="34" charset="0"/>
              </a:rPr>
              <a:t>200</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contentType(ContentType.</a:t>
            </a:r>
            <a:r>
              <a:rPr kumimoji="0" lang="en-US" altLang="en-US" sz="1800" b="1" u="none" strike="noStrike" cap="none" normalizeH="0" baseline="0" noProof="1">
                <a:ln>
                  <a:noFill/>
                </a:ln>
                <a:solidFill>
                  <a:srgbClr val="660E7A"/>
                </a:solidFill>
                <a:effectLst/>
                <a:latin typeface="Bahnschrift SemiBold" panose="020B0502040204020203" pitchFamily="34" charset="0"/>
              </a:rPr>
              <a:t>JSON</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body(</a:t>
            </a:r>
            <a:r>
              <a:rPr kumimoji="0" lang="en-US" altLang="en-US" sz="1800" b="1" u="none" strike="noStrike" cap="none" normalizeH="0" baseline="0" noProof="1">
                <a:ln>
                  <a:noFill/>
                </a:ln>
                <a:solidFill>
                  <a:srgbClr val="008000"/>
                </a:solidFill>
                <a:effectLst/>
                <a:latin typeface="Bahnschrift SemiBold" panose="020B0502040204020203" pitchFamily="34" charset="0"/>
              </a:rPr>
              <a:t>"firstname"</a:t>
            </a:r>
            <a:r>
              <a:rPr kumimoji="0" lang="en-US" altLang="en-US" sz="1800" b="0" u="none" strike="noStrike" cap="none" normalizeH="0" baseline="0" noProof="1">
                <a:ln>
                  <a:noFill/>
                </a:ln>
                <a:solidFill>
                  <a:srgbClr val="000000"/>
                </a:solidFill>
                <a:effectLst/>
                <a:latin typeface="Bahnschrift SemiBold" panose="020B0502040204020203" pitchFamily="34" charset="0"/>
              </a:rPr>
              <a:t>,equalTo(</a:t>
            </a:r>
            <a:r>
              <a:rPr kumimoji="0" lang="en-US" altLang="en-US" sz="1800" b="1" u="none" strike="noStrike" cap="none" normalizeH="0" baseline="0" noProof="1">
                <a:ln>
                  <a:noFill/>
                </a:ln>
                <a:solidFill>
                  <a:srgbClr val="008000"/>
                </a:solidFill>
                <a:effectLst/>
                <a:latin typeface="Bahnschrift SemiBold" panose="020B0502040204020203" pitchFamily="34" charset="0"/>
              </a:rPr>
              <a:t>"Susan"</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"lastname"</a:t>
            </a:r>
            <a:r>
              <a:rPr kumimoji="0" lang="en-US" altLang="en-US" sz="1800" b="0" u="none" strike="noStrike" cap="none" normalizeH="0" baseline="0" noProof="1">
                <a:ln>
                  <a:noFill/>
                </a:ln>
                <a:solidFill>
                  <a:srgbClr val="000000"/>
                </a:solidFill>
                <a:effectLst/>
                <a:latin typeface="Bahnschrift SemiBold" panose="020B0502040204020203" pitchFamily="34" charset="0"/>
              </a:rPr>
              <a:t>, equalTo(</a:t>
            </a:r>
            <a:r>
              <a:rPr kumimoji="0" lang="en-US" altLang="en-US" sz="1800" b="1" u="none" strike="noStrike" cap="none" normalizeH="0" baseline="0" noProof="1">
                <a:ln>
                  <a:noFill/>
                </a:ln>
                <a:solidFill>
                  <a:srgbClr val="008000"/>
                </a:solidFill>
                <a:effectLst/>
                <a:latin typeface="Bahnschrift SemiBold" panose="020B0502040204020203" pitchFamily="34" charset="0"/>
              </a:rPr>
              <a:t>"Wilson"</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"totalprice"</a:t>
            </a:r>
            <a:r>
              <a:rPr kumimoji="0" lang="en-US" altLang="en-US" sz="1800" b="0" u="none" strike="noStrike" cap="none" normalizeH="0" baseline="0" noProof="1">
                <a:ln>
                  <a:noFill/>
                </a:ln>
                <a:solidFill>
                  <a:srgbClr val="000000"/>
                </a:solidFill>
                <a:effectLst/>
                <a:latin typeface="Bahnschrift SemiBold" panose="020B0502040204020203" pitchFamily="34" charset="0"/>
              </a:rPr>
              <a:t>, equalTo(</a:t>
            </a:r>
            <a:r>
              <a:rPr kumimoji="0" lang="en-US" altLang="en-US" sz="1800" b="0" u="none" strike="noStrike" cap="none" normalizeH="0" baseline="0" noProof="1">
                <a:ln>
                  <a:noFill/>
                </a:ln>
                <a:solidFill>
                  <a:srgbClr val="0000FF"/>
                </a:solidFill>
                <a:effectLst/>
                <a:latin typeface="Bahnschrift SemiBold" panose="020B0502040204020203" pitchFamily="34" charset="0"/>
              </a:rPr>
              <a:t>643</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"depositpaid"</a:t>
            </a:r>
            <a:r>
              <a:rPr kumimoji="0" lang="en-US" altLang="en-US" sz="1800" b="0" u="none" strike="noStrike" cap="none" normalizeH="0" baseline="0" noProof="1">
                <a:ln>
                  <a:noFill/>
                </a:ln>
                <a:solidFill>
                  <a:srgbClr val="000000"/>
                </a:solidFill>
                <a:effectLst/>
                <a:latin typeface="Bahnschrift SemiBold" panose="020B0502040204020203" pitchFamily="34" charset="0"/>
              </a:rPr>
              <a:t>, equalTo(</a:t>
            </a:r>
            <a:r>
              <a:rPr kumimoji="0" lang="en-US" altLang="en-US" sz="1800" b="1" u="none" strike="noStrike" cap="none" normalizeH="0" baseline="0" noProof="1">
                <a:ln>
                  <a:noFill/>
                </a:ln>
                <a:solidFill>
                  <a:srgbClr val="000080"/>
                </a:solidFill>
                <a:effectLst/>
                <a:latin typeface="Bahnschrift SemiBold" panose="020B0502040204020203" pitchFamily="34" charset="0"/>
              </a:rPr>
              <a:t>false</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"additionalneeds"</a:t>
            </a:r>
            <a:r>
              <a:rPr kumimoji="0" lang="en-US" altLang="en-US" sz="1800" b="0" u="none" strike="noStrike" cap="none" normalizeH="0" baseline="0" noProof="1">
                <a:ln>
                  <a:noFill/>
                </a:ln>
                <a:solidFill>
                  <a:srgbClr val="000000"/>
                </a:solidFill>
                <a:effectLst/>
                <a:latin typeface="Bahnschrift SemiBold" panose="020B0502040204020203" pitchFamily="34" charset="0"/>
              </a:rPr>
              <a:t>, equalTo(</a:t>
            </a:r>
            <a:r>
              <a:rPr kumimoji="0" lang="en-US" altLang="en-US" sz="1800" b="1" u="none" strike="noStrike" cap="none" normalizeH="0" baseline="0" noProof="1">
                <a:ln>
                  <a:noFill/>
                </a:ln>
                <a:solidFill>
                  <a:srgbClr val="000080"/>
                </a:solidFill>
                <a:effectLst/>
                <a:latin typeface="Bahnschrift SemiBold" panose="020B0502040204020203" pitchFamily="34" charset="0"/>
              </a:rPr>
              <a:t>null</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endParaRPr kumimoji="0" lang="en-US" altLang="en-US" sz="3200" b="0" u="none" strike="noStrike" cap="none" normalizeH="0" baseline="0" noProof="1">
              <a:ln>
                <a:noFill/>
              </a:ln>
              <a:solidFill>
                <a:schemeClr val="tx1"/>
              </a:solidFill>
              <a:effectLst/>
              <a:latin typeface="Bahnschrift SemiBold" panose="020B0502040204020203" pitchFamily="34" charset="0"/>
            </a:endParaRPr>
          </a:p>
        </p:txBody>
      </p:sp>
      <p:sp>
        <p:nvSpPr>
          <p:cNvPr id="8" name="TextBox 7">
            <a:extLst>
              <a:ext uri="{FF2B5EF4-FFF2-40B4-BE49-F238E27FC236}">
                <a16:creationId xmlns:a16="http://schemas.microsoft.com/office/drawing/2014/main" id="{4390E136-51DE-4848-8950-C9726D5551A3}"/>
              </a:ext>
            </a:extLst>
          </p:cNvPr>
          <p:cNvSpPr txBox="1"/>
          <p:nvPr/>
        </p:nvSpPr>
        <p:spPr>
          <a:xfrm>
            <a:off x="2920661" y="276390"/>
            <a:ext cx="6397569" cy="646331"/>
          </a:xfrm>
          <a:prstGeom prst="rect">
            <a:avLst/>
          </a:prstGeom>
          <a:noFill/>
        </p:spPr>
        <p:txBody>
          <a:bodyPr wrap="square">
            <a:spAutoFit/>
          </a:bodyPr>
          <a:lstStyle/>
          <a:p>
            <a:pPr algn="ctr"/>
            <a:r>
              <a:rPr lang="en-US" dirty="0">
                <a:latin typeface="Bahnschrift SemiBold" panose="020B0502040204020203" pitchFamily="34" charset="0"/>
              </a:rPr>
              <a:t>GET REQUEST, RESPONSE BODY BILGILERINI ASSERT YAPARKEN TEKRARLARDAN KURTULMA</a:t>
            </a:r>
          </a:p>
        </p:txBody>
      </p:sp>
    </p:spTree>
    <p:extLst>
      <p:ext uri="{BB962C8B-B14F-4D97-AF65-F5344CB8AC3E}">
        <p14:creationId xmlns:p14="http://schemas.microsoft.com/office/powerpoint/2010/main" val="26957527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4783014" y="2207958"/>
            <a:ext cx="2625969" cy="646331"/>
          </a:xfrm>
          <a:prstGeom prst="rect">
            <a:avLst/>
          </a:prstGeom>
          <a:noFill/>
        </p:spPr>
        <p:txBody>
          <a:bodyPr wrap="square">
            <a:spAutoFit/>
          </a:bodyPr>
          <a:lstStyle/>
          <a:p>
            <a:pPr algn="ctr"/>
            <a:r>
              <a:rPr lang="en-US" dirty="0">
                <a:latin typeface="Bahnschrift SemiBold" panose="020B0502040204020203" pitchFamily="34" charset="0"/>
              </a:rPr>
              <a:t>BOLUM 3</a:t>
            </a:r>
          </a:p>
          <a:p>
            <a:pPr algn="ctr"/>
            <a:r>
              <a:rPr lang="en-US" dirty="0">
                <a:latin typeface="Bahnschrift SemiBold" panose="020B0502040204020203" pitchFamily="34" charset="0"/>
              </a:rPr>
              <a:t>API TEST OTOMASYONU</a:t>
            </a:r>
          </a:p>
        </p:txBody>
      </p:sp>
      <p:sp>
        <p:nvSpPr>
          <p:cNvPr id="9" name="TextBox 8">
            <a:extLst>
              <a:ext uri="{FF2B5EF4-FFF2-40B4-BE49-F238E27FC236}">
                <a16:creationId xmlns:a16="http://schemas.microsoft.com/office/drawing/2014/main" id="{11BBDC98-9CA0-4211-9B90-904437059EA6}"/>
              </a:ext>
            </a:extLst>
          </p:cNvPr>
          <p:cNvSpPr txBox="1"/>
          <p:nvPr/>
        </p:nvSpPr>
        <p:spPr>
          <a:xfrm>
            <a:off x="2951636" y="3622852"/>
            <a:ext cx="6096000" cy="369332"/>
          </a:xfrm>
          <a:prstGeom prst="rect">
            <a:avLst/>
          </a:prstGeom>
          <a:noFill/>
        </p:spPr>
        <p:txBody>
          <a:bodyPr wrap="square">
            <a:spAutoFit/>
          </a:bodyPr>
          <a:lstStyle/>
          <a:p>
            <a:pPr algn="ctr"/>
            <a:r>
              <a:rPr lang="en-US" dirty="0">
                <a:latin typeface="Bahnschrift SemiBold" panose="020B0502040204020203" pitchFamily="34" charset="0"/>
              </a:rPr>
              <a:t>DERS 12</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3047998" y="4313757"/>
            <a:ext cx="6096000" cy="369332"/>
          </a:xfrm>
          <a:prstGeom prst="rect">
            <a:avLst/>
          </a:prstGeom>
          <a:noFill/>
        </p:spPr>
        <p:txBody>
          <a:bodyPr wrap="square">
            <a:spAutoFit/>
          </a:bodyPr>
          <a:lstStyle/>
          <a:p>
            <a:pPr algn="ctr"/>
            <a:r>
              <a:rPr lang="en-US" dirty="0">
                <a:latin typeface="Bahnschrift SemiBold" panose="020B0502040204020203" pitchFamily="34" charset="0"/>
              </a:rPr>
              <a:t>KOMPLEKS JSON OBJELERI VE </a:t>
            </a:r>
            <a:r>
              <a:rPr lang="en-US" noProof="1">
                <a:latin typeface="Bahnschrift SemiBold" panose="020B0502040204020203" pitchFamily="34" charset="0"/>
              </a:rPr>
              <a:t>JSONPath KULLANIMI</a:t>
            </a:r>
            <a:r>
              <a:rPr lang="en-US" dirty="0">
                <a:latin typeface="Bahnschrift SemiBold" panose="020B0502040204020203" pitchFamily="34" charset="0"/>
              </a:rPr>
              <a:t> </a:t>
            </a:r>
          </a:p>
        </p:txBody>
      </p:sp>
    </p:spTree>
    <p:extLst>
      <p:ext uri="{BB962C8B-B14F-4D97-AF65-F5344CB8AC3E}">
        <p14:creationId xmlns:p14="http://schemas.microsoft.com/office/powerpoint/2010/main" val="368770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4783015" y="169202"/>
            <a:ext cx="2625969" cy="369332"/>
          </a:xfrm>
          <a:prstGeom prst="rect">
            <a:avLst/>
          </a:prstGeom>
          <a:noFill/>
        </p:spPr>
        <p:txBody>
          <a:bodyPr wrap="square">
            <a:spAutoFit/>
          </a:bodyPr>
          <a:lstStyle/>
          <a:p>
            <a:pPr algn="ctr"/>
            <a:r>
              <a:rPr lang="en-US" noProof="1">
                <a:latin typeface="Bahnschrift SemiBold" panose="020B0502040204020203" pitchFamily="34" charset="0"/>
              </a:rPr>
              <a:t>JSONPath KULLANIMI</a:t>
            </a:r>
          </a:p>
        </p:txBody>
      </p:sp>
      <p:sp>
        <p:nvSpPr>
          <p:cNvPr id="20" name="TextBox 19">
            <a:extLst>
              <a:ext uri="{FF2B5EF4-FFF2-40B4-BE49-F238E27FC236}">
                <a16:creationId xmlns:a16="http://schemas.microsoft.com/office/drawing/2014/main" id="{ABE56621-A157-430A-94AD-9AE0E02D5643}"/>
              </a:ext>
            </a:extLst>
          </p:cNvPr>
          <p:cNvSpPr txBox="1"/>
          <p:nvPr/>
        </p:nvSpPr>
        <p:spPr>
          <a:xfrm>
            <a:off x="4596619" y="1239033"/>
            <a:ext cx="6792818" cy="369332"/>
          </a:xfrm>
          <a:prstGeom prst="rect">
            <a:avLst/>
          </a:prstGeom>
          <a:noFill/>
        </p:spPr>
        <p:txBody>
          <a:bodyPr wrap="square">
            <a:spAutoFit/>
          </a:bodyPr>
          <a:lstStyle/>
          <a:p>
            <a:r>
              <a:rPr lang="en-US" noProof="1">
                <a:latin typeface="Bahnschrift SemiBold" panose="020B0502040204020203" pitchFamily="34" charset="0"/>
              </a:rPr>
              <a:t>JSONPath  JSON verilerini okuma ve update etme  fırsatı verir. </a:t>
            </a:r>
          </a:p>
        </p:txBody>
      </p:sp>
      <p:pic>
        <p:nvPicPr>
          <p:cNvPr id="3" name="Picture 2">
            <a:extLst>
              <a:ext uri="{FF2B5EF4-FFF2-40B4-BE49-F238E27FC236}">
                <a16:creationId xmlns:a16="http://schemas.microsoft.com/office/drawing/2014/main" id="{9B082F2D-DE71-4E8A-A6F0-67BD4FFD1027}"/>
              </a:ext>
            </a:extLst>
          </p:cNvPr>
          <p:cNvPicPr>
            <a:picLocks noChangeAspect="1"/>
          </p:cNvPicPr>
          <p:nvPr/>
        </p:nvPicPr>
        <p:blipFill>
          <a:blip r:embed="rId2"/>
          <a:stretch>
            <a:fillRect/>
          </a:stretch>
        </p:blipFill>
        <p:spPr>
          <a:xfrm>
            <a:off x="280987" y="996407"/>
            <a:ext cx="4033105" cy="4688343"/>
          </a:xfrm>
          <a:prstGeom prst="rect">
            <a:avLst/>
          </a:prstGeom>
        </p:spPr>
      </p:pic>
      <p:sp>
        <p:nvSpPr>
          <p:cNvPr id="11" name="TextBox 10">
            <a:extLst>
              <a:ext uri="{FF2B5EF4-FFF2-40B4-BE49-F238E27FC236}">
                <a16:creationId xmlns:a16="http://schemas.microsoft.com/office/drawing/2014/main" id="{6021667C-D64C-4C8E-874C-440B1DD0176B}"/>
              </a:ext>
            </a:extLst>
          </p:cNvPr>
          <p:cNvSpPr txBox="1"/>
          <p:nvPr/>
        </p:nvSpPr>
        <p:spPr>
          <a:xfrm>
            <a:off x="4596619" y="1608365"/>
            <a:ext cx="6792818" cy="646331"/>
          </a:xfrm>
          <a:prstGeom prst="rect">
            <a:avLst/>
          </a:prstGeom>
          <a:noFill/>
        </p:spPr>
        <p:txBody>
          <a:bodyPr wrap="square">
            <a:spAutoFit/>
          </a:bodyPr>
          <a:lstStyle/>
          <a:p>
            <a:r>
              <a:rPr lang="en-US" noProof="1">
                <a:latin typeface="Bahnschrift SemiBold" panose="020B0502040204020203" pitchFamily="34" charset="0"/>
              </a:rPr>
              <a:t>Bir JSON objesinin icinde birden fazla data turunde primitive data veya obje bulunabilir. </a:t>
            </a:r>
          </a:p>
        </p:txBody>
      </p:sp>
      <p:sp>
        <p:nvSpPr>
          <p:cNvPr id="12" name="TextBox 11">
            <a:extLst>
              <a:ext uri="{FF2B5EF4-FFF2-40B4-BE49-F238E27FC236}">
                <a16:creationId xmlns:a16="http://schemas.microsoft.com/office/drawing/2014/main" id="{C1239545-0AE0-4112-939F-54D4EDBA961E}"/>
              </a:ext>
            </a:extLst>
          </p:cNvPr>
          <p:cNvSpPr txBox="1"/>
          <p:nvPr/>
        </p:nvSpPr>
        <p:spPr>
          <a:xfrm>
            <a:off x="4596618" y="2313310"/>
            <a:ext cx="7116845" cy="1200329"/>
          </a:xfrm>
          <a:prstGeom prst="rect">
            <a:avLst/>
          </a:prstGeom>
          <a:noFill/>
        </p:spPr>
        <p:txBody>
          <a:bodyPr wrap="square">
            <a:spAutoFit/>
          </a:bodyPr>
          <a:lstStyle/>
          <a:p>
            <a:r>
              <a:rPr lang="en-US" noProof="1">
                <a:latin typeface="Bahnschrift SemiBold" panose="020B0502040204020203" pitchFamily="34" charset="0"/>
              </a:rPr>
              <a:t>Ornegin yandaki JSON objesi incelenirse</a:t>
            </a:r>
          </a:p>
          <a:p>
            <a:r>
              <a:rPr lang="en-US" noProof="1">
                <a:latin typeface="Bahnschrift SemiBold" panose="020B0502040204020203" pitchFamily="34" charset="0"/>
              </a:rPr>
              <a:t>	firstName -- String</a:t>
            </a:r>
          </a:p>
          <a:p>
            <a:r>
              <a:rPr lang="en-US" noProof="1">
                <a:latin typeface="Bahnschrift SemiBold" panose="020B0502040204020203" pitchFamily="34" charset="0"/>
              </a:rPr>
              <a:t>	lastName  -- String</a:t>
            </a:r>
          </a:p>
          <a:p>
            <a:r>
              <a:rPr lang="en-US" noProof="1">
                <a:latin typeface="Bahnschrift SemiBold" panose="020B0502040204020203" pitchFamily="34" charset="0"/>
              </a:rPr>
              <a:t>	age	   -- Int</a:t>
            </a:r>
          </a:p>
        </p:txBody>
      </p:sp>
      <p:sp>
        <p:nvSpPr>
          <p:cNvPr id="14" name="TextBox 13">
            <a:extLst>
              <a:ext uri="{FF2B5EF4-FFF2-40B4-BE49-F238E27FC236}">
                <a16:creationId xmlns:a16="http://schemas.microsoft.com/office/drawing/2014/main" id="{89364D33-C1BE-4CE8-A82C-E6F7828CA537}"/>
              </a:ext>
            </a:extLst>
          </p:cNvPr>
          <p:cNvSpPr txBox="1"/>
          <p:nvPr/>
        </p:nvSpPr>
        <p:spPr>
          <a:xfrm>
            <a:off x="4596619" y="4219909"/>
            <a:ext cx="6792818" cy="923330"/>
          </a:xfrm>
          <a:prstGeom prst="rect">
            <a:avLst/>
          </a:prstGeom>
          <a:noFill/>
        </p:spPr>
        <p:txBody>
          <a:bodyPr wrap="square">
            <a:spAutoFit/>
          </a:bodyPr>
          <a:lstStyle/>
          <a:p>
            <a:r>
              <a:rPr lang="en-US" noProof="1">
                <a:latin typeface="Bahnschrift SemiBold" panose="020B0502040204020203" pitchFamily="34" charset="0"/>
              </a:rPr>
              <a:t>Yandaki Json objesini olusturmak istedigimizde once address ve phoneNumbers objelerini olusturmali sonra bunlari asil Json objemize eklemeliyiz</a:t>
            </a:r>
          </a:p>
        </p:txBody>
      </p:sp>
      <p:sp>
        <p:nvSpPr>
          <p:cNvPr id="17" name="TextBox 16">
            <a:extLst>
              <a:ext uri="{FF2B5EF4-FFF2-40B4-BE49-F238E27FC236}">
                <a16:creationId xmlns:a16="http://schemas.microsoft.com/office/drawing/2014/main" id="{672F7E98-2716-4B22-A39F-B48E32244F51}"/>
              </a:ext>
            </a:extLst>
          </p:cNvPr>
          <p:cNvSpPr txBox="1"/>
          <p:nvPr/>
        </p:nvSpPr>
        <p:spPr>
          <a:xfrm>
            <a:off x="304433" y="441742"/>
            <a:ext cx="275920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C8_JsonPathKullanimi</a:t>
            </a: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
        <p:nvSpPr>
          <p:cNvPr id="18" name="Rectangle 17">
            <a:extLst>
              <a:ext uri="{FF2B5EF4-FFF2-40B4-BE49-F238E27FC236}">
                <a16:creationId xmlns:a16="http://schemas.microsoft.com/office/drawing/2014/main" id="{9366B32C-0953-4FB2-8C12-9D761279435E}"/>
              </a:ext>
            </a:extLst>
          </p:cNvPr>
          <p:cNvSpPr/>
          <p:nvPr/>
        </p:nvSpPr>
        <p:spPr>
          <a:xfrm>
            <a:off x="347900" y="1977697"/>
            <a:ext cx="3884132" cy="1140641"/>
          </a:xfrm>
          <a:prstGeom prst="rect">
            <a:avLst/>
          </a:prstGeom>
          <a:noFill/>
          <a:ln w="28575" cap="flat">
            <a:solidFill>
              <a:schemeClr val="bg1">
                <a:lumMod val="9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Rectangle 20">
            <a:extLst>
              <a:ext uri="{FF2B5EF4-FFF2-40B4-BE49-F238E27FC236}">
                <a16:creationId xmlns:a16="http://schemas.microsoft.com/office/drawing/2014/main" id="{A3FE8882-8A35-42A9-B606-802F215E4E66}"/>
              </a:ext>
            </a:extLst>
          </p:cNvPr>
          <p:cNvSpPr/>
          <p:nvPr/>
        </p:nvSpPr>
        <p:spPr>
          <a:xfrm>
            <a:off x="347900" y="3165227"/>
            <a:ext cx="3884132" cy="2203942"/>
          </a:xfrm>
          <a:prstGeom prst="rect">
            <a:avLst/>
          </a:prstGeom>
          <a:noFill/>
          <a:ln w="28575"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TextBox 21">
            <a:extLst>
              <a:ext uri="{FF2B5EF4-FFF2-40B4-BE49-F238E27FC236}">
                <a16:creationId xmlns:a16="http://schemas.microsoft.com/office/drawing/2014/main" id="{871CF25A-57D6-4C89-8758-A40D237A5B82}"/>
              </a:ext>
            </a:extLst>
          </p:cNvPr>
          <p:cNvSpPr txBox="1"/>
          <p:nvPr/>
        </p:nvSpPr>
        <p:spPr>
          <a:xfrm>
            <a:off x="5474677" y="3455912"/>
            <a:ext cx="4033105" cy="369332"/>
          </a:xfrm>
          <a:prstGeom prst="rect">
            <a:avLst/>
          </a:prstGeom>
          <a:noFill/>
        </p:spPr>
        <p:txBody>
          <a:bodyPr wrap="square">
            <a:spAutoFit/>
          </a:bodyPr>
          <a:lstStyle/>
          <a:p>
            <a:r>
              <a:rPr lang="en-US" noProof="1">
                <a:latin typeface="Bahnschrift SemiBold" panose="020B0502040204020203" pitchFamily="34" charset="0"/>
              </a:rPr>
              <a:t>address	   -- Json obje</a:t>
            </a:r>
          </a:p>
        </p:txBody>
      </p:sp>
      <p:sp>
        <p:nvSpPr>
          <p:cNvPr id="23" name="TextBox 22">
            <a:extLst>
              <a:ext uri="{FF2B5EF4-FFF2-40B4-BE49-F238E27FC236}">
                <a16:creationId xmlns:a16="http://schemas.microsoft.com/office/drawing/2014/main" id="{35D48DC9-2EB9-45B9-9339-70D26D6E5AA6}"/>
              </a:ext>
            </a:extLst>
          </p:cNvPr>
          <p:cNvSpPr txBox="1"/>
          <p:nvPr/>
        </p:nvSpPr>
        <p:spPr>
          <a:xfrm>
            <a:off x="5474677" y="3796352"/>
            <a:ext cx="6096000" cy="369332"/>
          </a:xfrm>
          <a:prstGeom prst="rect">
            <a:avLst/>
          </a:prstGeom>
          <a:noFill/>
        </p:spPr>
        <p:txBody>
          <a:bodyPr wrap="square">
            <a:spAutoFit/>
          </a:bodyPr>
          <a:lstStyle/>
          <a:p>
            <a:r>
              <a:rPr lang="en-US" noProof="1">
                <a:latin typeface="Bahnschrift SemiBold" panose="020B0502040204020203" pitchFamily="34" charset="0"/>
              </a:rPr>
              <a:t>phoneNumbers ise icinde iki Json objesi olan bir arraydir</a:t>
            </a:r>
            <a:endParaRPr lang="en-US" dirty="0"/>
          </a:p>
        </p:txBody>
      </p:sp>
    </p:spTree>
    <p:extLst>
      <p:ext uri="{BB962C8B-B14F-4D97-AF65-F5344CB8AC3E}">
        <p14:creationId xmlns:p14="http://schemas.microsoft.com/office/powerpoint/2010/main" val="385940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500"/>
                                        <p:tgtEl>
                                          <p:spTgt spid="2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1" grpId="0"/>
      <p:bldP spid="12" grpId="0"/>
      <p:bldP spid="14" grpId="0"/>
      <p:bldP spid="18" grpId="0" animBg="1"/>
      <p:bldP spid="21" grpId="0" animBg="1"/>
      <p:bldP spid="22" grpId="0"/>
      <p:bldP spid="2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3375DF7-81C0-4341-9EBA-C7DDF44E4F21}"/>
              </a:ext>
            </a:extLst>
          </p:cNvPr>
          <p:cNvSpPr/>
          <p:nvPr/>
        </p:nvSpPr>
        <p:spPr>
          <a:xfrm>
            <a:off x="7972202" y="4409205"/>
            <a:ext cx="4102568" cy="1702509"/>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Rectangle 18">
            <a:extLst>
              <a:ext uri="{FF2B5EF4-FFF2-40B4-BE49-F238E27FC236}">
                <a16:creationId xmlns:a16="http://schemas.microsoft.com/office/drawing/2014/main" id="{A3E4F64D-0E02-4FC3-88CB-FAB34442EBE1}"/>
              </a:ext>
            </a:extLst>
          </p:cNvPr>
          <p:cNvSpPr/>
          <p:nvPr/>
        </p:nvSpPr>
        <p:spPr>
          <a:xfrm>
            <a:off x="3472141" y="2753658"/>
            <a:ext cx="4455465" cy="3374246"/>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4783015" y="169202"/>
            <a:ext cx="2625969" cy="369332"/>
          </a:xfrm>
          <a:prstGeom prst="rect">
            <a:avLst/>
          </a:prstGeom>
          <a:noFill/>
        </p:spPr>
        <p:txBody>
          <a:bodyPr wrap="square">
            <a:spAutoFit/>
          </a:bodyPr>
          <a:lstStyle/>
          <a:p>
            <a:pPr algn="ctr"/>
            <a:r>
              <a:rPr lang="en-US" noProof="1">
                <a:latin typeface="Bahnschrift SemiBold" panose="020B0502040204020203" pitchFamily="34" charset="0"/>
              </a:rPr>
              <a:t>JSONPath KULLANIMI</a:t>
            </a:r>
          </a:p>
        </p:txBody>
      </p:sp>
      <p:pic>
        <p:nvPicPr>
          <p:cNvPr id="3" name="Picture 2">
            <a:extLst>
              <a:ext uri="{FF2B5EF4-FFF2-40B4-BE49-F238E27FC236}">
                <a16:creationId xmlns:a16="http://schemas.microsoft.com/office/drawing/2014/main" id="{9B082F2D-DE71-4E8A-A6F0-67BD4FFD1027}"/>
              </a:ext>
            </a:extLst>
          </p:cNvPr>
          <p:cNvPicPr>
            <a:picLocks noChangeAspect="1"/>
          </p:cNvPicPr>
          <p:nvPr/>
        </p:nvPicPr>
        <p:blipFill>
          <a:blip r:embed="rId2"/>
          <a:stretch>
            <a:fillRect/>
          </a:stretch>
        </p:blipFill>
        <p:spPr>
          <a:xfrm>
            <a:off x="179165" y="730747"/>
            <a:ext cx="3248380" cy="3776128"/>
          </a:xfrm>
          <a:prstGeom prst="rect">
            <a:avLst/>
          </a:prstGeom>
        </p:spPr>
      </p:pic>
      <p:sp>
        <p:nvSpPr>
          <p:cNvPr id="10" name="Rectangle 9">
            <a:extLst>
              <a:ext uri="{FF2B5EF4-FFF2-40B4-BE49-F238E27FC236}">
                <a16:creationId xmlns:a16="http://schemas.microsoft.com/office/drawing/2014/main" id="{54219B93-4136-4DD3-B128-623BBF5309E0}"/>
              </a:ext>
            </a:extLst>
          </p:cNvPr>
          <p:cNvSpPr/>
          <p:nvPr/>
        </p:nvSpPr>
        <p:spPr>
          <a:xfrm>
            <a:off x="3472142" y="1015884"/>
            <a:ext cx="4455464" cy="1576484"/>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TextBox 12">
            <a:extLst>
              <a:ext uri="{FF2B5EF4-FFF2-40B4-BE49-F238E27FC236}">
                <a16:creationId xmlns:a16="http://schemas.microsoft.com/office/drawing/2014/main" id="{76AC3CD6-CD14-4BA4-B2DF-E1A60682FF9B}"/>
              </a:ext>
            </a:extLst>
          </p:cNvPr>
          <p:cNvSpPr txBox="1"/>
          <p:nvPr/>
        </p:nvSpPr>
        <p:spPr>
          <a:xfrm>
            <a:off x="8017405" y="4480500"/>
            <a:ext cx="4174595" cy="1631216"/>
          </a:xfrm>
          <a:prstGeom prst="rect">
            <a:avLst/>
          </a:prstGeom>
          <a:noFill/>
        </p:spPr>
        <p:txBody>
          <a:bodyPr wrap="square">
            <a:spAutoFit/>
          </a:bodyPr>
          <a:lstStyle/>
          <a:p>
            <a:pPr lvl="0" eaLnBrk="0" fontAlgn="base" hangingPunct="0">
              <a:spcBef>
                <a:spcPts val="600"/>
              </a:spcBef>
              <a:spcAft>
                <a:spcPct val="0"/>
              </a:spcAft>
            </a:pPr>
            <a:r>
              <a:rPr lang="en-US" altLang="en-US" sz="1600" noProof="1">
                <a:solidFill>
                  <a:srgbClr val="000000"/>
                </a:solidFill>
                <a:latin typeface="Bahnschrift SemiBold" panose="020B0502040204020203" pitchFamily="34" charset="0"/>
              </a:rPr>
              <a:t>kisiBilgisi</a:t>
            </a:r>
            <a:r>
              <a:rPr lang="en-US" altLang="en-US" sz="1600" noProof="1">
                <a:solidFill>
                  <a:srgbClr val="080808"/>
                </a:solidFill>
                <a:latin typeface="Bahnschrift SemiBold" panose="020B0502040204020203" pitchFamily="34" charset="0"/>
              </a:rPr>
              <a:t>.put(</a:t>
            </a:r>
            <a:r>
              <a:rPr lang="en-US" altLang="en-US" sz="1600" noProof="1">
                <a:solidFill>
                  <a:srgbClr val="067D17"/>
                </a:solidFill>
                <a:latin typeface="Bahnschrift SemiBold" panose="020B0502040204020203" pitchFamily="34" charset="0"/>
              </a:rPr>
              <a:t>"firstName"</a:t>
            </a:r>
            <a:r>
              <a:rPr lang="en-US" altLang="en-US" sz="1600" noProof="1">
                <a:solidFill>
                  <a:srgbClr val="080808"/>
                </a:solidFill>
                <a:latin typeface="Bahnschrift SemiBold" panose="020B0502040204020203" pitchFamily="34" charset="0"/>
              </a:rPr>
              <a:t>,</a:t>
            </a:r>
            <a:r>
              <a:rPr lang="en-US" altLang="en-US" sz="1600" noProof="1">
                <a:solidFill>
                  <a:srgbClr val="067D17"/>
                </a:solidFill>
                <a:latin typeface="Bahnschrift SemiBold" panose="020B0502040204020203" pitchFamily="34" charset="0"/>
              </a:rPr>
              <a:t>"Ahmet"</a:t>
            </a:r>
            <a:r>
              <a:rPr lang="en-US" altLang="en-US" sz="1600" noProof="1">
                <a:solidFill>
                  <a:srgbClr val="080808"/>
                </a:solidFill>
                <a:latin typeface="Bahnschrift SemiBold" panose="020B0502040204020203" pitchFamily="34" charset="0"/>
              </a:rPr>
              <a:t>);</a:t>
            </a:r>
          </a:p>
          <a:p>
            <a:pPr lvl="0" eaLnBrk="0" fontAlgn="base" hangingPunct="0">
              <a:spcBef>
                <a:spcPts val="600"/>
              </a:spcBef>
              <a:spcAft>
                <a:spcPct val="0"/>
              </a:spcAft>
            </a:pPr>
            <a:r>
              <a:rPr lang="en-US" altLang="en-US" sz="1600" noProof="1">
                <a:solidFill>
                  <a:srgbClr val="000000"/>
                </a:solidFill>
                <a:latin typeface="Bahnschrift SemiBold" panose="020B0502040204020203" pitchFamily="34" charset="0"/>
              </a:rPr>
              <a:t>kisiBilgisi</a:t>
            </a:r>
            <a:r>
              <a:rPr lang="en-US" altLang="en-US" sz="1600" noProof="1">
                <a:solidFill>
                  <a:srgbClr val="080808"/>
                </a:solidFill>
                <a:latin typeface="Bahnschrift SemiBold" panose="020B0502040204020203" pitchFamily="34" charset="0"/>
              </a:rPr>
              <a:t>.put(</a:t>
            </a:r>
            <a:r>
              <a:rPr lang="en-US" altLang="en-US" sz="1600" noProof="1">
                <a:solidFill>
                  <a:srgbClr val="067D17"/>
                </a:solidFill>
                <a:latin typeface="Bahnschrift SemiBold" panose="020B0502040204020203" pitchFamily="34" charset="0"/>
              </a:rPr>
              <a:t>"lastName"</a:t>
            </a:r>
            <a:r>
              <a:rPr lang="en-US" altLang="en-US" sz="1600" noProof="1">
                <a:solidFill>
                  <a:srgbClr val="080808"/>
                </a:solidFill>
                <a:latin typeface="Bahnschrift SemiBold" panose="020B0502040204020203" pitchFamily="34" charset="0"/>
              </a:rPr>
              <a:t>,</a:t>
            </a:r>
            <a:r>
              <a:rPr lang="en-US" altLang="en-US" sz="1600" noProof="1">
                <a:solidFill>
                  <a:srgbClr val="067D17"/>
                </a:solidFill>
                <a:latin typeface="Bahnschrift SemiBold" panose="020B0502040204020203" pitchFamily="34" charset="0"/>
              </a:rPr>
              <a:t>"Bulut"</a:t>
            </a:r>
            <a:r>
              <a:rPr lang="en-US" altLang="en-US" sz="1600" noProof="1">
                <a:solidFill>
                  <a:srgbClr val="080808"/>
                </a:solidFill>
                <a:latin typeface="Bahnschrift SemiBold" panose="020B0502040204020203" pitchFamily="34" charset="0"/>
              </a:rPr>
              <a:t>);</a:t>
            </a:r>
          </a:p>
          <a:p>
            <a:pPr lvl="0" eaLnBrk="0" fontAlgn="base" hangingPunct="0">
              <a:spcBef>
                <a:spcPts val="600"/>
              </a:spcBef>
              <a:spcAft>
                <a:spcPct val="0"/>
              </a:spcAft>
            </a:pPr>
            <a:r>
              <a:rPr lang="en-US" altLang="en-US" sz="1600" noProof="1">
                <a:solidFill>
                  <a:srgbClr val="000000"/>
                </a:solidFill>
                <a:latin typeface="Bahnschrift SemiBold" panose="020B0502040204020203" pitchFamily="34" charset="0"/>
              </a:rPr>
              <a:t>kisiBilgisi</a:t>
            </a:r>
            <a:r>
              <a:rPr lang="en-US" altLang="en-US" sz="1600" noProof="1">
                <a:solidFill>
                  <a:srgbClr val="080808"/>
                </a:solidFill>
                <a:latin typeface="Bahnschrift SemiBold" panose="020B0502040204020203" pitchFamily="34" charset="0"/>
              </a:rPr>
              <a:t>.put(</a:t>
            </a:r>
            <a:r>
              <a:rPr lang="en-US" altLang="en-US" sz="1600" noProof="1">
                <a:solidFill>
                  <a:srgbClr val="067D17"/>
                </a:solidFill>
                <a:latin typeface="Bahnschrift SemiBold" panose="020B0502040204020203" pitchFamily="34" charset="0"/>
              </a:rPr>
              <a:t>"age"</a:t>
            </a:r>
            <a:r>
              <a:rPr lang="en-US" altLang="en-US" sz="1600" noProof="1">
                <a:solidFill>
                  <a:srgbClr val="080808"/>
                </a:solidFill>
                <a:latin typeface="Bahnschrift SemiBold" panose="020B0502040204020203" pitchFamily="34" charset="0"/>
              </a:rPr>
              <a:t>,</a:t>
            </a:r>
            <a:r>
              <a:rPr lang="en-US" altLang="en-US" sz="1600" noProof="1">
                <a:solidFill>
                  <a:srgbClr val="1750EB"/>
                </a:solidFill>
                <a:latin typeface="Bahnschrift SemiBold" panose="020B0502040204020203" pitchFamily="34" charset="0"/>
              </a:rPr>
              <a:t>49</a:t>
            </a:r>
            <a:r>
              <a:rPr lang="en-US" altLang="en-US" sz="1600" noProof="1">
                <a:solidFill>
                  <a:srgbClr val="080808"/>
                </a:solidFill>
                <a:latin typeface="Bahnschrift SemiBold" panose="020B0502040204020203" pitchFamily="34" charset="0"/>
              </a:rPr>
              <a:t>);</a:t>
            </a:r>
          </a:p>
          <a:p>
            <a:pPr lvl="0" eaLnBrk="0" fontAlgn="base" hangingPunct="0">
              <a:spcBef>
                <a:spcPts val="600"/>
              </a:spcBef>
              <a:spcAft>
                <a:spcPct val="0"/>
              </a:spcAft>
            </a:pPr>
            <a:r>
              <a:rPr lang="en-US" altLang="en-US" sz="1600" noProof="1">
                <a:solidFill>
                  <a:srgbClr val="000000"/>
                </a:solidFill>
                <a:latin typeface="Bahnschrift SemiBold" panose="020B0502040204020203" pitchFamily="34" charset="0"/>
              </a:rPr>
              <a:t>kisiBilgisi</a:t>
            </a:r>
            <a:r>
              <a:rPr lang="en-US" altLang="en-US" sz="1600" noProof="1">
                <a:solidFill>
                  <a:srgbClr val="080808"/>
                </a:solidFill>
                <a:latin typeface="Bahnschrift SemiBold" panose="020B0502040204020203" pitchFamily="34" charset="0"/>
              </a:rPr>
              <a:t>.put(</a:t>
            </a:r>
            <a:r>
              <a:rPr lang="en-US" altLang="en-US" sz="1600" noProof="1">
                <a:solidFill>
                  <a:srgbClr val="067D17"/>
                </a:solidFill>
                <a:latin typeface="Bahnschrift SemiBold" panose="020B0502040204020203" pitchFamily="34" charset="0"/>
              </a:rPr>
              <a:t>"address"</a:t>
            </a:r>
            <a:r>
              <a:rPr lang="en-US" altLang="en-US" sz="1600" noProof="1">
                <a:solidFill>
                  <a:srgbClr val="080808"/>
                </a:solidFill>
                <a:latin typeface="Bahnschrift SemiBold" panose="020B0502040204020203" pitchFamily="34" charset="0"/>
              </a:rPr>
              <a:t>,</a:t>
            </a:r>
            <a:r>
              <a:rPr lang="en-US" altLang="en-US" sz="1600" noProof="1">
                <a:solidFill>
                  <a:srgbClr val="000000"/>
                </a:solidFill>
                <a:latin typeface="Bahnschrift SemiBold" panose="020B0502040204020203" pitchFamily="34" charset="0"/>
              </a:rPr>
              <a:t>adresBilgisi</a:t>
            </a:r>
            <a:r>
              <a:rPr lang="en-US" altLang="en-US" sz="1600" noProof="1">
                <a:solidFill>
                  <a:srgbClr val="080808"/>
                </a:solidFill>
                <a:latin typeface="Bahnschrift SemiBold" panose="020B0502040204020203" pitchFamily="34" charset="0"/>
              </a:rPr>
              <a:t>);</a:t>
            </a:r>
          </a:p>
          <a:p>
            <a:pPr lvl="0" eaLnBrk="0" fontAlgn="base" hangingPunct="0">
              <a:spcBef>
                <a:spcPts val="600"/>
              </a:spcBef>
              <a:spcAft>
                <a:spcPct val="0"/>
              </a:spcAft>
            </a:pPr>
            <a:r>
              <a:rPr lang="en-US" altLang="en-US" sz="1600" noProof="1">
                <a:solidFill>
                  <a:srgbClr val="000000"/>
                </a:solidFill>
                <a:latin typeface="Bahnschrift SemiBold" panose="020B0502040204020203" pitchFamily="34" charset="0"/>
              </a:rPr>
              <a:t>kisiBilgisi</a:t>
            </a:r>
            <a:r>
              <a:rPr lang="en-US" altLang="en-US" sz="1600" noProof="1">
                <a:solidFill>
                  <a:srgbClr val="080808"/>
                </a:solidFill>
                <a:latin typeface="Bahnschrift SemiBold" panose="020B0502040204020203" pitchFamily="34" charset="0"/>
              </a:rPr>
              <a:t>.put(</a:t>
            </a:r>
            <a:r>
              <a:rPr lang="en-US" altLang="en-US" sz="1600" noProof="1">
                <a:solidFill>
                  <a:srgbClr val="067D17"/>
                </a:solidFill>
                <a:latin typeface="Bahnschrift SemiBold" panose="020B0502040204020203" pitchFamily="34" charset="0"/>
              </a:rPr>
              <a:t>"phoneNumbers"</a:t>
            </a:r>
            <a:r>
              <a:rPr lang="en-US" altLang="en-US" sz="1600" noProof="1">
                <a:solidFill>
                  <a:srgbClr val="080808"/>
                </a:solidFill>
                <a:latin typeface="Bahnschrift SemiBold" panose="020B0502040204020203" pitchFamily="34" charset="0"/>
              </a:rPr>
              <a:t>,</a:t>
            </a:r>
            <a:r>
              <a:rPr lang="en-US" altLang="en-US" sz="1600" noProof="1">
                <a:solidFill>
                  <a:srgbClr val="000000"/>
                </a:solidFill>
                <a:latin typeface="Bahnschrift SemiBold" panose="020B0502040204020203" pitchFamily="34" charset="0"/>
              </a:rPr>
              <a:t>telBilgileri</a:t>
            </a:r>
            <a:r>
              <a:rPr lang="en-US" altLang="en-US" sz="1600" noProof="1">
                <a:solidFill>
                  <a:srgbClr val="080808"/>
                </a:solidFill>
                <a:latin typeface="Bahnschrift SemiBold" panose="020B0502040204020203" pitchFamily="34" charset="0"/>
              </a:rPr>
              <a:t>);</a:t>
            </a:r>
            <a:endParaRPr lang="en-US" altLang="en-US" sz="2800" noProof="1">
              <a:latin typeface="Bahnschrift SemiBold" panose="020B0502040204020203" pitchFamily="34" charset="0"/>
            </a:endParaRPr>
          </a:p>
        </p:txBody>
      </p:sp>
      <p:sp>
        <p:nvSpPr>
          <p:cNvPr id="18" name="TextBox 17">
            <a:extLst>
              <a:ext uri="{FF2B5EF4-FFF2-40B4-BE49-F238E27FC236}">
                <a16:creationId xmlns:a16="http://schemas.microsoft.com/office/drawing/2014/main" id="{6437714A-24EA-4C1A-B6CC-557BA92DF147}"/>
              </a:ext>
            </a:extLst>
          </p:cNvPr>
          <p:cNvSpPr txBox="1"/>
          <p:nvPr/>
        </p:nvSpPr>
        <p:spPr>
          <a:xfrm>
            <a:off x="3472142" y="2743852"/>
            <a:ext cx="4455464" cy="3339376"/>
          </a:xfrm>
          <a:prstGeom prst="rect">
            <a:avLst/>
          </a:prstGeom>
          <a:noFill/>
        </p:spPr>
        <p:txBody>
          <a:bodyPr wrap="square">
            <a:spAutoFit/>
          </a:bodyPr>
          <a:lstStyle/>
          <a:p>
            <a:pPr lvl="0" eaLnBrk="0" fontAlgn="base" hangingPunct="0">
              <a:spcBef>
                <a:spcPts val="600"/>
              </a:spcBef>
              <a:spcAft>
                <a:spcPct val="0"/>
              </a:spcAft>
            </a:pPr>
            <a:r>
              <a:rPr lang="en-US" altLang="en-US" sz="1600" noProof="1">
                <a:solidFill>
                  <a:srgbClr val="000000"/>
                </a:solidFill>
                <a:latin typeface="Bahnschrift SemiBold" panose="020B0502040204020203" pitchFamily="34" charset="0"/>
              </a:rPr>
              <a:t>cepTelefonu</a:t>
            </a:r>
            <a:r>
              <a:rPr lang="en-US" altLang="en-US" sz="1600" noProof="1">
                <a:solidFill>
                  <a:srgbClr val="080808"/>
                </a:solidFill>
                <a:latin typeface="Bahnschrift SemiBold" panose="020B0502040204020203" pitchFamily="34" charset="0"/>
              </a:rPr>
              <a:t>.put(</a:t>
            </a:r>
            <a:r>
              <a:rPr lang="en-US" altLang="en-US" sz="1600" noProof="1">
                <a:solidFill>
                  <a:srgbClr val="067D17"/>
                </a:solidFill>
                <a:latin typeface="Bahnschrift SemiBold" panose="020B0502040204020203" pitchFamily="34" charset="0"/>
              </a:rPr>
              <a:t>"type"</a:t>
            </a:r>
            <a:r>
              <a:rPr lang="en-US" altLang="en-US" sz="1600" noProof="1">
                <a:solidFill>
                  <a:srgbClr val="080808"/>
                </a:solidFill>
                <a:latin typeface="Bahnschrift SemiBold" panose="020B0502040204020203" pitchFamily="34" charset="0"/>
              </a:rPr>
              <a:t>,</a:t>
            </a:r>
            <a:r>
              <a:rPr lang="en-US" altLang="en-US" sz="1600" noProof="1">
                <a:solidFill>
                  <a:srgbClr val="067D17"/>
                </a:solidFill>
                <a:latin typeface="Bahnschrift SemiBold" panose="020B0502040204020203" pitchFamily="34" charset="0"/>
              </a:rPr>
              <a:t>"Cep Telefonu"</a:t>
            </a:r>
            <a:r>
              <a:rPr lang="en-US" altLang="en-US" sz="1600" noProof="1">
                <a:solidFill>
                  <a:srgbClr val="080808"/>
                </a:solidFill>
                <a:latin typeface="Bahnschrift SemiBold" panose="020B0502040204020203" pitchFamily="34" charset="0"/>
              </a:rPr>
              <a:t>);</a:t>
            </a:r>
          </a:p>
          <a:p>
            <a:pPr lvl="0" eaLnBrk="0" fontAlgn="base" hangingPunct="0">
              <a:spcBef>
                <a:spcPts val="600"/>
              </a:spcBef>
              <a:spcAft>
                <a:spcPct val="0"/>
              </a:spcAft>
            </a:pPr>
            <a:r>
              <a:rPr lang="en-US" altLang="en-US" sz="1600" noProof="1">
                <a:solidFill>
                  <a:srgbClr val="000000"/>
                </a:solidFill>
                <a:latin typeface="Bahnschrift SemiBold" panose="020B0502040204020203" pitchFamily="34" charset="0"/>
              </a:rPr>
              <a:t>cepTelefonu</a:t>
            </a:r>
            <a:r>
              <a:rPr lang="en-US" altLang="en-US" sz="1600" noProof="1">
                <a:solidFill>
                  <a:srgbClr val="080808"/>
                </a:solidFill>
                <a:latin typeface="Bahnschrift SemiBold" panose="020B0502040204020203" pitchFamily="34" charset="0"/>
              </a:rPr>
              <a:t>.put(</a:t>
            </a:r>
            <a:r>
              <a:rPr lang="en-US" altLang="en-US" sz="1600" noProof="1">
                <a:solidFill>
                  <a:srgbClr val="067D17"/>
                </a:solidFill>
                <a:latin typeface="Bahnschrift SemiBold" panose="020B0502040204020203" pitchFamily="34" charset="0"/>
              </a:rPr>
              <a:t>"number"</a:t>
            </a:r>
            <a:r>
              <a:rPr lang="en-US" altLang="en-US" sz="1600" noProof="1">
                <a:solidFill>
                  <a:srgbClr val="080808"/>
                </a:solidFill>
                <a:latin typeface="Bahnschrift SemiBold" panose="020B0502040204020203" pitchFamily="34" charset="0"/>
              </a:rPr>
              <a:t>, </a:t>
            </a:r>
            <a:r>
              <a:rPr lang="en-US" altLang="en-US" sz="1600" noProof="1">
                <a:solidFill>
                  <a:srgbClr val="067D17"/>
                </a:solidFill>
                <a:latin typeface="Bahnschrift SemiBold" panose="020B0502040204020203" pitchFamily="34" charset="0"/>
              </a:rPr>
              <a:t>"555-123-4567"</a:t>
            </a:r>
            <a:r>
              <a:rPr lang="en-US" altLang="en-US" sz="1600" noProof="1">
                <a:solidFill>
                  <a:srgbClr val="080808"/>
                </a:solidFill>
                <a:latin typeface="Bahnschrift SemiBold" panose="020B0502040204020203" pitchFamily="34" charset="0"/>
              </a:rPr>
              <a:t>);</a:t>
            </a:r>
          </a:p>
          <a:p>
            <a:pPr lvl="0" eaLnBrk="0" fontAlgn="base" hangingPunct="0">
              <a:spcBef>
                <a:spcPts val="600"/>
              </a:spcBef>
              <a:spcAft>
                <a:spcPct val="0"/>
              </a:spcAft>
            </a:pPr>
            <a:r>
              <a:rPr lang="en-US" altLang="en-US" sz="1600" noProof="1">
                <a:solidFill>
                  <a:srgbClr val="000000"/>
                </a:solidFill>
                <a:latin typeface="Bahnschrift SemiBold" panose="020B0502040204020203" pitchFamily="34" charset="0"/>
              </a:rPr>
              <a:t>evTel</a:t>
            </a:r>
            <a:r>
              <a:rPr lang="en-US" altLang="en-US" sz="1600" noProof="1">
                <a:solidFill>
                  <a:srgbClr val="080808"/>
                </a:solidFill>
                <a:latin typeface="Bahnschrift SemiBold" panose="020B0502040204020203" pitchFamily="34" charset="0"/>
              </a:rPr>
              <a:t>.put(</a:t>
            </a:r>
            <a:r>
              <a:rPr lang="en-US" altLang="en-US" sz="1600" noProof="1">
                <a:solidFill>
                  <a:srgbClr val="067D17"/>
                </a:solidFill>
                <a:latin typeface="Bahnschrift SemiBold" panose="020B0502040204020203" pitchFamily="34" charset="0"/>
              </a:rPr>
              <a:t>"type"</a:t>
            </a:r>
            <a:r>
              <a:rPr lang="en-US" altLang="en-US" sz="1600" noProof="1">
                <a:solidFill>
                  <a:srgbClr val="080808"/>
                </a:solidFill>
                <a:latin typeface="Bahnschrift SemiBold" panose="020B0502040204020203" pitchFamily="34" charset="0"/>
              </a:rPr>
              <a:t>,</a:t>
            </a:r>
            <a:r>
              <a:rPr lang="en-US" altLang="en-US" sz="1600" noProof="1">
                <a:solidFill>
                  <a:srgbClr val="067D17"/>
                </a:solidFill>
                <a:latin typeface="Bahnschrift SemiBold" panose="020B0502040204020203" pitchFamily="34" charset="0"/>
              </a:rPr>
              <a:t>"Ev telefonu"</a:t>
            </a:r>
            <a:r>
              <a:rPr lang="en-US" altLang="en-US" sz="1600" noProof="1">
                <a:solidFill>
                  <a:srgbClr val="080808"/>
                </a:solidFill>
                <a:latin typeface="Bahnschrift SemiBold" panose="020B0502040204020203" pitchFamily="34" charset="0"/>
              </a:rPr>
              <a:t>);</a:t>
            </a:r>
          </a:p>
          <a:p>
            <a:pPr lvl="0" eaLnBrk="0" fontAlgn="base" hangingPunct="0">
              <a:spcBef>
                <a:spcPts val="600"/>
              </a:spcBef>
              <a:spcAft>
                <a:spcPct val="0"/>
              </a:spcAft>
            </a:pPr>
            <a:r>
              <a:rPr lang="en-US" altLang="en-US" sz="1600" noProof="1">
                <a:solidFill>
                  <a:srgbClr val="000000"/>
                </a:solidFill>
                <a:latin typeface="Bahnschrift SemiBold" panose="020B0502040204020203" pitchFamily="34" charset="0"/>
              </a:rPr>
              <a:t>evTel</a:t>
            </a:r>
            <a:r>
              <a:rPr lang="en-US" altLang="en-US" sz="1600" noProof="1">
                <a:solidFill>
                  <a:srgbClr val="080808"/>
                </a:solidFill>
                <a:latin typeface="Bahnschrift SemiBold" panose="020B0502040204020203" pitchFamily="34" charset="0"/>
              </a:rPr>
              <a:t>.put(</a:t>
            </a:r>
            <a:r>
              <a:rPr lang="en-US" altLang="en-US" sz="1600" noProof="1">
                <a:solidFill>
                  <a:srgbClr val="067D17"/>
                </a:solidFill>
                <a:latin typeface="Bahnschrift SemiBold" panose="020B0502040204020203" pitchFamily="34" charset="0"/>
              </a:rPr>
              <a:t>"number"</a:t>
            </a:r>
            <a:r>
              <a:rPr lang="en-US" altLang="en-US" sz="1600" noProof="1">
                <a:solidFill>
                  <a:srgbClr val="080808"/>
                </a:solidFill>
                <a:latin typeface="Bahnschrift SemiBold" panose="020B0502040204020203" pitchFamily="34" charset="0"/>
              </a:rPr>
              <a:t>,</a:t>
            </a:r>
            <a:r>
              <a:rPr lang="en-US" altLang="en-US" sz="1600" noProof="1">
                <a:solidFill>
                  <a:srgbClr val="067D17"/>
                </a:solidFill>
                <a:latin typeface="Bahnschrift SemiBold" panose="020B0502040204020203" pitchFamily="34" charset="0"/>
              </a:rPr>
              <a:t>"312-123-4567"</a:t>
            </a:r>
            <a:r>
              <a:rPr lang="en-US" altLang="en-US" sz="1600" noProof="1">
                <a:solidFill>
                  <a:srgbClr val="080808"/>
                </a:solidFill>
                <a:latin typeface="Bahnschrift SemiBold" panose="020B0502040204020203" pitchFamily="34" charset="0"/>
              </a:rPr>
              <a:t>);</a:t>
            </a:r>
          </a:p>
          <a:p>
            <a:pPr lvl="0" eaLnBrk="0" fontAlgn="base" hangingPunct="0">
              <a:spcBef>
                <a:spcPts val="600"/>
              </a:spcBef>
              <a:spcAft>
                <a:spcPct val="0"/>
              </a:spcAft>
            </a:pPr>
            <a:r>
              <a:rPr lang="en-US" altLang="en-US" sz="1600" noProof="1">
                <a:solidFill>
                  <a:srgbClr val="000000"/>
                </a:solidFill>
                <a:latin typeface="Bahnschrift SemiBold" panose="020B0502040204020203" pitchFamily="34" charset="0"/>
              </a:rPr>
              <a:t>telBilgileri</a:t>
            </a:r>
            <a:r>
              <a:rPr lang="en-US" altLang="en-US" sz="1600" noProof="1">
                <a:solidFill>
                  <a:srgbClr val="080808"/>
                </a:solidFill>
                <a:latin typeface="Bahnschrift SemiBold" panose="020B0502040204020203" pitchFamily="34" charset="0"/>
              </a:rPr>
              <a:t>.put(</a:t>
            </a:r>
            <a:r>
              <a:rPr lang="en-US" altLang="en-US" sz="1600" noProof="1">
                <a:solidFill>
                  <a:srgbClr val="000000"/>
                </a:solidFill>
                <a:latin typeface="Bahnschrift SemiBold" panose="020B0502040204020203" pitchFamily="34" charset="0"/>
              </a:rPr>
              <a:t>cepTelefonu</a:t>
            </a:r>
            <a:r>
              <a:rPr lang="en-US" altLang="en-US" sz="1600" noProof="1">
                <a:solidFill>
                  <a:srgbClr val="080808"/>
                </a:solidFill>
                <a:latin typeface="Bahnschrift SemiBold" panose="020B0502040204020203" pitchFamily="34" charset="0"/>
              </a:rPr>
              <a:t>);</a:t>
            </a:r>
          </a:p>
          <a:p>
            <a:pPr lvl="0" eaLnBrk="0" fontAlgn="base" hangingPunct="0">
              <a:spcBef>
                <a:spcPts val="600"/>
              </a:spcBef>
              <a:spcAft>
                <a:spcPct val="0"/>
              </a:spcAft>
            </a:pPr>
            <a:r>
              <a:rPr lang="en-US" altLang="en-US" sz="1600" noProof="1">
                <a:solidFill>
                  <a:srgbClr val="000000"/>
                </a:solidFill>
                <a:latin typeface="Bahnschrift SemiBold" panose="020B0502040204020203" pitchFamily="34" charset="0"/>
              </a:rPr>
              <a:t>telBilgileri</a:t>
            </a:r>
            <a:r>
              <a:rPr lang="en-US" altLang="en-US" sz="1600" noProof="1">
                <a:solidFill>
                  <a:srgbClr val="080808"/>
                </a:solidFill>
                <a:latin typeface="Bahnschrift SemiBold" panose="020B0502040204020203" pitchFamily="34" charset="0"/>
              </a:rPr>
              <a:t>.put(</a:t>
            </a:r>
            <a:r>
              <a:rPr lang="en-US" altLang="en-US" sz="1600" noProof="1">
                <a:solidFill>
                  <a:srgbClr val="000000"/>
                </a:solidFill>
                <a:latin typeface="Bahnschrift SemiBold" panose="020B0502040204020203" pitchFamily="34" charset="0"/>
              </a:rPr>
              <a:t>evTel</a:t>
            </a:r>
            <a:r>
              <a:rPr lang="en-US" altLang="en-US" sz="1600" noProof="1">
                <a:solidFill>
                  <a:srgbClr val="080808"/>
                </a:solidFill>
                <a:latin typeface="Bahnschrift SemiBold" panose="020B0502040204020203" pitchFamily="34" charset="0"/>
              </a:rPr>
              <a:t>);</a:t>
            </a:r>
            <a:br>
              <a:rPr lang="en-US" altLang="en-US" sz="1600" noProof="1">
                <a:solidFill>
                  <a:srgbClr val="080808"/>
                </a:solidFill>
                <a:latin typeface="Bahnschrift SemiBold" panose="020B0502040204020203" pitchFamily="34" charset="0"/>
              </a:rPr>
            </a:br>
            <a:br>
              <a:rPr lang="en-US" altLang="en-US" sz="1600" i="1" noProof="1">
                <a:solidFill>
                  <a:srgbClr val="8C8C8C"/>
                </a:solidFill>
                <a:latin typeface="Bahnschrift SemiBold" panose="020B0502040204020203" pitchFamily="34" charset="0"/>
              </a:rPr>
            </a:br>
            <a:r>
              <a:rPr lang="en-US" altLang="en-US" sz="1600" noProof="1">
                <a:solidFill>
                  <a:srgbClr val="000000"/>
                </a:solidFill>
                <a:latin typeface="Bahnschrift SemiBold" panose="020B0502040204020203" pitchFamily="34" charset="0"/>
              </a:rPr>
              <a:t>adresBilgisi</a:t>
            </a:r>
            <a:r>
              <a:rPr lang="en-US" altLang="en-US" sz="1600" noProof="1">
                <a:solidFill>
                  <a:srgbClr val="080808"/>
                </a:solidFill>
                <a:latin typeface="Bahnschrift SemiBold" panose="020B0502040204020203" pitchFamily="34" charset="0"/>
              </a:rPr>
              <a:t>.put(</a:t>
            </a:r>
            <a:r>
              <a:rPr lang="en-US" altLang="en-US" sz="1600" noProof="1">
                <a:solidFill>
                  <a:srgbClr val="067D17"/>
                </a:solidFill>
                <a:latin typeface="Bahnschrift SemiBold" panose="020B0502040204020203" pitchFamily="34" charset="0"/>
              </a:rPr>
              <a:t>"streetAddress"</a:t>
            </a:r>
            <a:r>
              <a:rPr lang="en-US" altLang="en-US" sz="1600" noProof="1">
                <a:solidFill>
                  <a:srgbClr val="080808"/>
                </a:solidFill>
                <a:latin typeface="Bahnschrift SemiBold" panose="020B0502040204020203" pitchFamily="34" charset="0"/>
              </a:rPr>
              <a:t>, </a:t>
            </a:r>
            <a:r>
              <a:rPr lang="en-US" altLang="en-US" sz="1600" noProof="1">
                <a:solidFill>
                  <a:srgbClr val="067D17"/>
                </a:solidFill>
                <a:latin typeface="Bahnschrift SemiBold" panose="020B0502040204020203" pitchFamily="34" charset="0"/>
              </a:rPr>
              <a:t>"Yenimahalle kurtulus cad"</a:t>
            </a:r>
            <a:r>
              <a:rPr lang="en-US" altLang="en-US" sz="1600" noProof="1">
                <a:solidFill>
                  <a:srgbClr val="080808"/>
                </a:solidFill>
                <a:latin typeface="Bahnschrift SemiBold" panose="020B0502040204020203" pitchFamily="34" charset="0"/>
              </a:rPr>
              <a:t>);</a:t>
            </a:r>
          </a:p>
          <a:p>
            <a:pPr lvl="0" eaLnBrk="0" fontAlgn="base" hangingPunct="0">
              <a:spcBef>
                <a:spcPts val="600"/>
              </a:spcBef>
              <a:spcAft>
                <a:spcPct val="0"/>
              </a:spcAft>
            </a:pPr>
            <a:r>
              <a:rPr lang="en-US" altLang="en-US" sz="1600" noProof="1">
                <a:solidFill>
                  <a:srgbClr val="000000"/>
                </a:solidFill>
                <a:latin typeface="Bahnschrift SemiBold" panose="020B0502040204020203" pitchFamily="34" charset="0"/>
              </a:rPr>
              <a:t>adresBilgisi</a:t>
            </a:r>
            <a:r>
              <a:rPr lang="en-US" altLang="en-US" sz="1600" noProof="1">
                <a:solidFill>
                  <a:srgbClr val="080808"/>
                </a:solidFill>
                <a:latin typeface="Bahnschrift SemiBold" panose="020B0502040204020203" pitchFamily="34" charset="0"/>
              </a:rPr>
              <a:t>.put(</a:t>
            </a:r>
            <a:r>
              <a:rPr lang="en-US" altLang="en-US" sz="1600" noProof="1">
                <a:solidFill>
                  <a:srgbClr val="067D17"/>
                </a:solidFill>
                <a:latin typeface="Bahnschrift SemiBold" panose="020B0502040204020203" pitchFamily="34" charset="0"/>
              </a:rPr>
              <a:t>"city"</a:t>
            </a:r>
            <a:r>
              <a:rPr lang="en-US" altLang="en-US" sz="1600" noProof="1">
                <a:solidFill>
                  <a:srgbClr val="080808"/>
                </a:solidFill>
                <a:latin typeface="Bahnschrift SemiBold" panose="020B0502040204020203" pitchFamily="34" charset="0"/>
              </a:rPr>
              <a:t>,</a:t>
            </a:r>
            <a:r>
              <a:rPr lang="en-US" altLang="en-US" sz="1600" noProof="1">
                <a:solidFill>
                  <a:srgbClr val="067D17"/>
                </a:solidFill>
                <a:latin typeface="Bahnschrift SemiBold" panose="020B0502040204020203" pitchFamily="34" charset="0"/>
              </a:rPr>
              <a:t>"Ankara"</a:t>
            </a:r>
            <a:r>
              <a:rPr lang="en-US" altLang="en-US" sz="1600" noProof="1">
                <a:solidFill>
                  <a:srgbClr val="080808"/>
                </a:solidFill>
                <a:latin typeface="Bahnschrift SemiBold" panose="020B0502040204020203" pitchFamily="34" charset="0"/>
              </a:rPr>
              <a:t>);</a:t>
            </a:r>
          </a:p>
          <a:p>
            <a:pPr lvl="0" eaLnBrk="0" fontAlgn="base" hangingPunct="0">
              <a:spcBef>
                <a:spcPts val="600"/>
              </a:spcBef>
              <a:spcAft>
                <a:spcPct val="0"/>
              </a:spcAft>
            </a:pPr>
            <a:r>
              <a:rPr lang="en-US" altLang="en-US" sz="1600" noProof="1">
                <a:solidFill>
                  <a:srgbClr val="000000"/>
                </a:solidFill>
                <a:latin typeface="Bahnschrift SemiBold" panose="020B0502040204020203" pitchFamily="34" charset="0"/>
              </a:rPr>
              <a:t>adresBilgisi</a:t>
            </a:r>
            <a:r>
              <a:rPr lang="en-US" altLang="en-US" sz="1600" noProof="1">
                <a:solidFill>
                  <a:srgbClr val="080808"/>
                </a:solidFill>
                <a:latin typeface="Bahnschrift SemiBold" panose="020B0502040204020203" pitchFamily="34" charset="0"/>
              </a:rPr>
              <a:t>.put(</a:t>
            </a:r>
            <a:r>
              <a:rPr lang="en-US" altLang="en-US" sz="1600" noProof="1">
                <a:solidFill>
                  <a:srgbClr val="067D17"/>
                </a:solidFill>
                <a:latin typeface="Bahnschrift SemiBold" panose="020B0502040204020203" pitchFamily="34" charset="0"/>
              </a:rPr>
              <a:t>"postalCode"</a:t>
            </a:r>
            <a:r>
              <a:rPr lang="en-US" altLang="en-US" sz="1600" noProof="1">
                <a:solidFill>
                  <a:srgbClr val="080808"/>
                </a:solidFill>
                <a:latin typeface="Bahnschrift SemiBold" panose="020B0502040204020203" pitchFamily="34" charset="0"/>
              </a:rPr>
              <a:t>,</a:t>
            </a:r>
            <a:r>
              <a:rPr lang="en-US" altLang="en-US" sz="1600" noProof="1">
                <a:solidFill>
                  <a:srgbClr val="067D17"/>
                </a:solidFill>
                <a:latin typeface="Bahnschrift SemiBold" panose="020B0502040204020203" pitchFamily="34" charset="0"/>
              </a:rPr>
              <a:t>"06100"</a:t>
            </a:r>
            <a:r>
              <a:rPr lang="en-US" altLang="en-US" sz="1600" noProof="1">
                <a:solidFill>
                  <a:srgbClr val="080808"/>
                </a:solidFill>
                <a:latin typeface="Bahnschrift SemiBold" panose="020B0502040204020203" pitchFamily="34" charset="0"/>
              </a:rPr>
              <a:t>);</a:t>
            </a:r>
            <a:endParaRPr lang="en-US" altLang="en-US" sz="2800" noProof="1">
              <a:latin typeface="Bahnschrift SemiBold" panose="020B0502040204020203" pitchFamily="34" charset="0"/>
            </a:endParaRPr>
          </a:p>
        </p:txBody>
      </p:sp>
      <p:sp>
        <p:nvSpPr>
          <p:cNvPr id="22" name="TextBox 21">
            <a:extLst>
              <a:ext uri="{FF2B5EF4-FFF2-40B4-BE49-F238E27FC236}">
                <a16:creationId xmlns:a16="http://schemas.microsoft.com/office/drawing/2014/main" id="{AD86263B-BDF0-47AE-9C3C-4FE6CAD51446}"/>
              </a:ext>
            </a:extLst>
          </p:cNvPr>
          <p:cNvSpPr txBox="1"/>
          <p:nvPr/>
        </p:nvSpPr>
        <p:spPr>
          <a:xfrm>
            <a:off x="179165" y="298376"/>
            <a:ext cx="275920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C8_JsonPathKullanimi</a:t>
            </a: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
        <p:nvSpPr>
          <p:cNvPr id="20" name="TextBox 19">
            <a:extLst>
              <a:ext uri="{FF2B5EF4-FFF2-40B4-BE49-F238E27FC236}">
                <a16:creationId xmlns:a16="http://schemas.microsoft.com/office/drawing/2014/main" id="{48CC6478-80A7-49A9-8D88-38E571F9F919}"/>
              </a:ext>
            </a:extLst>
          </p:cNvPr>
          <p:cNvSpPr txBox="1"/>
          <p:nvPr/>
        </p:nvSpPr>
        <p:spPr>
          <a:xfrm>
            <a:off x="3540370" y="1080454"/>
            <a:ext cx="4352067"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noProof="1">
                <a:ln>
                  <a:noFill/>
                </a:ln>
                <a:solidFill>
                  <a:srgbClr val="000000"/>
                </a:solidFill>
                <a:effectLst/>
                <a:latin typeface="JetBrains Mono"/>
              </a:rPr>
              <a:t>JSONObject kisiBilgisi</a:t>
            </a:r>
            <a:r>
              <a:rPr kumimoji="0" lang="en-US" altLang="en-US" sz="1800" b="0" i="0" u="none" strike="noStrike" cap="none" normalizeH="0" baseline="0" noProof="1">
                <a:ln>
                  <a:noFill/>
                </a:ln>
                <a:solidFill>
                  <a:srgbClr val="080808"/>
                </a:solidFill>
                <a:effectLst/>
                <a:latin typeface="JetBrains Mono"/>
              </a:rPr>
              <a:t>=</a:t>
            </a:r>
            <a:r>
              <a:rPr kumimoji="0" lang="en-US" altLang="en-US" sz="1800" b="0" i="0" u="none" strike="noStrike" cap="none" normalizeH="0" baseline="0" noProof="1">
                <a:ln>
                  <a:noFill/>
                </a:ln>
                <a:solidFill>
                  <a:srgbClr val="0033B3"/>
                </a:solidFill>
                <a:effectLst/>
                <a:latin typeface="JetBrains Mono"/>
              </a:rPr>
              <a:t>new </a:t>
            </a:r>
            <a:r>
              <a:rPr kumimoji="0" lang="en-US" altLang="en-US" sz="1800" b="0" i="0" u="none" strike="noStrike" cap="none" normalizeH="0" baseline="0" noProof="1">
                <a:ln>
                  <a:noFill/>
                </a:ln>
                <a:solidFill>
                  <a:srgbClr val="080808"/>
                </a:solidFill>
                <a:effectLst/>
                <a:latin typeface="JetBrains Mono"/>
              </a:rPr>
              <a:t>JSONObject();</a:t>
            </a:r>
            <a:br>
              <a:rPr kumimoji="0" lang="en-US" altLang="en-US" sz="1800" b="0" i="0" u="none" strike="noStrike" cap="none" normalizeH="0" baseline="0" noProof="1">
                <a:ln>
                  <a:noFill/>
                </a:ln>
                <a:solidFill>
                  <a:srgbClr val="080808"/>
                </a:solidFill>
                <a:effectLst/>
                <a:latin typeface="JetBrains Mono"/>
              </a:rPr>
            </a:br>
            <a:r>
              <a:rPr kumimoji="0" lang="en-US" altLang="en-US" sz="1800" b="0" i="0" u="none" strike="noStrike" cap="none" normalizeH="0" baseline="0" noProof="1">
                <a:ln>
                  <a:noFill/>
                </a:ln>
                <a:solidFill>
                  <a:srgbClr val="000000"/>
                </a:solidFill>
                <a:effectLst/>
                <a:latin typeface="JetBrains Mono"/>
              </a:rPr>
              <a:t>JSONObject adresBilgisi</a:t>
            </a:r>
            <a:r>
              <a:rPr kumimoji="0" lang="en-US" altLang="en-US" sz="1800" b="0" i="0" u="none" strike="noStrike" cap="none" normalizeH="0" baseline="0" noProof="1">
                <a:ln>
                  <a:noFill/>
                </a:ln>
                <a:solidFill>
                  <a:srgbClr val="080808"/>
                </a:solidFill>
                <a:effectLst/>
                <a:latin typeface="JetBrains Mono"/>
              </a:rPr>
              <a:t>=</a:t>
            </a:r>
            <a:r>
              <a:rPr kumimoji="0" lang="en-US" altLang="en-US" sz="1800" b="0" i="0" u="none" strike="noStrike" cap="none" normalizeH="0" baseline="0" noProof="1">
                <a:ln>
                  <a:noFill/>
                </a:ln>
                <a:solidFill>
                  <a:srgbClr val="0033B3"/>
                </a:solidFill>
                <a:effectLst/>
                <a:latin typeface="JetBrains Mono"/>
              </a:rPr>
              <a:t>new </a:t>
            </a:r>
            <a:r>
              <a:rPr kumimoji="0" lang="en-US" altLang="en-US" sz="1800" b="0" i="0" u="none" strike="noStrike" cap="none" normalizeH="0" baseline="0" noProof="1">
                <a:ln>
                  <a:noFill/>
                </a:ln>
                <a:solidFill>
                  <a:srgbClr val="080808"/>
                </a:solidFill>
                <a:effectLst/>
                <a:latin typeface="JetBrains Mono"/>
              </a:rPr>
              <a:t>JSONObject();</a:t>
            </a:r>
            <a:br>
              <a:rPr kumimoji="0" lang="en-US" altLang="en-US" sz="1800" b="0" i="0" u="none" strike="noStrike" cap="none" normalizeH="0" baseline="0" noProof="1">
                <a:ln>
                  <a:noFill/>
                </a:ln>
                <a:solidFill>
                  <a:srgbClr val="080808"/>
                </a:solidFill>
                <a:effectLst/>
                <a:latin typeface="JetBrains Mono"/>
              </a:rPr>
            </a:br>
            <a:r>
              <a:rPr kumimoji="0" lang="en-US" altLang="en-US" sz="1800" b="0" i="0" u="none" strike="noStrike" cap="none" normalizeH="0" baseline="0" noProof="1">
                <a:ln>
                  <a:noFill/>
                </a:ln>
                <a:solidFill>
                  <a:srgbClr val="000000"/>
                </a:solidFill>
                <a:effectLst/>
                <a:latin typeface="JetBrains Mono"/>
              </a:rPr>
              <a:t>JSONObject cepTelefonu</a:t>
            </a:r>
            <a:r>
              <a:rPr kumimoji="0" lang="en-US" altLang="en-US" sz="1800" b="0" i="0" u="none" strike="noStrike" cap="none" normalizeH="0" baseline="0" noProof="1">
                <a:ln>
                  <a:noFill/>
                </a:ln>
                <a:solidFill>
                  <a:srgbClr val="080808"/>
                </a:solidFill>
                <a:effectLst/>
                <a:latin typeface="JetBrains Mono"/>
              </a:rPr>
              <a:t>=</a:t>
            </a:r>
            <a:r>
              <a:rPr kumimoji="0" lang="en-US" altLang="en-US" sz="1800" b="0" i="0" u="none" strike="noStrike" cap="none" normalizeH="0" baseline="0" noProof="1">
                <a:ln>
                  <a:noFill/>
                </a:ln>
                <a:solidFill>
                  <a:srgbClr val="0033B3"/>
                </a:solidFill>
                <a:effectLst/>
                <a:latin typeface="JetBrains Mono"/>
              </a:rPr>
              <a:t>new </a:t>
            </a:r>
            <a:r>
              <a:rPr kumimoji="0" lang="en-US" altLang="en-US" sz="1800" b="0" i="0" u="none" strike="noStrike" cap="none" normalizeH="0" baseline="0" noProof="1">
                <a:ln>
                  <a:noFill/>
                </a:ln>
                <a:solidFill>
                  <a:srgbClr val="080808"/>
                </a:solidFill>
                <a:effectLst/>
                <a:latin typeface="JetBrains Mono"/>
              </a:rPr>
              <a:t>JSONObject();</a:t>
            </a:r>
            <a:br>
              <a:rPr kumimoji="0" lang="en-US" altLang="en-US" sz="1800" b="0" i="0" u="none" strike="noStrike" cap="none" normalizeH="0" baseline="0" noProof="1">
                <a:ln>
                  <a:noFill/>
                </a:ln>
                <a:solidFill>
                  <a:srgbClr val="080808"/>
                </a:solidFill>
                <a:effectLst/>
                <a:latin typeface="JetBrains Mono"/>
              </a:rPr>
            </a:br>
            <a:r>
              <a:rPr kumimoji="0" lang="en-US" altLang="en-US" sz="1800" b="0" i="0" u="none" strike="noStrike" cap="none" normalizeH="0" baseline="0" noProof="1">
                <a:ln>
                  <a:noFill/>
                </a:ln>
                <a:solidFill>
                  <a:srgbClr val="000000"/>
                </a:solidFill>
                <a:effectLst/>
                <a:latin typeface="JetBrains Mono"/>
              </a:rPr>
              <a:t>JSONObject evTel</a:t>
            </a:r>
            <a:r>
              <a:rPr kumimoji="0" lang="en-US" altLang="en-US" sz="1800" b="0" i="0" u="none" strike="noStrike" cap="none" normalizeH="0" baseline="0" noProof="1">
                <a:ln>
                  <a:noFill/>
                </a:ln>
                <a:solidFill>
                  <a:srgbClr val="080808"/>
                </a:solidFill>
                <a:effectLst/>
                <a:latin typeface="JetBrains Mono"/>
              </a:rPr>
              <a:t>= </a:t>
            </a:r>
            <a:r>
              <a:rPr kumimoji="0" lang="en-US" altLang="en-US" sz="1800" b="0" i="0" u="none" strike="noStrike" cap="none" normalizeH="0" baseline="0" noProof="1">
                <a:ln>
                  <a:noFill/>
                </a:ln>
                <a:solidFill>
                  <a:srgbClr val="0033B3"/>
                </a:solidFill>
                <a:effectLst/>
                <a:latin typeface="JetBrains Mono"/>
              </a:rPr>
              <a:t>new </a:t>
            </a:r>
            <a:r>
              <a:rPr kumimoji="0" lang="en-US" altLang="en-US" sz="1800" b="0" i="0" u="none" strike="noStrike" cap="none" normalizeH="0" baseline="0" noProof="1">
                <a:ln>
                  <a:noFill/>
                </a:ln>
                <a:solidFill>
                  <a:srgbClr val="080808"/>
                </a:solidFill>
                <a:effectLst/>
                <a:latin typeface="JetBrains Mono"/>
              </a:rPr>
              <a:t>JSONObject();</a:t>
            </a:r>
            <a:br>
              <a:rPr kumimoji="0" lang="en-US" altLang="en-US" sz="1800" b="0" i="0" u="none" strike="noStrike" cap="none" normalizeH="0" baseline="0" noProof="1">
                <a:ln>
                  <a:noFill/>
                </a:ln>
                <a:solidFill>
                  <a:srgbClr val="080808"/>
                </a:solidFill>
                <a:effectLst/>
                <a:latin typeface="JetBrains Mono"/>
              </a:rPr>
            </a:br>
            <a:r>
              <a:rPr kumimoji="0" lang="en-US" altLang="en-US" sz="1800" b="0" i="0" u="none" strike="noStrike" cap="none" normalizeH="0" baseline="0" noProof="1">
                <a:ln>
                  <a:noFill/>
                </a:ln>
                <a:solidFill>
                  <a:srgbClr val="000000"/>
                </a:solidFill>
                <a:effectLst/>
                <a:latin typeface="JetBrains Mono"/>
              </a:rPr>
              <a:t>JSONArray telBilgileri </a:t>
            </a:r>
            <a:r>
              <a:rPr kumimoji="0" lang="en-US" altLang="en-US" sz="1800" b="0" i="0" u="none" strike="noStrike" cap="none" normalizeH="0" baseline="0" noProof="1">
                <a:ln>
                  <a:noFill/>
                </a:ln>
                <a:solidFill>
                  <a:srgbClr val="080808"/>
                </a:solidFill>
                <a:effectLst/>
                <a:latin typeface="JetBrains Mono"/>
              </a:rPr>
              <a:t>=</a:t>
            </a:r>
            <a:r>
              <a:rPr kumimoji="0" lang="en-US" altLang="en-US" sz="1800" b="0" i="0" u="none" strike="noStrike" cap="none" normalizeH="0" baseline="0" noProof="1">
                <a:ln>
                  <a:noFill/>
                </a:ln>
                <a:solidFill>
                  <a:srgbClr val="0033B3"/>
                </a:solidFill>
                <a:effectLst/>
                <a:latin typeface="JetBrains Mono"/>
              </a:rPr>
              <a:t>new </a:t>
            </a:r>
            <a:r>
              <a:rPr kumimoji="0" lang="en-US" altLang="en-US" sz="1800" b="0" i="0" u="none" strike="noStrike" cap="none" normalizeH="0" baseline="0" noProof="1">
                <a:ln>
                  <a:noFill/>
                </a:ln>
                <a:solidFill>
                  <a:srgbClr val="080808"/>
                </a:solidFill>
                <a:effectLst/>
                <a:latin typeface="JetBrains Mono"/>
              </a:rPr>
              <a:t>JSONArray();</a:t>
            </a:r>
            <a:endParaRPr kumimoji="0" lang="en-US" altLang="en-US" sz="3200" b="0" i="0" u="none" strike="noStrike" cap="none" normalizeH="0" baseline="0" noProof="1">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286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down)">
                                      <p:cBhvr>
                                        <p:cTn id="28" dur="500"/>
                                        <p:tgtEl>
                                          <p:spTgt spid="2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9" grpId="0" animBg="1"/>
      <p:bldP spid="10" grpId="0" animBg="1"/>
      <p:bldP spid="13" grpId="0"/>
      <p:bldP spid="18" grpId="0"/>
      <p:bldP spid="20"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3E4F64D-0E02-4FC3-88CB-FAB34442EBE1}"/>
              </a:ext>
            </a:extLst>
          </p:cNvPr>
          <p:cNvSpPr/>
          <p:nvPr/>
        </p:nvSpPr>
        <p:spPr>
          <a:xfrm>
            <a:off x="4783015" y="1734860"/>
            <a:ext cx="4340627" cy="4547156"/>
          </a:xfrm>
          <a:prstGeom prst="rect">
            <a:avLst/>
          </a:prstGeom>
          <a:solidFill>
            <a:schemeClr val="bg1"/>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4783015" y="169202"/>
            <a:ext cx="2625969" cy="369332"/>
          </a:xfrm>
          <a:prstGeom prst="rect">
            <a:avLst/>
          </a:prstGeom>
          <a:noFill/>
        </p:spPr>
        <p:txBody>
          <a:bodyPr wrap="square">
            <a:spAutoFit/>
          </a:bodyPr>
          <a:lstStyle/>
          <a:p>
            <a:pPr algn="ctr"/>
            <a:r>
              <a:rPr lang="en-US" noProof="1">
                <a:latin typeface="Bahnschrift SemiBold" panose="020B0502040204020203" pitchFamily="34" charset="0"/>
              </a:rPr>
              <a:t>JSONPath KULLANIMI</a:t>
            </a:r>
          </a:p>
        </p:txBody>
      </p:sp>
      <p:pic>
        <p:nvPicPr>
          <p:cNvPr id="3" name="Picture 2">
            <a:extLst>
              <a:ext uri="{FF2B5EF4-FFF2-40B4-BE49-F238E27FC236}">
                <a16:creationId xmlns:a16="http://schemas.microsoft.com/office/drawing/2014/main" id="{9B082F2D-DE71-4E8A-A6F0-67BD4FFD1027}"/>
              </a:ext>
            </a:extLst>
          </p:cNvPr>
          <p:cNvPicPr>
            <a:picLocks noChangeAspect="1"/>
          </p:cNvPicPr>
          <p:nvPr/>
        </p:nvPicPr>
        <p:blipFill>
          <a:blip r:embed="rId2"/>
          <a:stretch>
            <a:fillRect/>
          </a:stretch>
        </p:blipFill>
        <p:spPr>
          <a:xfrm>
            <a:off x="140677" y="675143"/>
            <a:ext cx="3248380" cy="3776128"/>
          </a:xfrm>
          <a:prstGeom prst="rect">
            <a:avLst/>
          </a:prstGeom>
        </p:spPr>
      </p:pic>
      <p:sp>
        <p:nvSpPr>
          <p:cNvPr id="10" name="Rectangle 9">
            <a:extLst>
              <a:ext uri="{FF2B5EF4-FFF2-40B4-BE49-F238E27FC236}">
                <a16:creationId xmlns:a16="http://schemas.microsoft.com/office/drawing/2014/main" id="{54219B93-4136-4DD3-B128-623BBF5309E0}"/>
              </a:ext>
            </a:extLst>
          </p:cNvPr>
          <p:cNvSpPr/>
          <p:nvPr/>
        </p:nvSpPr>
        <p:spPr>
          <a:xfrm>
            <a:off x="3530756" y="675143"/>
            <a:ext cx="8173037" cy="976103"/>
          </a:xfrm>
          <a:prstGeom prst="rect">
            <a:avLst/>
          </a:prstGeom>
          <a:solidFill>
            <a:schemeClr val="bg1"/>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C01E7D68-827B-47FB-8F26-4BA676DA836F}"/>
              </a:ext>
            </a:extLst>
          </p:cNvPr>
          <p:cNvSpPr txBox="1"/>
          <p:nvPr/>
        </p:nvSpPr>
        <p:spPr>
          <a:xfrm>
            <a:off x="3587318" y="736376"/>
            <a:ext cx="8064213" cy="877163"/>
          </a:xfrm>
          <a:prstGeom prst="rect">
            <a:avLst/>
          </a:prstGeom>
          <a:noFill/>
        </p:spPr>
        <p:txBody>
          <a:bodyPr wrap="square">
            <a:spAutoFit/>
          </a:bodyPr>
          <a:lstStyle/>
          <a:p>
            <a:r>
              <a:rPr lang="en-US" altLang="en-US" sz="1700" noProof="1">
                <a:solidFill>
                  <a:srgbClr val="000000"/>
                </a:solidFill>
                <a:latin typeface="Bahnschrift SemiBold" panose="020B0502040204020203" pitchFamily="34" charset="0"/>
              </a:rPr>
              <a:t>{"firstName":"Ahmet","lastName":"Bulut","adress":{"streetAddress":"Kurtulus cad.","city":"Ankara","postalCode":"06100"},"age":49,"phoneNumbers":[{"number":"532-555 55 55","type":"cep"},{"number":"0312-123 4567","type":"ev"}]}</a:t>
            </a:r>
          </a:p>
        </p:txBody>
      </p:sp>
      <p:sp>
        <p:nvSpPr>
          <p:cNvPr id="14" name="TextBox 13">
            <a:extLst>
              <a:ext uri="{FF2B5EF4-FFF2-40B4-BE49-F238E27FC236}">
                <a16:creationId xmlns:a16="http://schemas.microsoft.com/office/drawing/2014/main" id="{15DEDFF6-C33D-43BE-B193-11D4ABFE316A}"/>
              </a:ext>
            </a:extLst>
          </p:cNvPr>
          <p:cNvSpPr txBox="1"/>
          <p:nvPr/>
        </p:nvSpPr>
        <p:spPr>
          <a:xfrm>
            <a:off x="4802286" y="1738096"/>
            <a:ext cx="4321356" cy="4539704"/>
          </a:xfrm>
          <a:prstGeom prst="rect">
            <a:avLst/>
          </a:prstGeom>
          <a:noFill/>
        </p:spPr>
        <p:txBody>
          <a:bodyPr wrap="square">
            <a:spAutoFit/>
          </a:bodyPr>
          <a:lstStyle/>
          <a:p>
            <a:r>
              <a:rPr lang="en-US" altLang="en-US" sz="1700" noProof="1">
                <a:solidFill>
                  <a:srgbClr val="000000"/>
                </a:solidFill>
                <a:latin typeface="Bahnschrift SemiBold" panose="020B0502040204020203" pitchFamily="34" charset="0"/>
              </a:rPr>
              <a:t>{ </a:t>
            </a:r>
          </a:p>
          <a:p>
            <a:r>
              <a:rPr lang="en-US" altLang="en-US" sz="1700" noProof="1">
                <a:solidFill>
                  <a:srgbClr val="000000"/>
                </a:solidFill>
                <a:latin typeface="Bahnschrift SemiBold" panose="020B0502040204020203" pitchFamily="34" charset="0"/>
              </a:rPr>
              <a:t>"firstName":"Ahmet",</a:t>
            </a:r>
          </a:p>
          <a:p>
            <a:r>
              <a:rPr lang="en-US" altLang="en-US" sz="1700" noProof="1">
                <a:solidFill>
                  <a:srgbClr val="000000"/>
                </a:solidFill>
                <a:latin typeface="Bahnschrift SemiBold" panose="020B0502040204020203" pitchFamily="34" charset="0"/>
              </a:rPr>
              <a:t>"lastName":"Bulut",</a:t>
            </a:r>
          </a:p>
          <a:p>
            <a:r>
              <a:rPr lang="en-US" altLang="en-US" sz="1700" noProof="1">
                <a:solidFill>
                  <a:srgbClr val="000000"/>
                </a:solidFill>
                <a:latin typeface="Bahnschrift SemiBold" panose="020B0502040204020203" pitchFamily="34" charset="0"/>
              </a:rPr>
              <a:t>"address</a:t>
            </a:r>
            <a:r>
              <a:rPr lang="en-US" altLang="en-US" sz="1700" noProof="1">
                <a:latin typeface="Bahnschrift SemiBold" panose="020B0502040204020203" pitchFamily="34" charset="0"/>
              </a:rPr>
              <a:t>":</a:t>
            </a:r>
            <a:r>
              <a:rPr lang="en-US" altLang="en-US" sz="1700" noProof="1">
                <a:solidFill>
                  <a:srgbClr val="00B0F0"/>
                </a:solidFill>
                <a:latin typeface="Bahnschrift SemiBold" panose="020B0502040204020203" pitchFamily="34" charset="0"/>
              </a:rPr>
              <a:t>{</a:t>
            </a:r>
          </a:p>
          <a:p>
            <a:r>
              <a:rPr lang="en-US" altLang="en-US" sz="1700" noProof="1">
                <a:solidFill>
                  <a:srgbClr val="00B0F0"/>
                </a:solidFill>
                <a:latin typeface="Bahnschrift SemiBold" panose="020B0502040204020203" pitchFamily="34" charset="0"/>
              </a:rPr>
              <a:t>   	"streetAddress":"Kurtulus cad.",       </a:t>
            </a:r>
          </a:p>
          <a:p>
            <a:r>
              <a:rPr lang="en-US" altLang="en-US" sz="1700" noProof="1">
                <a:solidFill>
                  <a:srgbClr val="00B0F0"/>
                </a:solidFill>
                <a:latin typeface="Bahnschrift SemiBold" panose="020B0502040204020203" pitchFamily="34" charset="0"/>
              </a:rPr>
              <a:t>   	"city":"Ankara",</a:t>
            </a:r>
          </a:p>
          <a:p>
            <a:r>
              <a:rPr lang="en-US" altLang="en-US" sz="1700" noProof="1">
                <a:solidFill>
                  <a:srgbClr val="00B0F0"/>
                </a:solidFill>
                <a:latin typeface="Bahnschrift SemiBold" panose="020B0502040204020203" pitchFamily="34" charset="0"/>
              </a:rPr>
              <a:t>	"postalCode":"06100" }</a:t>
            </a:r>
            <a:r>
              <a:rPr lang="en-US" altLang="en-US" sz="1700" noProof="1">
                <a:solidFill>
                  <a:srgbClr val="000000"/>
                </a:solidFill>
                <a:latin typeface="Bahnschrift SemiBold" panose="020B0502040204020203" pitchFamily="34" charset="0"/>
              </a:rPr>
              <a:t>,</a:t>
            </a:r>
          </a:p>
          <a:p>
            <a:r>
              <a:rPr lang="en-US" altLang="en-US" sz="1700" noProof="1">
                <a:solidFill>
                  <a:srgbClr val="000000"/>
                </a:solidFill>
                <a:latin typeface="Bahnschrift SemiBold" panose="020B0502040204020203" pitchFamily="34" charset="0"/>
              </a:rPr>
              <a:t>"age":49,</a:t>
            </a:r>
          </a:p>
          <a:p>
            <a:r>
              <a:rPr lang="en-US" altLang="en-US" sz="1700" noProof="1">
                <a:solidFill>
                  <a:srgbClr val="000000"/>
                </a:solidFill>
                <a:latin typeface="Bahnschrift SemiBold" panose="020B0502040204020203" pitchFamily="34" charset="0"/>
              </a:rPr>
              <a:t>"phoneNumbers</a:t>
            </a:r>
            <a:r>
              <a:rPr lang="en-US" altLang="en-US" sz="1700" noProof="1">
                <a:solidFill>
                  <a:schemeClr val="accent6">
                    <a:lumMod val="50000"/>
                  </a:schemeClr>
                </a:solidFill>
                <a:latin typeface="Bahnschrift SemiBold" panose="020B0502040204020203" pitchFamily="34" charset="0"/>
              </a:rPr>
              <a:t>":</a:t>
            </a:r>
            <a:r>
              <a:rPr lang="en-US" altLang="en-US" sz="1700" noProof="1">
                <a:solidFill>
                  <a:srgbClr val="FF0000"/>
                </a:solidFill>
                <a:latin typeface="Bahnschrift SemiBold" panose="020B0502040204020203" pitchFamily="34" charset="0"/>
              </a:rPr>
              <a:t>[ </a:t>
            </a:r>
          </a:p>
          <a:p>
            <a:r>
              <a:rPr lang="en-US" altLang="en-US" sz="1700" noProof="1">
                <a:solidFill>
                  <a:srgbClr val="0070C0"/>
                </a:solidFill>
                <a:latin typeface="Bahnschrift SemiBold" panose="020B0502040204020203" pitchFamily="34" charset="0"/>
              </a:rPr>
              <a:t>   </a:t>
            </a:r>
            <a:r>
              <a:rPr lang="en-US" altLang="en-US" sz="1700" noProof="1">
                <a:solidFill>
                  <a:srgbClr val="FF0000"/>
                </a:solidFill>
                <a:latin typeface="Bahnschrift SemiBold" panose="020B0502040204020203" pitchFamily="34" charset="0"/>
              </a:rPr>
              <a:t> </a:t>
            </a:r>
            <a:r>
              <a:rPr lang="en-US" altLang="en-US" sz="1700" noProof="1">
                <a:solidFill>
                  <a:schemeClr val="accent2">
                    <a:lumMod val="75000"/>
                  </a:schemeClr>
                </a:solidFill>
                <a:latin typeface="Bahnschrift SemiBold" panose="020B0502040204020203" pitchFamily="34" charset="0"/>
              </a:rPr>
              <a:t>{</a:t>
            </a:r>
          </a:p>
          <a:p>
            <a:r>
              <a:rPr lang="en-US" altLang="en-US" sz="1700" noProof="1">
                <a:solidFill>
                  <a:schemeClr val="accent2">
                    <a:lumMod val="75000"/>
                  </a:schemeClr>
                </a:solidFill>
                <a:latin typeface="Bahnschrift SemiBold" panose="020B0502040204020203" pitchFamily="34" charset="0"/>
              </a:rPr>
              <a:t>       "number":"532-555 55 55",</a:t>
            </a:r>
          </a:p>
          <a:p>
            <a:r>
              <a:rPr lang="en-US" altLang="en-US" sz="1700" noProof="1">
                <a:solidFill>
                  <a:schemeClr val="accent2">
                    <a:lumMod val="75000"/>
                  </a:schemeClr>
                </a:solidFill>
                <a:latin typeface="Bahnschrift SemiBold" panose="020B0502040204020203" pitchFamily="34" charset="0"/>
              </a:rPr>
              <a:t>      "type":"cep" }</a:t>
            </a:r>
            <a:r>
              <a:rPr lang="en-US" altLang="en-US" sz="1700" noProof="1">
                <a:solidFill>
                  <a:srgbClr val="0070C0"/>
                </a:solidFill>
                <a:latin typeface="Bahnschrift SemiBold" panose="020B0502040204020203" pitchFamily="34" charset="0"/>
              </a:rPr>
              <a:t>,</a:t>
            </a:r>
          </a:p>
          <a:p>
            <a:r>
              <a:rPr lang="en-US" altLang="en-US" sz="1700" noProof="1">
                <a:solidFill>
                  <a:srgbClr val="0070C0"/>
                </a:solidFill>
                <a:latin typeface="Bahnschrift SemiBold" panose="020B0502040204020203" pitchFamily="34" charset="0"/>
              </a:rPr>
              <a:t>    </a:t>
            </a:r>
            <a:r>
              <a:rPr lang="en-US" altLang="en-US" sz="1700" noProof="1">
                <a:solidFill>
                  <a:schemeClr val="accent5">
                    <a:lumMod val="75000"/>
                  </a:schemeClr>
                </a:solidFill>
                <a:latin typeface="Bahnschrift SemiBold" panose="020B0502040204020203" pitchFamily="34" charset="0"/>
              </a:rPr>
              <a:t>{</a:t>
            </a:r>
          </a:p>
          <a:p>
            <a:r>
              <a:rPr lang="en-US" altLang="en-US" sz="1700" noProof="1">
                <a:solidFill>
                  <a:schemeClr val="accent5">
                    <a:lumMod val="75000"/>
                  </a:schemeClr>
                </a:solidFill>
                <a:latin typeface="Bahnschrift SemiBold" panose="020B0502040204020203" pitchFamily="34" charset="0"/>
              </a:rPr>
              <a:t>      "number":"0312-123 4567",</a:t>
            </a:r>
          </a:p>
          <a:p>
            <a:r>
              <a:rPr lang="en-US" altLang="en-US" sz="1700" noProof="1">
                <a:solidFill>
                  <a:schemeClr val="accent5">
                    <a:lumMod val="75000"/>
                  </a:schemeClr>
                </a:solidFill>
                <a:latin typeface="Bahnschrift SemiBold" panose="020B0502040204020203" pitchFamily="34" charset="0"/>
              </a:rPr>
              <a:t>      "type":"ev " }</a:t>
            </a:r>
          </a:p>
          <a:p>
            <a:r>
              <a:rPr lang="en-US" altLang="en-US" sz="1700" noProof="1">
                <a:solidFill>
                  <a:srgbClr val="0070C0"/>
                </a:solidFill>
                <a:latin typeface="Bahnschrift SemiBold" panose="020B0502040204020203" pitchFamily="34" charset="0"/>
              </a:rPr>
              <a:t>          </a:t>
            </a:r>
            <a:r>
              <a:rPr lang="en-US" altLang="en-US" sz="1700" noProof="1">
                <a:solidFill>
                  <a:srgbClr val="FF0000"/>
                </a:solidFill>
                <a:latin typeface="Bahnschrift SemiBold" panose="020B0502040204020203" pitchFamily="34" charset="0"/>
              </a:rPr>
              <a:t>]</a:t>
            </a:r>
          </a:p>
          <a:p>
            <a:r>
              <a:rPr lang="en-US" altLang="en-US" sz="1700" noProof="1">
                <a:solidFill>
                  <a:srgbClr val="000000"/>
                </a:solidFill>
                <a:latin typeface="Bahnschrift SemiBold" panose="020B0502040204020203" pitchFamily="34" charset="0"/>
              </a:rPr>
              <a:t>}</a:t>
            </a:r>
          </a:p>
        </p:txBody>
      </p:sp>
      <p:sp>
        <p:nvSpPr>
          <p:cNvPr id="20" name="TextBox 19">
            <a:extLst>
              <a:ext uri="{FF2B5EF4-FFF2-40B4-BE49-F238E27FC236}">
                <a16:creationId xmlns:a16="http://schemas.microsoft.com/office/drawing/2014/main" id="{31BF6B69-353E-4740-8287-84F54F5C29A4}"/>
              </a:ext>
            </a:extLst>
          </p:cNvPr>
          <p:cNvSpPr txBox="1"/>
          <p:nvPr/>
        </p:nvSpPr>
        <p:spPr>
          <a:xfrm>
            <a:off x="9206946" y="5825079"/>
            <a:ext cx="2555560" cy="369332"/>
          </a:xfrm>
          <a:prstGeom prst="rect">
            <a:avLst/>
          </a:prstGeom>
          <a:noFill/>
        </p:spPr>
        <p:txBody>
          <a:bodyPr wrap="square">
            <a:spAutoFit/>
          </a:bodyPr>
          <a:lstStyle/>
          <a:p>
            <a:r>
              <a:rPr lang="en-US" dirty="0">
                <a:latin typeface="Bahnschrift SemiBold" panose="020B0502040204020203" pitchFamily="34" charset="0"/>
              </a:rPr>
              <a:t>https://jsonpath.com/</a:t>
            </a:r>
          </a:p>
        </p:txBody>
      </p:sp>
      <p:sp>
        <p:nvSpPr>
          <p:cNvPr id="22" name="TextBox 21">
            <a:extLst>
              <a:ext uri="{FF2B5EF4-FFF2-40B4-BE49-F238E27FC236}">
                <a16:creationId xmlns:a16="http://schemas.microsoft.com/office/drawing/2014/main" id="{2EC05FE3-0485-46F2-A6F3-7F760E282734}"/>
              </a:ext>
            </a:extLst>
          </p:cNvPr>
          <p:cNvSpPr txBox="1"/>
          <p:nvPr/>
        </p:nvSpPr>
        <p:spPr>
          <a:xfrm>
            <a:off x="140677" y="261896"/>
            <a:ext cx="275920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C8_JsonPathKullanimi</a:t>
            </a: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Tree>
    <p:extLst>
      <p:ext uri="{BB962C8B-B14F-4D97-AF65-F5344CB8AC3E}">
        <p14:creationId xmlns:p14="http://schemas.microsoft.com/office/powerpoint/2010/main" val="178192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0" grpId="0" animBg="1"/>
      <p:bldP spid="17" grpId="0"/>
      <p:bldP spid="1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4783014" y="2207958"/>
            <a:ext cx="2625969" cy="646331"/>
          </a:xfrm>
          <a:prstGeom prst="rect">
            <a:avLst/>
          </a:prstGeom>
          <a:noFill/>
        </p:spPr>
        <p:txBody>
          <a:bodyPr wrap="square">
            <a:spAutoFit/>
          </a:bodyPr>
          <a:lstStyle/>
          <a:p>
            <a:pPr algn="ctr"/>
            <a:r>
              <a:rPr lang="en-US" dirty="0">
                <a:latin typeface="Bahnschrift SemiBold" panose="020B0502040204020203" pitchFamily="34" charset="0"/>
              </a:rPr>
              <a:t>BOLUM 3</a:t>
            </a:r>
          </a:p>
          <a:p>
            <a:pPr algn="ctr"/>
            <a:r>
              <a:rPr lang="en-US" dirty="0">
                <a:latin typeface="Bahnschrift SemiBold" panose="020B0502040204020203" pitchFamily="34" charset="0"/>
              </a:rPr>
              <a:t>API TEST OTOMASYONU</a:t>
            </a:r>
          </a:p>
        </p:txBody>
      </p:sp>
      <p:sp>
        <p:nvSpPr>
          <p:cNvPr id="9" name="TextBox 8">
            <a:extLst>
              <a:ext uri="{FF2B5EF4-FFF2-40B4-BE49-F238E27FC236}">
                <a16:creationId xmlns:a16="http://schemas.microsoft.com/office/drawing/2014/main" id="{11BBDC98-9CA0-4211-9B90-904437059EA6}"/>
              </a:ext>
            </a:extLst>
          </p:cNvPr>
          <p:cNvSpPr txBox="1"/>
          <p:nvPr/>
        </p:nvSpPr>
        <p:spPr>
          <a:xfrm>
            <a:off x="2951636" y="3622852"/>
            <a:ext cx="6096000" cy="369332"/>
          </a:xfrm>
          <a:prstGeom prst="rect">
            <a:avLst/>
          </a:prstGeom>
          <a:noFill/>
        </p:spPr>
        <p:txBody>
          <a:bodyPr wrap="square">
            <a:spAutoFit/>
          </a:bodyPr>
          <a:lstStyle/>
          <a:p>
            <a:pPr algn="ctr"/>
            <a:r>
              <a:rPr lang="en-US" dirty="0">
                <a:latin typeface="Bahnschrift SemiBold" panose="020B0502040204020203" pitchFamily="34" charset="0"/>
              </a:rPr>
              <a:t>DERS 13</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3047998" y="4313757"/>
            <a:ext cx="6096000" cy="646331"/>
          </a:xfrm>
          <a:prstGeom prst="rect">
            <a:avLst/>
          </a:prstGeom>
          <a:noFill/>
        </p:spPr>
        <p:txBody>
          <a:bodyPr wrap="square">
            <a:spAutoFit/>
          </a:bodyPr>
          <a:lstStyle/>
          <a:p>
            <a:pPr algn="ctr"/>
            <a:r>
              <a:rPr lang="en-US" dirty="0">
                <a:latin typeface="Bahnschrift SemiBold" panose="020B0502040204020203" pitchFamily="34" charset="0"/>
              </a:rPr>
              <a:t>API TESTLERINDE, RESPONSE BODY BILGILERI TESTINDE </a:t>
            </a:r>
            <a:r>
              <a:rPr lang="en-US" noProof="1">
                <a:latin typeface="Bahnschrift SemiBold" panose="020B0502040204020203" pitchFamily="34" charset="0"/>
              </a:rPr>
              <a:t>JsonPATH KULLANIM</a:t>
            </a:r>
          </a:p>
        </p:txBody>
      </p:sp>
    </p:spTree>
    <p:extLst>
      <p:ext uri="{BB962C8B-B14F-4D97-AF65-F5344CB8AC3E}">
        <p14:creationId xmlns:p14="http://schemas.microsoft.com/office/powerpoint/2010/main" val="332801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AD406B-A924-431A-85F8-B63808DFEB1B}"/>
              </a:ext>
            </a:extLst>
          </p:cNvPr>
          <p:cNvSpPr txBox="1"/>
          <p:nvPr/>
        </p:nvSpPr>
        <p:spPr>
          <a:xfrm>
            <a:off x="1116836" y="1007205"/>
            <a:ext cx="3738628"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C09_Post_JsonPathIleBodyTesti</a:t>
            </a: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
        <p:nvSpPr>
          <p:cNvPr id="9" name="TextBox 8">
            <a:extLst>
              <a:ext uri="{FF2B5EF4-FFF2-40B4-BE49-F238E27FC236}">
                <a16:creationId xmlns:a16="http://schemas.microsoft.com/office/drawing/2014/main" id="{686E54A1-345F-4ABF-A03E-9A0A49AD1597}"/>
              </a:ext>
            </a:extLst>
          </p:cNvPr>
          <p:cNvSpPr txBox="1"/>
          <p:nvPr/>
        </p:nvSpPr>
        <p:spPr>
          <a:xfrm>
            <a:off x="1116836" y="1376537"/>
            <a:ext cx="9590788" cy="390876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noProof="1">
                <a:latin typeface="Bahnschrift SemiBold" panose="020B0502040204020203" pitchFamily="34" charset="0"/>
              </a:rPr>
              <a:t>https://restful-booker.herokuapp.com/booking</a:t>
            </a:r>
            <a:r>
              <a:rPr kumimoji="0" lang="en-US" altLang="en-US" sz="1800" b="0" i="1" u="none" strike="noStrike" cap="none" normalizeH="0" baseline="0" noProof="1">
                <a:ln>
                  <a:noFill/>
                </a:ln>
                <a:solidFill>
                  <a:srgbClr val="808080"/>
                </a:solidFill>
                <a:effectLst/>
                <a:latin typeface="JetBrains Mono"/>
              </a:rPr>
              <a:t> </a:t>
            </a:r>
            <a:r>
              <a:rPr lang="en-US" altLang="en-US" noProof="1">
                <a:latin typeface="Bahnschrift SemiBold" panose="020B0502040204020203" pitchFamily="34" charset="0"/>
              </a:rPr>
              <a:t>url’ine asagidaki body'ye sahip bir POST request gonderdigimizde</a:t>
            </a:r>
          </a:p>
          <a:p>
            <a:pPr marL="0" marR="0" lvl="0" indent="0" algn="l" defTabSz="914400" rtl="0" eaLnBrk="0" fontAlgn="base" latinLnBrk="0" hangingPunct="0">
              <a:lnSpc>
                <a:spcPct val="100000"/>
              </a:lnSpc>
              <a:spcBef>
                <a:spcPct val="0"/>
              </a:spcBef>
              <a:spcAft>
                <a:spcPct val="0"/>
              </a:spcAft>
              <a:buClrTx/>
              <a:buSzTx/>
              <a:buFontTx/>
              <a:buNone/>
              <a:tabLst/>
            </a:pPr>
            <a:br>
              <a:rPr lang="en-US" altLang="en-US" noProof="1">
                <a:latin typeface="Bahnschrift SemiBold" panose="020B0502040204020203" pitchFamily="34" charset="0"/>
              </a:rPr>
            </a:br>
            <a:r>
              <a:rPr lang="en-US" altLang="en-US" sz="1600" noProof="1">
                <a:solidFill>
                  <a:schemeClr val="accent1">
                    <a:lumMod val="75000"/>
                  </a:schemeClr>
                </a:solidFill>
                <a:latin typeface="Bahnschrift SemiBold" panose="020B0502040204020203" pitchFamily="34" charset="0"/>
              </a:rPr>
              <a:t>      {</a:t>
            </a:r>
            <a:br>
              <a:rPr lang="en-US" altLang="en-US" sz="1600" noProof="1">
                <a:solidFill>
                  <a:schemeClr val="accent1">
                    <a:lumMod val="75000"/>
                  </a:schemeClr>
                </a:solidFill>
                <a:latin typeface="Bahnschrift SemiBold" panose="020B0502040204020203" pitchFamily="34" charset="0"/>
              </a:rPr>
            </a:br>
            <a:r>
              <a:rPr lang="en-US" altLang="en-US" sz="1600" noProof="1">
                <a:solidFill>
                  <a:schemeClr val="accent1">
                    <a:lumMod val="75000"/>
                  </a:schemeClr>
                </a:solidFill>
                <a:latin typeface="Bahnschrift SemiBold" panose="020B0502040204020203" pitchFamily="34" charset="0"/>
              </a:rPr>
              <a:t>           "firstname" : "Ahmet",</a:t>
            </a:r>
            <a:br>
              <a:rPr lang="en-US" altLang="en-US" sz="1600" noProof="1">
                <a:solidFill>
                  <a:schemeClr val="accent1">
                    <a:lumMod val="75000"/>
                  </a:schemeClr>
                </a:solidFill>
                <a:latin typeface="Bahnschrift SemiBold" panose="020B0502040204020203" pitchFamily="34" charset="0"/>
              </a:rPr>
            </a:br>
            <a:r>
              <a:rPr lang="en-US" altLang="en-US" sz="1600" noProof="1">
                <a:solidFill>
                  <a:schemeClr val="accent1">
                    <a:lumMod val="75000"/>
                  </a:schemeClr>
                </a:solidFill>
                <a:latin typeface="Bahnschrift SemiBold" panose="020B0502040204020203" pitchFamily="34" charset="0"/>
              </a:rPr>
              <a:t>           "lastname" : “Bulut",</a:t>
            </a:r>
            <a:br>
              <a:rPr lang="en-US" altLang="en-US" sz="1600" noProof="1">
                <a:solidFill>
                  <a:schemeClr val="accent1">
                    <a:lumMod val="75000"/>
                  </a:schemeClr>
                </a:solidFill>
                <a:latin typeface="Bahnschrift SemiBold" panose="020B0502040204020203" pitchFamily="34" charset="0"/>
              </a:rPr>
            </a:br>
            <a:r>
              <a:rPr lang="en-US" altLang="en-US" sz="1600" noProof="1">
                <a:solidFill>
                  <a:schemeClr val="accent1">
                    <a:lumMod val="75000"/>
                  </a:schemeClr>
                </a:solidFill>
                <a:latin typeface="Bahnschrift SemiBold" panose="020B0502040204020203" pitchFamily="34" charset="0"/>
              </a:rPr>
              <a:t>           "totalprice" : 500,</a:t>
            </a:r>
            <a:br>
              <a:rPr lang="en-US" altLang="en-US" sz="1600" noProof="1">
                <a:solidFill>
                  <a:schemeClr val="accent1">
                    <a:lumMod val="75000"/>
                  </a:schemeClr>
                </a:solidFill>
                <a:latin typeface="Bahnschrift SemiBold" panose="020B0502040204020203" pitchFamily="34" charset="0"/>
              </a:rPr>
            </a:br>
            <a:r>
              <a:rPr lang="en-US" altLang="en-US" sz="1600" noProof="1">
                <a:solidFill>
                  <a:schemeClr val="accent1">
                    <a:lumMod val="75000"/>
                  </a:schemeClr>
                </a:solidFill>
                <a:latin typeface="Bahnschrift SemiBold" panose="020B0502040204020203" pitchFamily="34" charset="0"/>
              </a:rPr>
              <a:t>           "depositpaid" : false,</a:t>
            </a:r>
            <a:br>
              <a:rPr lang="en-US" altLang="en-US" sz="1600" noProof="1">
                <a:solidFill>
                  <a:schemeClr val="accent1">
                    <a:lumMod val="75000"/>
                  </a:schemeClr>
                </a:solidFill>
                <a:latin typeface="Bahnschrift SemiBold" panose="020B0502040204020203" pitchFamily="34" charset="0"/>
              </a:rPr>
            </a:br>
            <a:r>
              <a:rPr lang="en-US" altLang="en-US" sz="1600" noProof="1">
                <a:solidFill>
                  <a:schemeClr val="accent1">
                    <a:lumMod val="75000"/>
                  </a:schemeClr>
                </a:solidFill>
                <a:latin typeface="Bahnschrift SemiBold" panose="020B0502040204020203" pitchFamily="34" charset="0"/>
              </a:rPr>
              <a:t>           "bookingdates" : {</a:t>
            </a:r>
            <a:br>
              <a:rPr lang="en-US" altLang="en-US" sz="1600" noProof="1">
                <a:solidFill>
                  <a:schemeClr val="accent1">
                    <a:lumMod val="75000"/>
                  </a:schemeClr>
                </a:solidFill>
                <a:latin typeface="Bahnschrift SemiBold" panose="020B0502040204020203" pitchFamily="34" charset="0"/>
              </a:rPr>
            </a:br>
            <a:r>
              <a:rPr lang="en-US" altLang="en-US" sz="1600" noProof="1">
                <a:solidFill>
                  <a:schemeClr val="accent1">
                    <a:lumMod val="75000"/>
                  </a:schemeClr>
                </a:solidFill>
                <a:latin typeface="Bahnschrift SemiBold" panose="020B0502040204020203" pitchFamily="34" charset="0"/>
              </a:rPr>
              <a:t>               "checkin" : "2021-06-01",</a:t>
            </a:r>
            <a:br>
              <a:rPr lang="en-US" altLang="en-US" sz="1600" noProof="1">
                <a:solidFill>
                  <a:schemeClr val="accent1">
                    <a:lumMod val="75000"/>
                  </a:schemeClr>
                </a:solidFill>
                <a:latin typeface="Bahnschrift SemiBold" panose="020B0502040204020203" pitchFamily="34" charset="0"/>
              </a:rPr>
            </a:br>
            <a:r>
              <a:rPr lang="en-US" altLang="en-US" sz="1600" noProof="1">
                <a:solidFill>
                  <a:schemeClr val="accent1">
                    <a:lumMod val="75000"/>
                  </a:schemeClr>
                </a:solidFill>
                <a:latin typeface="Bahnschrift SemiBold" panose="020B0502040204020203" pitchFamily="34" charset="0"/>
              </a:rPr>
              <a:t>               "checkout" : "2021-06-10"</a:t>
            </a:r>
            <a:br>
              <a:rPr lang="en-US" altLang="en-US" sz="1600" noProof="1">
                <a:solidFill>
                  <a:schemeClr val="accent1">
                    <a:lumMod val="75000"/>
                  </a:schemeClr>
                </a:solidFill>
                <a:latin typeface="Bahnschrift SemiBold" panose="020B0502040204020203" pitchFamily="34" charset="0"/>
              </a:rPr>
            </a:br>
            <a:r>
              <a:rPr lang="en-US" altLang="en-US" sz="1600" noProof="1">
                <a:solidFill>
                  <a:schemeClr val="accent1">
                    <a:lumMod val="75000"/>
                  </a:schemeClr>
                </a:solidFill>
                <a:latin typeface="Bahnschrift SemiBold" panose="020B0502040204020203" pitchFamily="34" charset="0"/>
              </a:rPr>
              <a:t>           },</a:t>
            </a:r>
            <a:br>
              <a:rPr lang="en-US" altLang="en-US" sz="1600" noProof="1">
                <a:solidFill>
                  <a:schemeClr val="accent1">
                    <a:lumMod val="75000"/>
                  </a:schemeClr>
                </a:solidFill>
                <a:latin typeface="Bahnschrift SemiBold" panose="020B0502040204020203" pitchFamily="34" charset="0"/>
              </a:rPr>
            </a:br>
            <a:r>
              <a:rPr lang="en-US" altLang="en-US" sz="1600" noProof="1">
                <a:solidFill>
                  <a:schemeClr val="accent1">
                    <a:lumMod val="75000"/>
                  </a:schemeClr>
                </a:solidFill>
                <a:latin typeface="Bahnschrift SemiBold" panose="020B0502040204020203" pitchFamily="34" charset="0"/>
              </a:rPr>
              <a:t>           "additionalneeds" : "wi-fi"</a:t>
            </a:r>
            <a:br>
              <a:rPr lang="en-US" altLang="en-US" sz="1600" noProof="1">
                <a:solidFill>
                  <a:schemeClr val="accent1">
                    <a:lumMod val="75000"/>
                  </a:schemeClr>
                </a:solidFill>
                <a:latin typeface="Bahnschrift SemiBold" panose="020B0502040204020203" pitchFamily="34" charset="0"/>
              </a:rPr>
            </a:br>
            <a:r>
              <a:rPr lang="en-US" altLang="en-US" sz="1600" noProof="1">
                <a:solidFill>
                  <a:schemeClr val="accent1">
                    <a:lumMod val="75000"/>
                  </a:schemeClr>
                </a:solidFill>
                <a:latin typeface="Bahnschrift SemiBold" panose="020B0502040204020203" pitchFamily="34" charset="0"/>
              </a:rPr>
              <a:t>       }</a:t>
            </a:r>
            <a:br>
              <a:rPr lang="en-US" altLang="en-US" dirty="0">
                <a:latin typeface="Bahnschrift SemiBold" panose="020B0502040204020203" pitchFamily="34" charset="0"/>
              </a:rPr>
            </a:br>
            <a:r>
              <a:rPr lang="en-US" altLang="en-US" dirty="0">
                <a:latin typeface="Bahnschrift SemiBold" panose="020B0502040204020203" pitchFamily="34" charset="0"/>
              </a:rPr>
              <a:t>   </a:t>
            </a:r>
          </a:p>
        </p:txBody>
      </p:sp>
      <p:sp>
        <p:nvSpPr>
          <p:cNvPr id="12" name="Rectangle 11">
            <a:extLst>
              <a:ext uri="{FF2B5EF4-FFF2-40B4-BE49-F238E27FC236}">
                <a16:creationId xmlns:a16="http://schemas.microsoft.com/office/drawing/2014/main" id="{D497E62A-3A67-4082-A56C-973CB4F5B26A}"/>
              </a:ext>
            </a:extLst>
          </p:cNvPr>
          <p:cNvSpPr/>
          <p:nvPr/>
        </p:nvSpPr>
        <p:spPr>
          <a:xfrm>
            <a:off x="969224" y="899246"/>
            <a:ext cx="9848128" cy="532781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TextBox 12">
            <a:extLst>
              <a:ext uri="{FF2B5EF4-FFF2-40B4-BE49-F238E27FC236}">
                <a16:creationId xmlns:a16="http://schemas.microsoft.com/office/drawing/2014/main" id="{CEDD3F56-B0E9-4A5D-8029-46D4D7ED3485}"/>
              </a:ext>
            </a:extLst>
          </p:cNvPr>
          <p:cNvSpPr txBox="1"/>
          <p:nvPr/>
        </p:nvSpPr>
        <p:spPr>
          <a:xfrm>
            <a:off x="2983440" y="206245"/>
            <a:ext cx="5857579" cy="646331"/>
          </a:xfrm>
          <a:prstGeom prst="rect">
            <a:avLst/>
          </a:prstGeom>
          <a:noFill/>
        </p:spPr>
        <p:txBody>
          <a:bodyPr wrap="square">
            <a:spAutoFit/>
          </a:bodyPr>
          <a:lstStyle/>
          <a:p>
            <a:pPr algn="ctr"/>
            <a:r>
              <a:rPr lang="en-US" dirty="0">
                <a:latin typeface="Bahnschrift SemiBold" panose="020B0502040204020203" pitchFamily="34" charset="0"/>
              </a:rPr>
              <a:t>POST REQUEST, RESPONSE BODY BILGILERINI ASSERT YAPARKEN JSONPATH KULLANMA</a:t>
            </a:r>
          </a:p>
        </p:txBody>
      </p:sp>
      <p:sp>
        <p:nvSpPr>
          <p:cNvPr id="14" name="TextBox 13">
            <a:extLst>
              <a:ext uri="{FF2B5EF4-FFF2-40B4-BE49-F238E27FC236}">
                <a16:creationId xmlns:a16="http://schemas.microsoft.com/office/drawing/2014/main" id="{1233FAB8-FEB9-42EC-A06D-B2FF7DEC99B1}"/>
              </a:ext>
            </a:extLst>
          </p:cNvPr>
          <p:cNvSpPr txBox="1"/>
          <p:nvPr/>
        </p:nvSpPr>
        <p:spPr>
          <a:xfrm>
            <a:off x="5591536" y="2439106"/>
            <a:ext cx="4091960" cy="369331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noProof="1">
                <a:solidFill>
                  <a:srgbClr val="C00000"/>
                </a:solidFill>
                <a:latin typeface="Bahnschrift SemiBold" panose="020B0502040204020203" pitchFamily="34" charset="0"/>
              </a:rPr>
              <a:t>donen Response’un,</a:t>
            </a:r>
            <a:br>
              <a:rPr lang="en-US" altLang="en-US" noProof="1">
                <a:solidFill>
                  <a:srgbClr val="C00000"/>
                </a:solidFill>
                <a:latin typeface="Bahnschrift SemiBold" panose="020B0502040204020203" pitchFamily="34" charset="0"/>
              </a:rPr>
            </a:br>
            <a:r>
              <a:rPr lang="en-US" altLang="en-US" noProof="1">
                <a:latin typeface="Bahnschrift SemiBold" panose="020B0502040204020203" pitchFamily="34" charset="0"/>
              </a:rPr>
              <a:t>   status code’unun 200,</a:t>
            </a:r>
            <a:br>
              <a:rPr lang="en-US" altLang="en-US" noProof="1">
                <a:latin typeface="Bahnschrift SemiBold" panose="020B0502040204020203" pitchFamily="34" charset="0"/>
              </a:rPr>
            </a:br>
            <a:r>
              <a:rPr lang="en-US" altLang="en-US" noProof="1">
                <a:latin typeface="Bahnschrift SemiBold" panose="020B0502040204020203" pitchFamily="34" charset="0"/>
              </a:rPr>
              <a:t>ve content type’inin application-json,</a:t>
            </a:r>
            <a:br>
              <a:rPr lang="en-US" altLang="en-US" noProof="1">
                <a:latin typeface="Bahnschrift SemiBold" panose="020B0502040204020203" pitchFamily="34" charset="0"/>
              </a:rPr>
            </a:br>
            <a:r>
              <a:rPr lang="en-US" altLang="en-US" noProof="1">
                <a:latin typeface="Bahnschrift SemiBold" panose="020B0502040204020203" pitchFamily="34" charset="0"/>
              </a:rPr>
              <a:t>ve response body’sindeki</a:t>
            </a:r>
            <a:br>
              <a:rPr lang="en-US" altLang="en-US" noProof="1">
                <a:latin typeface="Bahnschrift SemiBold" panose="020B0502040204020203" pitchFamily="34" charset="0"/>
              </a:rPr>
            </a:br>
            <a:r>
              <a:rPr lang="en-US" altLang="en-US" noProof="1">
                <a:latin typeface="Bahnschrift SemiBold" panose="020B0502040204020203" pitchFamily="34" charset="0"/>
              </a:rPr>
              <a:t>       "firstname“in,"Ahmet",</a:t>
            </a:r>
            <a:br>
              <a:rPr lang="en-US" altLang="en-US" noProof="1">
                <a:latin typeface="Bahnschrift SemiBold" panose="020B0502040204020203" pitchFamily="34" charset="0"/>
              </a:rPr>
            </a:br>
            <a:r>
              <a:rPr lang="en-US" altLang="en-US" noProof="1">
                <a:latin typeface="Bahnschrift SemiBold" panose="020B0502040204020203" pitchFamily="34" charset="0"/>
              </a:rPr>
              <a:t>       ve "lastname“in, "Bulut",</a:t>
            </a:r>
            <a:br>
              <a:rPr lang="en-US" altLang="en-US" noProof="1">
                <a:latin typeface="Bahnschrift SemiBold" panose="020B0502040204020203" pitchFamily="34" charset="0"/>
              </a:rPr>
            </a:br>
            <a:r>
              <a:rPr lang="en-US" altLang="en-US" noProof="1">
                <a:latin typeface="Bahnschrift SemiBold" panose="020B0502040204020203" pitchFamily="34" charset="0"/>
              </a:rPr>
              <a:t>   ve "totalprice“in,500,</a:t>
            </a:r>
            <a:br>
              <a:rPr lang="en-US" altLang="en-US" noProof="1">
                <a:latin typeface="Bahnschrift SemiBold" panose="020B0502040204020203" pitchFamily="34" charset="0"/>
              </a:rPr>
            </a:br>
            <a:r>
              <a:rPr lang="en-US" altLang="en-US" noProof="1">
                <a:latin typeface="Bahnschrift SemiBold" panose="020B0502040204020203" pitchFamily="34" charset="0"/>
              </a:rPr>
              <a:t>   ve "depositpaid“in,false,</a:t>
            </a:r>
            <a:br>
              <a:rPr lang="en-US" altLang="en-US" noProof="1">
                <a:latin typeface="Bahnschrift SemiBold" panose="020B0502040204020203" pitchFamily="34" charset="0"/>
              </a:rPr>
            </a:br>
            <a:r>
              <a:rPr lang="en-US" altLang="en-US" noProof="1">
                <a:latin typeface="Bahnschrift SemiBold" panose="020B0502040204020203" pitchFamily="34" charset="0"/>
              </a:rPr>
              <a:t>   ve "checkin" tarihinin 2021-06-01</a:t>
            </a:r>
            <a:br>
              <a:rPr lang="en-US" altLang="en-US" noProof="1">
                <a:latin typeface="Bahnschrift SemiBold" panose="020B0502040204020203" pitchFamily="34" charset="0"/>
              </a:rPr>
            </a:br>
            <a:r>
              <a:rPr lang="en-US" altLang="en-US" noProof="1">
                <a:latin typeface="Bahnschrift SemiBold" panose="020B0502040204020203" pitchFamily="34" charset="0"/>
              </a:rPr>
              <a:t>   ve "checkout" tarihinin 2021-06-10</a:t>
            </a:r>
            <a:br>
              <a:rPr lang="en-US" altLang="en-US" noProof="1">
                <a:latin typeface="Bahnschrift SemiBold" panose="020B0502040204020203" pitchFamily="34" charset="0"/>
              </a:rPr>
            </a:br>
            <a:r>
              <a:rPr lang="en-US" altLang="en-US" noProof="1">
                <a:latin typeface="Bahnschrift SemiBold" panose="020B0502040204020203" pitchFamily="34" charset="0"/>
              </a:rPr>
              <a:t>   ve "additionalneeds“in,"wi-fi"</a:t>
            </a:r>
            <a:br>
              <a:rPr lang="en-US" altLang="en-US" noProof="1">
                <a:latin typeface="Bahnschrift SemiBold" panose="020B0502040204020203" pitchFamily="34" charset="0"/>
              </a:rPr>
            </a:br>
            <a:br>
              <a:rPr lang="en-US" altLang="en-US" noProof="1">
                <a:latin typeface="Bahnschrift SemiBold" panose="020B0502040204020203" pitchFamily="34" charset="0"/>
              </a:rPr>
            </a:br>
            <a:r>
              <a:rPr lang="en-US" altLang="en-US" noProof="1">
                <a:latin typeface="Bahnschrift SemiBold" panose="020B0502040204020203" pitchFamily="34" charset="0"/>
              </a:rPr>
              <a:t>   oldugunu test edin</a:t>
            </a:r>
          </a:p>
        </p:txBody>
      </p:sp>
    </p:spTree>
    <p:extLst>
      <p:ext uri="{BB962C8B-B14F-4D97-AF65-F5344CB8AC3E}">
        <p14:creationId xmlns:p14="http://schemas.microsoft.com/office/powerpoint/2010/main" val="21718754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F4C6D4-FBEB-437A-983C-CD786B5EED14}"/>
              </a:ext>
            </a:extLst>
          </p:cNvPr>
          <p:cNvPicPr>
            <a:picLocks noChangeAspect="1"/>
          </p:cNvPicPr>
          <p:nvPr/>
        </p:nvPicPr>
        <p:blipFill>
          <a:blip r:embed="rId2"/>
          <a:stretch>
            <a:fillRect/>
          </a:stretch>
        </p:blipFill>
        <p:spPr>
          <a:xfrm>
            <a:off x="608484" y="1564729"/>
            <a:ext cx="2756508" cy="2928790"/>
          </a:xfrm>
          <a:prstGeom prst="rect">
            <a:avLst/>
          </a:prstGeom>
        </p:spPr>
      </p:pic>
      <p:sp>
        <p:nvSpPr>
          <p:cNvPr id="17" name="Rectangle 16">
            <a:extLst>
              <a:ext uri="{FF2B5EF4-FFF2-40B4-BE49-F238E27FC236}">
                <a16:creationId xmlns:a16="http://schemas.microsoft.com/office/drawing/2014/main" id="{9C3FCEF1-2E16-42B7-A181-7CB369B97BD2}"/>
              </a:ext>
            </a:extLst>
          </p:cNvPr>
          <p:cNvSpPr/>
          <p:nvPr/>
        </p:nvSpPr>
        <p:spPr>
          <a:xfrm>
            <a:off x="609367" y="1564729"/>
            <a:ext cx="2755626" cy="292878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AD406B-A924-431A-85F8-B63808DFEB1B}"/>
              </a:ext>
            </a:extLst>
          </p:cNvPr>
          <p:cNvSpPr txBox="1"/>
          <p:nvPr/>
        </p:nvSpPr>
        <p:spPr>
          <a:xfrm>
            <a:off x="535137" y="981335"/>
            <a:ext cx="399757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C09_Post_JsonPathIleBodyTesti</a:t>
            </a: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
        <p:nvSpPr>
          <p:cNvPr id="12" name="Rectangle 11">
            <a:extLst>
              <a:ext uri="{FF2B5EF4-FFF2-40B4-BE49-F238E27FC236}">
                <a16:creationId xmlns:a16="http://schemas.microsoft.com/office/drawing/2014/main" id="{D497E62A-3A67-4082-A56C-973CB4F5B26A}"/>
              </a:ext>
            </a:extLst>
          </p:cNvPr>
          <p:cNvSpPr/>
          <p:nvPr/>
        </p:nvSpPr>
        <p:spPr>
          <a:xfrm>
            <a:off x="3724047" y="1905441"/>
            <a:ext cx="7358481" cy="4098051"/>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TextBox 9">
            <a:extLst>
              <a:ext uri="{FF2B5EF4-FFF2-40B4-BE49-F238E27FC236}">
                <a16:creationId xmlns:a16="http://schemas.microsoft.com/office/drawing/2014/main" id="{A852EA10-AE45-4B13-B525-19D7A3D2E76E}"/>
              </a:ext>
            </a:extLst>
          </p:cNvPr>
          <p:cNvSpPr txBox="1"/>
          <p:nvPr/>
        </p:nvSpPr>
        <p:spPr>
          <a:xfrm>
            <a:off x="3853000" y="2009728"/>
            <a:ext cx="7729633" cy="646331"/>
          </a:xfrm>
          <a:prstGeom prst="rect">
            <a:avLst/>
          </a:prstGeom>
          <a:noFill/>
        </p:spPr>
        <p:txBody>
          <a:bodyPr wrap="square">
            <a:spAutoFit/>
          </a:bodyPr>
          <a:lstStyle/>
          <a:p>
            <a:pPr marL="0" marR="0" lvl="0" indent="0" algn="l" defTabSz="914400" rtl="0" eaLnBrk="0" fontAlgn="base" latinLnBrk="0" hangingPunct="0">
              <a:spcBef>
                <a:spcPts val="600"/>
              </a:spcBef>
              <a:spcAft>
                <a:spcPct val="0"/>
              </a:spcAft>
              <a:buClrTx/>
              <a:buSzTx/>
              <a:buFontTx/>
              <a:buNone/>
              <a:tabLst/>
            </a:pPr>
            <a:r>
              <a:rPr lang="en-US" altLang="en-US" noProof="1">
                <a:latin typeface="Bahnschrift SemiBold" panose="020B0502040204020203" pitchFamily="34" charset="0"/>
              </a:rPr>
              <a:t>Response body’si ic ice</a:t>
            </a:r>
            <a:r>
              <a:rPr kumimoji="0" lang="en-US" altLang="en-US" sz="1800" b="0" u="none" strike="noStrike" cap="none" normalizeH="0" baseline="0" noProof="1">
                <a:ln>
                  <a:noFill/>
                </a:ln>
                <a:effectLst/>
                <a:latin typeface="Bahnschrift SemiBold" panose="020B0502040204020203" pitchFamily="34" charset="0"/>
              </a:rPr>
              <a:t> Json objelerinden olusuyorsa JsonPath yontemleri kullanilarak assertion yapilabilir.</a:t>
            </a:r>
          </a:p>
        </p:txBody>
      </p:sp>
      <p:sp>
        <p:nvSpPr>
          <p:cNvPr id="14" name="TextBox 13">
            <a:extLst>
              <a:ext uri="{FF2B5EF4-FFF2-40B4-BE49-F238E27FC236}">
                <a16:creationId xmlns:a16="http://schemas.microsoft.com/office/drawing/2014/main" id="{45FB65F1-97D9-4878-B4A9-1317B18307F5}"/>
              </a:ext>
            </a:extLst>
          </p:cNvPr>
          <p:cNvSpPr txBox="1"/>
          <p:nvPr/>
        </p:nvSpPr>
        <p:spPr>
          <a:xfrm>
            <a:off x="3853000" y="2805559"/>
            <a:ext cx="7061417" cy="31393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u="none" strike="noStrike" cap="none" normalizeH="0" baseline="0" noProof="1">
                <a:ln>
                  <a:noFill/>
                </a:ln>
                <a:solidFill>
                  <a:srgbClr val="000000"/>
                </a:solidFill>
                <a:effectLst/>
                <a:latin typeface="Bahnschrift SemiBold" panose="020B0502040204020203" pitchFamily="34" charset="0"/>
              </a:rPr>
              <a:t>response.</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then().</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assertThat().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statusCode(</a:t>
            </a:r>
            <a:r>
              <a:rPr kumimoji="0" lang="en-US" altLang="en-US" sz="1800" b="0" u="none" strike="noStrike" cap="none" normalizeH="0" baseline="0" noProof="1">
                <a:ln>
                  <a:noFill/>
                </a:ln>
                <a:solidFill>
                  <a:srgbClr val="0000FF"/>
                </a:solidFill>
                <a:effectLst/>
                <a:latin typeface="Bahnschrift SemiBold" panose="020B0502040204020203" pitchFamily="34" charset="0"/>
              </a:rPr>
              <a:t>200</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contentType(ContentType.</a:t>
            </a:r>
            <a:r>
              <a:rPr kumimoji="0" lang="en-US" altLang="en-US" sz="1800" b="1" u="none" strike="noStrike" cap="none" normalizeH="0" baseline="0" noProof="1">
                <a:ln>
                  <a:noFill/>
                </a:ln>
                <a:solidFill>
                  <a:srgbClr val="660E7A"/>
                </a:solidFill>
                <a:effectLst/>
                <a:latin typeface="Bahnschrift SemiBold" panose="020B0502040204020203" pitchFamily="34" charset="0"/>
              </a:rPr>
              <a:t>JSON</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body(</a:t>
            </a:r>
            <a:r>
              <a:rPr kumimoji="0" lang="en-US" altLang="en-US" sz="1800" b="1" u="none" strike="noStrike" cap="none" normalizeH="0" baseline="0" noProof="1">
                <a:ln>
                  <a:noFill/>
                </a:ln>
                <a:solidFill>
                  <a:srgbClr val="008000"/>
                </a:solidFill>
                <a:effectLst/>
                <a:latin typeface="Bahnschrift SemiBold" panose="020B0502040204020203" pitchFamily="34" charset="0"/>
              </a:rPr>
              <a:t>"booking.firstname"</a:t>
            </a:r>
            <a:r>
              <a:rPr kumimoji="0" lang="en-US" altLang="en-US" sz="1800" b="0" u="none" strike="noStrike" cap="none" normalizeH="0" baseline="0" noProof="1">
                <a:ln>
                  <a:noFill/>
                </a:ln>
                <a:solidFill>
                  <a:srgbClr val="000000"/>
                </a:solidFill>
                <a:effectLst/>
                <a:latin typeface="Bahnschrift SemiBold" panose="020B0502040204020203" pitchFamily="34" charset="0"/>
              </a:rPr>
              <a:t>, equalTo(</a:t>
            </a:r>
            <a:r>
              <a:rPr kumimoji="0" lang="en-US" altLang="en-US" sz="1800" b="1" u="none" strike="noStrike" cap="none" normalizeH="0" baseline="0" noProof="1">
                <a:ln>
                  <a:noFill/>
                </a:ln>
                <a:solidFill>
                  <a:srgbClr val="008000"/>
                </a:solidFill>
                <a:effectLst/>
                <a:latin typeface="Bahnschrift SemiBold" panose="020B0502040204020203" pitchFamily="34" charset="0"/>
              </a:rPr>
              <a:t>"Ahmet"</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"booking.lastname"</a:t>
            </a:r>
            <a:r>
              <a:rPr kumimoji="0" lang="en-US" altLang="en-US" sz="1800" b="0" u="none" strike="noStrike" cap="none" normalizeH="0" baseline="0" noProof="1">
                <a:ln>
                  <a:noFill/>
                </a:ln>
                <a:solidFill>
                  <a:srgbClr val="000000"/>
                </a:solidFill>
                <a:effectLst/>
                <a:latin typeface="Bahnschrift SemiBold" panose="020B0502040204020203" pitchFamily="34" charset="0"/>
              </a:rPr>
              <a:t>,equalTo(</a:t>
            </a:r>
            <a:r>
              <a:rPr kumimoji="0" lang="en-US" altLang="en-US" sz="1800" b="1" u="none" strike="noStrike" cap="none" normalizeH="0" baseline="0" noProof="1">
                <a:ln>
                  <a:noFill/>
                </a:ln>
                <a:solidFill>
                  <a:srgbClr val="008000"/>
                </a:solidFill>
                <a:effectLst/>
                <a:latin typeface="Bahnschrift SemiBold" panose="020B0502040204020203" pitchFamily="34" charset="0"/>
              </a:rPr>
              <a:t>"Bulut"</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"booking.totalprice"</a:t>
            </a:r>
            <a:r>
              <a:rPr kumimoji="0" lang="en-US" altLang="en-US" sz="1800" b="0" u="none" strike="noStrike" cap="none" normalizeH="0" baseline="0" noProof="1">
                <a:ln>
                  <a:noFill/>
                </a:ln>
                <a:solidFill>
                  <a:srgbClr val="000000"/>
                </a:solidFill>
                <a:effectLst/>
                <a:latin typeface="Bahnschrift SemiBold" panose="020B0502040204020203" pitchFamily="34" charset="0"/>
              </a:rPr>
              <a:t>,equalTo(</a:t>
            </a:r>
            <a:r>
              <a:rPr kumimoji="0" lang="en-US" altLang="en-US" sz="1800" b="0" u="none" strike="noStrike" cap="none" normalizeH="0" baseline="0" noProof="1">
                <a:ln>
                  <a:noFill/>
                </a:ln>
                <a:solidFill>
                  <a:srgbClr val="0000FF"/>
                </a:solidFill>
                <a:effectLst/>
                <a:latin typeface="Bahnschrift SemiBold" panose="020B0502040204020203" pitchFamily="34" charset="0"/>
              </a:rPr>
              <a:t>500</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"booking.depositpaid"</a:t>
            </a:r>
            <a:r>
              <a:rPr kumimoji="0" lang="en-US" altLang="en-US" sz="1800" b="0" u="none" strike="noStrike" cap="none" normalizeH="0" baseline="0" noProof="1">
                <a:ln>
                  <a:noFill/>
                </a:ln>
                <a:solidFill>
                  <a:srgbClr val="000000"/>
                </a:solidFill>
                <a:effectLst/>
                <a:latin typeface="Bahnschrift SemiBold" panose="020B0502040204020203" pitchFamily="34" charset="0"/>
              </a:rPr>
              <a:t>,equalTo(</a:t>
            </a:r>
            <a:r>
              <a:rPr kumimoji="0" lang="en-US" altLang="en-US" sz="1800" b="1" u="none" strike="noStrike" cap="none" normalizeH="0" baseline="0" noProof="1">
                <a:ln>
                  <a:noFill/>
                </a:ln>
                <a:solidFill>
                  <a:srgbClr val="000080"/>
                </a:solidFill>
                <a:effectLst/>
                <a:latin typeface="Bahnschrift SemiBold" panose="020B0502040204020203" pitchFamily="34" charset="0"/>
              </a:rPr>
              <a:t>false</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"booking.bookingdates.checkin"</a:t>
            </a:r>
            <a:r>
              <a:rPr kumimoji="0" lang="en-US" altLang="en-US" sz="1800" b="0" u="none" strike="noStrike" cap="none" normalizeH="0" baseline="0" noProof="1">
                <a:ln>
                  <a:noFill/>
                </a:ln>
                <a:solidFill>
                  <a:srgbClr val="000000"/>
                </a:solidFill>
                <a:effectLst/>
                <a:latin typeface="Bahnschrift SemiBold" panose="020B0502040204020203" pitchFamily="34" charset="0"/>
              </a:rPr>
              <a:t>,equalTo(</a:t>
            </a:r>
            <a:r>
              <a:rPr kumimoji="0" lang="en-US" altLang="en-US" sz="1800" b="1" u="none" strike="noStrike" cap="none" normalizeH="0" baseline="0" noProof="1">
                <a:ln>
                  <a:noFill/>
                </a:ln>
                <a:solidFill>
                  <a:srgbClr val="008000"/>
                </a:solidFill>
                <a:effectLst/>
                <a:latin typeface="Bahnschrift SemiBold" panose="020B0502040204020203" pitchFamily="34" charset="0"/>
              </a:rPr>
              <a:t>"2021-06-01"</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"booking.bookingdates.checkout"</a:t>
            </a:r>
            <a:r>
              <a:rPr kumimoji="0" lang="en-US" altLang="en-US" sz="1800" b="0" u="none" strike="noStrike" cap="none" normalizeH="0" baseline="0" noProof="1">
                <a:ln>
                  <a:noFill/>
                </a:ln>
                <a:solidFill>
                  <a:srgbClr val="000000"/>
                </a:solidFill>
                <a:effectLst/>
                <a:latin typeface="Bahnschrift SemiBold" panose="020B0502040204020203" pitchFamily="34" charset="0"/>
              </a:rPr>
              <a:t>,equalTo(</a:t>
            </a:r>
            <a:r>
              <a:rPr kumimoji="0" lang="en-US" altLang="en-US" sz="1800" b="1" u="none" strike="noStrike" cap="none" normalizeH="0" baseline="0" noProof="1">
                <a:ln>
                  <a:noFill/>
                </a:ln>
                <a:solidFill>
                  <a:srgbClr val="008000"/>
                </a:solidFill>
                <a:effectLst/>
                <a:latin typeface="Bahnschrift SemiBold" panose="020B0502040204020203" pitchFamily="34" charset="0"/>
              </a:rPr>
              <a:t>"2021-06-10"</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endParaRPr kumimoji="0" lang="en-US" altLang="en-US" sz="3200" b="0" u="none" strike="noStrike" cap="none" normalizeH="0" baseline="0" noProof="1">
              <a:ln>
                <a:noFill/>
              </a:ln>
              <a:solidFill>
                <a:schemeClr val="tx1"/>
              </a:solidFill>
              <a:effectLst/>
              <a:latin typeface="Bahnschrift SemiBold" panose="020B0502040204020203" pitchFamily="34" charset="0"/>
            </a:endParaRPr>
          </a:p>
        </p:txBody>
      </p:sp>
      <p:sp>
        <p:nvSpPr>
          <p:cNvPr id="18" name="TextBox 17">
            <a:extLst>
              <a:ext uri="{FF2B5EF4-FFF2-40B4-BE49-F238E27FC236}">
                <a16:creationId xmlns:a16="http://schemas.microsoft.com/office/drawing/2014/main" id="{64AADD9F-5AF3-49C8-A944-BF298A00DE5B}"/>
              </a:ext>
            </a:extLst>
          </p:cNvPr>
          <p:cNvSpPr txBox="1"/>
          <p:nvPr/>
        </p:nvSpPr>
        <p:spPr>
          <a:xfrm>
            <a:off x="3167210" y="135722"/>
            <a:ext cx="5857579" cy="646331"/>
          </a:xfrm>
          <a:prstGeom prst="rect">
            <a:avLst/>
          </a:prstGeom>
          <a:noFill/>
        </p:spPr>
        <p:txBody>
          <a:bodyPr wrap="square">
            <a:spAutoFit/>
          </a:bodyPr>
          <a:lstStyle/>
          <a:p>
            <a:pPr algn="ctr"/>
            <a:r>
              <a:rPr lang="en-US" dirty="0">
                <a:latin typeface="Bahnschrift SemiBold" panose="020B0502040204020203" pitchFamily="34" charset="0"/>
              </a:rPr>
              <a:t>POST REQUEST, RESPONSE BODY BILGILERINI ASSERT YAPARKEN JSONPATH KULLANMA</a:t>
            </a:r>
          </a:p>
        </p:txBody>
      </p:sp>
    </p:spTree>
    <p:extLst>
      <p:ext uri="{BB962C8B-B14F-4D97-AF65-F5344CB8AC3E}">
        <p14:creationId xmlns:p14="http://schemas.microsoft.com/office/powerpoint/2010/main" val="6634996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86E54A1-345F-4ABF-A03E-9A0A49AD1597}"/>
              </a:ext>
            </a:extLst>
          </p:cNvPr>
          <p:cNvSpPr txBox="1"/>
          <p:nvPr/>
        </p:nvSpPr>
        <p:spPr>
          <a:xfrm>
            <a:off x="969224" y="911190"/>
            <a:ext cx="9394260" cy="3724225"/>
          </a:xfrm>
          <a:prstGeom prst="rect">
            <a:avLst/>
          </a:prstGeom>
          <a:noFill/>
        </p:spPr>
        <p:txBody>
          <a:bodyPr wrap="square">
            <a:spAutoFit/>
          </a:bodyPr>
          <a:lstStyle/>
          <a:p>
            <a:pPr eaLnBrk="0" fontAlgn="base" hangingPunct="0">
              <a:lnSpc>
                <a:spcPts val="2600"/>
              </a:lnSpc>
              <a:spcBef>
                <a:spcPct val="0"/>
              </a:spcBef>
              <a:spcAft>
                <a:spcPct val="0"/>
              </a:spcAft>
            </a:pPr>
            <a:r>
              <a:rPr kumimoji="0" lang="en-US" altLang="en-US" sz="1800" b="0" u="none" strike="noStrike" cap="none" normalizeH="0" baseline="0" dirty="0">
                <a:ln>
                  <a:noFill/>
                </a:ln>
                <a:solidFill>
                  <a:srgbClr val="C00000"/>
                </a:solidFill>
                <a:effectLst/>
                <a:latin typeface="Bahnschrift SemiBold" panose="020B0502040204020203" pitchFamily="34" charset="0"/>
              </a:rPr>
              <a:t>C10_Get_ResponseBodyTestiListKullanimi</a:t>
            </a:r>
            <a:br>
              <a:rPr kumimoji="0" lang="en-US" altLang="en-US" sz="1800" b="0" u="none" strike="noStrike" cap="none" normalizeH="0" baseline="0" dirty="0">
                <a:ln>
                  <a:noFill/>
                </a:ln>
                <a:effectLst/>
                <a:latin typeface="Bahnschrift SemiBold" panose="020B0502040204020203" pitchFamily="34" charset="0"/>
              </a:rPr>
            </a:br>
            <a:r>
              <a:rPr kumimoji="0" lang="en-US" altLang="en-US" sz="1800" b="0" u="none" strike="noStrike" cap="none" normalizeH="0" baseline="0" noProof="1">
                <a:ln>
                  <a:noFill/>
                </a:ln>
                <a:effectLst/>
                <a:latin typeface="Bahnschrift SemiBold" panose="020B0502040204020203" pitchFamily="34" charset="0"/>
              </a:rPr>
              <a:t>    http://dummy.restapiexample.com/api/v1/employees url'ine bir GET request yolladigimizda</a:t>
            </a:r>
            <a:br>
              <a:rPr kumimoji="0" lang="en-US" altLang="en-US" sz="1800" b="0" u="none" strike="noStrike" cap="none" normalizeH="0" baseline="0" noProof="1">
                <a:ln>
                  <a:noFill/>
                </a:ln>
                <a:effectLst/>
                <a:latin typeface="Bahnschrift SemiBold" panose="020B0502040204020203" pitchFamily="34" charset="0"/>
              </a:rPr>
            </a:br>
            <a:r>
              <a:rPr kumimoji="0" lang="en-US" altLang="en-US" sz="1800" b="0" u="none" strike="noStrike" cap="none" normalizeH="0" baseline="0" noProof="1">
                <a:ln>
                  <a:noFill/>
                </a:ln>
                <a:effectLst/>
                <a:latin typeface="Bahnschrift SemiBold" panose="020B0502040204020203" pitchFamily="34" charset="0"/>
              </a:rPr>
              <a:t>    donen Response'in</a:t>
            </a:r>
            <a:br>
              <a:rPr kumimoji="0" lang="en-US" altLang="en-US" sz="1800" b="0" u="none" strike="noStrike" cap="none" normalizeH="0" baseline="0" noProof="1">
                <a:ln>
                  <a:noFill/>
                </a:ln>
                <a:effectLst/>
                <a:latin typeface="Bahnschrift SemiBold" panose="020B0502040204020203" pitchFamily="34" charset="0"/>
              </a:rPr>
            </a:br>
            <a:r>
              <a:rPr kumimoji="0" lang="en-US" altLang="en-US" sz="1800" b="0" u="none" strike="noStrike" cap="none" normalizeH="0" baseline="0" noProof="1">
                <a:ln>
                  <a:noFill/>
                </a:ln>
                <a:effectLst/>
                <a:latin typeface="Bahnschrift SemiBold" panose="020B0502040204020203" pitchFamily="34" charset="0"/>
              </a:rPr>
              <a:t>    status code'unun 200,</a:t>
            </a:r>
            <a:br>
              <a:rPr kumimoji="0" lang="en-US" altLang="en-US" sz="1800" b="0" u="none" strike="noStrike" cap="none" normalizeH="0" baseline="0" noProof="1">
                <a:ln>
                  <a:noFill/>
                </a:ln>
                <a:effectLst/>
                <a:latin typeface="Bahnschrift SemiBold" panose="020B0502040204020203" pitchFamily="34" charset="0"/>
              </a:rPr>
            </a:br>
            <a:r>
              <a:rPr kumimoji="0" lang="en-US" altLang="en-US" sz="1800" b="0" u="none" strike="noStrike" cap="none" normalizeH="0" baseline="0" noProof="1">
                <a:ln>
                  <a:noFill/>
                </a:ln>
                <a:effectLst/>
                <a:latin typeface="Bahnschrift SemiBold" panose="020B0502040204020203" pitchFamily="34" charset="0"/>
              </a:rPr>
              <a:t>    ve content type'inin Aplication.JSON,</a:t>
            </a:r>
            <a:br>
              <a:rPr kumimoji="0" lang="en-US" altLang="en-US" sz="1800" b="0" u="none" strike="noStrike" cap="none" normalizeH="0" baseline="0" noProof="1">
                <a:ln>
                  <a:noFill/>
                </a:ln>
                <a:effectLst/>
                <a:latin typeface="Bahnschrift SemiBold" panose="020B0502040204020203" pitchFamily="34" charset="0"/>
              </a:rPr>
            </a:br>
            <a:r>
              <a:rPr kumimoji="0" lang="en-US" altLang="en-US" sz="1800" b="0" u="none" strike="noStrike" cap="none" normalizeH="0" baseline="0" noProof="1">
                <a:ln>
                  <a:noFill/>
                </a:ln>
                <a:effectLst/>
                <a:latin typeface="Bahnschrift SemiBold" panose="020B0502040204020203" pitchFamily="34" charset="0"/>
              </a:rPr>
              <a:t>    ve response body'sindeki</a:t>
            </a:r>
            <a:br>
              <a:rPr kumimoji="0" lang="en-US" altLang="en-US" sz="1800" b="0" u="none" strike="noStrike" cap="none" normalizeH="0" baseline="0" noProof="1">
                <a:ln>
                  <a:noFill/>
                </a:ln>
                <a:effectLst/>
                <a:latin typeface="Bahnschrift SemiBold" panose="020B0502040204020203" pitchFamily="34" charset="0"/>
              </a:rPr>
            </a:br>
            <a:r>
              <a:rPr kumimoji="0" lang="en-US" altLang="en-US" sz="1800" b="0" u="none" strike="noStrike" cap="none" normalizeH="0" baseline="0" noProof="1">
                <a:ln>
                  <a:noFill/>
                </a:ln>
                <a:effectLst/>
                <a:latin typeface="Bahnschrift SemiBold" panose="020B0502040204020203" pitchFamily="34" charset="0"/>
              </a:rPr>
              <a:t>        employees sayisinin 24</a:t>
            </a:r>
            <a:br>
              <a:rPr kumimoji="0" lang="en-US" altLang="en-US" sz="1800" b="0" u="none" strike="noStrike" cap="none" normalizeH="0" baseline="0" noProof="1">
                <a:ln>
                  <a:noFill/>
                </a:ln>
                <a:effectLst/>
                <a:latin typeface="Bahnschrift SemiBold" panose="020B0502040204020203" pitchFamily="34" charset="0"/>
              </a:rPr>
            </a:br>
            <a:r>
              <a:rPr kumimoji="0" lang="en-US" altLang="en-US" sz="1800" b="0" u="none" strike="noStrike" cap="none" normalizeH="0" baseline="0" noProof="1">
                <a:ln>
                  <a:noFill/>
                </a:ln>
                <a:effectLst/>
                <a:latin typeface="Bahnschrift SemiBold" panose="020B0502040204020203" pitchFamily="34" charset="0"/>
              </a:rPr>
              <a:t>        ve employee'lerden birinin "Ashton Cox"</a:t>
            </a:r>
            <a:br>
              <a:rPr kumimoji="0" lang="en-US" altLang="en-US" sz="1800" b="0" u="none" strike="noStrike" cap="none" normalizeH="0" baseline="0" noProof="1">
                <a:ln>
                  <a:noFill/>
                </a:ln>
                <a:effectLst/>
                <a:latin typeface="Bahnschrift SemiBold" panose="020B0502040204020203" pitchFamily="34" charset="0"/>
              </a:rPr>
            </a:br>
            <a:r>
              <a:rPr kumimoji="0" lang="en-US" altLang="en-US" sz="1800" b="0" u="none" strike="noStrike" cap="none" normalizeH="0" baseline="0" noProof="1">
                <a:ln>
                  <a:noFill/>
                </a:ln>
                <a:effectLst/>
                <a:latin typeface="Bahnschrift SemiBold" panose="020B0502040204020203" pitchFamily="34" charset="0"/>
              </a:rPr>
              <a:t>        ve girilen yaslar icinde 61,21 ve 35 degerinin oldugunu test edin</a:t>
            </a:r>
            <a:br>
              <a:rPr kumimoji="0" lang="en-US" altLang="en-US" sz="1800" b="0" u="none" strike="noStrike" cap="none" normalizeH="0" baseline="0" noProof="1">
                <a:ln>
                  <a:noFill/>
                </a:ln>
                <a:effectLst/>
                <a:latin typeface="Bahnschrift SemiBold" panose="020B0502040204020203" pitchFamily="34" charset="0"/>
              </a:rPr>
            </a:br>
            <a:r>
              <a:rPr kumimoji="0" lang="en-US" altLang="en-US" sz="1800" b="0" u="none" strike="noStrike" cap="none" normalizeH="0" baseline="0" noProof="1">
                <a:ln>
                  <a:noFill/>
                </a:ln>
                <a:effectLst/>
                <a:latin typeface="Bahnschrift SemiBold" panose="020B0502040204020203" pitchFamily="34" charset="0"/>
              </a:rPr>
              <a:t>    test edin.</a:t>
            </a:r>
            <a:r>
              <a:rPr lang="en-US" altLang="en-US" dirty="0">
                <a:latin typeface="Bahnschrift SemiBold" panose="020B0502040204020203" pitchFamily="34" charset="0"/>
              </a:rPr>
              <a:t>   </a:t>
            </a:r>
          </a:p>
        </p:txBody>
      </p:sp>
      <p:sp>
        <p:nvSpPr>
          <p:cNvPr id="12" name="Rectangle 11">
            <a:extLst>
              <a:ext uri="{FF2B5EF4-FFF2-40B4-BE49-F238E27FC236}">
                <a16:creationId xmlns:a16="http://schemas.microsoft.com/office/drawing/2014/main" id="{D497E62A-3A67-4082-A56C-973CB4F5B26A}"/>
              </a:ext>
            </a:extLst>
          </p:cNvPr>
          <p:cNvSpPr/>
          <p:nvPr/>
        </p:nvSpPr>
        <p:spPr>
          <a:xfrm>
            <a:off x="969224" y="899247"/>
            <a:ext cx="9628438" cy="373616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TextBox 12">
            <a:extLst>
              <a:ext uri="{FF2B5EF4-FFF2-40B4-BE49-F238E27FC236}">
                <a16:creationId xmlns:a16="http://schemas.microsoft.com/office/drawing/2014/main" id="{CEDD3F56-B0E9-4A5D-8029-46D4D7ED3485}"/>
              </a:ext>
            </a:extLst>
          </p:cNvPr>
          <p:cNvSpPr txBox="1"/>
          <p:nvPr/>
        </p:nvSpPr>
        <p:spPr>
          <a:xfrm>
            <a:off x="2983440" y="206245"/>
            <a:ext cx="5857579" cy="646331"/>
          </a:xfrm>
          <a:prstGeom prst="rect">
            <a:avLst/>
          </a:prstGeom>
          <a:noFill/>
        </p:spPr>
        <p:txBody>
          <a:bodyPr wrap="square">
            <a:spAutoFit/>
          </a:bodyPr>
          <a:lstStyle/>
          <a:p>
            <a:pPr algn="ctr"/>
            <a:r>
              <a:rPr lang="en-US" dirty="0">
                <a:latin typeface="Bahnschrift SemiBold" panose="020B0502040204020203" pitchFamily="34" charset="0"/>
              </a:rPr>
              <a:t>GET REQUEST, RESPONSE BODY BILGILERINI ASSERT YAPARKEN LIST KULLANMA</a:t>
            </a:r>
          </a:p>
        </p:txBody>
      </p:sp>
      <p:sp>
        <p:nvSpPr>
          <p:cNvPr id="10" name="Rectangle 9">
            <a:extLst>
              <a:ext uri="{FF2B5EF4-FFF2-40B4-BE49-F238E27FC236}">
                <a16:creationId xmlns:a16="http://schemas.microsoft.com/office/drawing/2014/main" id="{EF9493B7-ACFE-4410-B7FF-CBFBC3450107}"/>
              </a:ext>
            </a:extLst>
          </p:cNvPr>
          <p:cNvSpPr/>
          <p:nvPr/>
        </p:nvSpPr>
        <p:spPr>
          <a:xfrm>
            <a:off x="969225" y="4694028"/>
            <a:ext cx="9628438" cy="1612987"/>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941E45B0-0A8B-4476-91A8-F08121920FE7}"/>
              </a:ext>
            </a:extLst>
          </p:cNvPr>
          <p:cNvSpPr txBox="1"/>
          <p:nvPr/>
        </p:nvSpPr>
        <p:spPr>
          <a:xfrm>
            <a:off x="1137138" y="4694028"/>
            <a:ext cx="8100646"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noProof="1">
                <a:solidFill>
                  <a:srgbClr val="000000"/>
                </a:solidFill>
                <a:latin typeface="Bahnschrift SemiBold" panose="020B0502040204020203" pitchFamily="34" charset="0"/>
              </a:rPr>
              <a:t>r</a:t>
            </a:r>
            <a:r>
              <a:rPr kumimoji="0" lang="en-US" altLang="en-US" sz="1800" u="none" strike="noStrike" cap="none" normalizeH="0" baseline="0" noProof="1">
                <a:ln>
                  <a:noFill/>
                </a:ln>
                <a:solidFill>
                  <a:srgbClr val="000000"/>
                </a:solidFill>
                <a:effectLst/>
                <a:latin typeface="Bahnschrift SemiBold" panose="020B0502040204020203" pitchFamily="34" charset="0"/>
              </a:rPr>
              <a:t>esponse</a:t>
            </a:r>
            <a:r>
              <a:rPr lang="en-US" altLang="en-US" noProof="1">
                <a:solidFill>
                  <a:srgbClr val="000000"/>
                </a:solidFill>
                <a:latin typeface="Bahnschrift SemiBold" panose="020B0502040204020203" pitchFamily="34" charset="0"/>
              </a:rPr>
              <a:t>.</a:t>
            </a:r>
            <a:r>
              <a:rPr kumimoji="0" lang="en-US" altLang="en-US" sz="1800" u="none" strike="noStrike" cap="none" normalizeH="0" baseline="0" noProof="1">
                <a:ln>
                  <a:noFill/>
                </a:ln>
                <a:solidFill>
                  <a:srgbClr val="000000"/>
                </a:solidFill>
                <a:effectLst/>
                <a:latin typeface="Bahnschrift SemiBold" panose="020B0502040204020203" pitchFamily="34" charset="0"/>
              </a:rPr>
              <a:t> then().</a:t>
            </a:r>
            <a:br>
              <a:rPr kumimoji="0" lang="en-US" altLang="en-US" sz="1800" u="none" strike="noStrike" cap="none" normalizeH="0" baseline="0" noProof="1">
                <a:ln>
                  <a:noFill/>
                </a:ln>
                <a:solidFill>
                  <a:srgbClr val="000000"/>
                </a:solidFill>
                <a:effectLst/>
                <a:latin typeface="Bahnschrift SemiBold" panose="020B0502040204020203" pitchFamily="34" charset="0"/>
              </a:rPr>
            </a:br>
            <a:r>
              <a:rPr kumimoji="0" lang="en-US" altLang="en-US" sz="1800" u="none" strike="noStrike" cap="none" normalizeH="0" baseline="0" noProof="1">
                <a:ln>
                  <a:noFill/>
                </a:ln>
                <a:solidFill>
                  <a:srgbClr val="000000"/>
                </a:solidFill>
                <a:effectLst/>
                <a:latin typeface="Bahnschrift SemiBold" panose="020B0502040204020203" pitchFamily="34" charset="0"/>
              </a:rPr>
              <a:t>        assertThat().</a:t>
            </a:r>
            <a:br>
              <a:rPr kumimoji="0" lang="en-US" altLang="en-US" sz="1800" u="none" strike="noStrike" cap="none" normalizeH="0" baseline="0" noProof="1">
                <a:ln>
                  <a:noFill/>
                </a:ln>
                <a:solidFill>
                  <a:srgbClr val="000000"/>
                </a:solidFill>
                <a:effectLst/>
                <a:latin typeface="Bahnschrift SemiBold" panose="020B0502040204020203" pitchFamily="34" charset="0"/>
              </a:rPr>
            </a:br>
            <a:r>
              <a:rPr kumimoji="0" lang="en-US" altLang="en-US" sz="1800" u="none" strike="noStrike" cap="none" normalizeH="0" baseline="0" noProof="1">
                <a:ln>
                  <a:noFill/>
                </a:ln>
                <a:solidFill>
                  <a:srgbClr val="000000"/>
                </a:solidFill>
                <a:effectLst/>
                <a:latin typeface="Bahnschrift SemiBold" panose="020B0502040204020203" pitchFamily="34" charset="0"/>
              </a:rPr>
              <a:t>        body(</a:t>
            </a:r>
            <a:r>
              <a:rPr kumimoji="0" lang="en-US" altLang="en-US" sz="1800" u="none" strike="noStrike" cap="none" normalizeH="0" baseline="0" noProof="1">
                <a:ln>
                  <a:noFill/>
                </a:ln>
                <a:solidFill>
                  <a:srgbClr val="008000"/>
                </a:solidFill>
                <a:effectLst/>
                <a:latin typeface="Bahnschrift SemiBold" panose="020B0502040204020203" pitchFamily="34" charset="0"/>
              </a:rPr>
              <a:t>"data.id"</a:t>
            </a:r>
            <a:r>
              <a:rPr kumimoji="0" lang="en-US" altLang="en-US" sz="1800" u="none" strike="noStrike" cap="none" normalizeH="0" baseline="0" noProof="1">
                <a:ln>
                  <a:noFill/>
                </a:ln>
                <a:solidFill>
                  <a:srgbClr val="000000"/>
                </a:solidFill>
                <a:effectLst/>
                <a:latin typeface="Bahnschrift SemiBold" panose="020B0502040204020203" pitchFamily="34" charset="0"/>
              </a:rPr>
              <a:t>, hasSize(</a:t>
            </a:r>
            <a:r>
              <a:rPr kumimoji="0" lang="en-US" altLang="en-US" sz="1800" u="none" strike="noStrike" cap="none" normalizeH="0" baseline="0" noProof="1">
                <a:ln>
                  <a:noFill/>
                </a:ln>
                <a:solidFill>
                  <a:srgbClr val="0000FF"/>
                </a:solidFill>
                <a:effectLst/>
                <a:latin typeface="Bahnschrift SemiBold" panose="020B0502040204020203" pitchFamily="34" charset="0"/>
              </a:rPr>
              <a:t>24</a:t>
            </a:r>
            <a:r>
              <a:rPr kumimoji="0" lang="en-US" altLang="en-US" sz="1800" u="none" strike="noStrike" cap="none" normalizeH="0" baseline="0" noProof="1">
                <a:ln>
                  <a:noFill/>
                </a:ln>
                <a:solidFill>
                  <a:srgbClr val="000000"/>
                </a:solidFill>
                <a:effectLst/>
                <a:latin typeface="Bahnschrift SemiBold" panose="020B0502040204020203" pitchFamily="34" charset="0"/>
              </a:rPr>
              <a:t>)).</a:t>
            </a:r>
            <a:br>
              <a:rPr kumimoji="0" lang="en-US" altLang="en-US" sz="1800" u="none" strike="noStrike" cap="none" normalizeH="0" baseline="0" noProof="1">
                <a:ln>
                  <a:noFill/>
                </a:ln>
                <a:solidFill>
                  <a:srgbClr val="000000"/>
                </a:solidFill>
                <a:effectLst/>
                <a:latin typeface="Bahnschrift SemiBold" panose="020B0502040204020203" pitchFamily="34" charset="0"/>
              </a:rPr>
            </a:br>
            <a:r>
              <a:rPr kumimoji="0" lang="en-US" altLang="en-US" sz="1800" u="none" strike="noStrike" cap="none" normalizeH="0" baseline="0" noProof="1">
                <a:ln>
                  <a:noFill/>
                </a:ln>
                <a:solidFill>
                  <a:srgbClr val="000000"/>
                </a:solidFill>
                <a:effectLst/>
                <a:latin typeface="Bahnschrift SemiBold" panose="020B0502040204020203" pitchFamily="34" charset="0"/>
              </a:rPr>
              <a:t>        body(</a:t>
            </a:r>
            <a:r>
              <a:rPr kumimoji="0" lang="en-US" altLang="en-US" sz="1800" u="none" strike="noStrike" cap="none" normalizeH="0" baseline="0" noProof="1">
                <a:ln>
                  <a:noFill/>
                </a:ln>
                <a:solidFill>
                  <a:srgbClr val="008000"/>
                </a:solidFill>
                <a:effectLst/>
                <a:latin typeface="Bahnschrift SemiBold" panose="020B0502040204020203" pitchFamily="34" charset="0"/>
              </a:rPr>
              <a:t>"data.employee_name"</a:t>
            </a:r>
            <a:r>
              <a:rPr kumimoji="0" lang="en-US" altLang="en-US" sz="1800" u="none" strike="noStrike" cap="none" normalizeH="0" baseline="0" noProof="1">
                <a:ln>
                  <a:noFill/>
                </a:ln>
                <a:solidFill>
                  <a:srgbClr val="000000"/>
                </a:solidFill>
                <a:effectLst/>
                <a:latin typeface="Bahnschrift SemiBold" panose="020B0502040204020203" pitchFamily="34" charset="0"/>
              </a:rPr>
              <a:t>,hasItem(</a:t>
            </a:r>
            <a:r>
              <a:rPr kumimoji="0" lang="en-US" altLang="en-US" sz="1800" u="none" strike="noStrike" cap="none" normalizeH="0" baseline="0" noProof="1">
                <a:ln>
                  <a:noFill/>
                </a:ln>
                <a:solidFill>
                  <a:srgbClr val="008000"/>
                </a:solidFill>
                <a:effectLst/>
                <a:latin typeface="Bahnschrift SemiBold" panose="020B0502040204020203" pitchFamily="34" charset="0"/>
              </a:rPr>
              <a:t>"Ashton Cox"</a:t>
            </a:r>
            <a:r>
              <a:rPr kumimoji="0" lang="en-US" altLang="en-US" sz="1800" u="none" strike="noStrike" cap="none" normalizeH="0" baseline="0" noProof="1">
                <a:ln>
                  <a:noFill/>
                </a:ln>
                <a:solidFill>
                  <a:srgbClr val="000000"/>
                </a:solidFill>
                <a:effectLst/>
                <a:latin typeface="Bahnschrift SemiBold" panose="020B0502040204020203" pitchFamily="34" charset="0"/>
              </a:rPr>
              <a:t>)).</a:t>
            </a:r>
            <a:br>
              <a:rPr kumimoji="0" lang="en-US" altLang="en-US" sz="1800" u="none" strike="noStrike" cap="none" normalizeH="0" baseline="0" noProof="1">
                <a:ln>
                  <a:noFill/>
                </a:ln>
                <a:solidFill>
                  <a:srgbClr val="000000"/>
                </a:solidFill>
                <a:effectLst/>
                <a:latin typeface="Bahnschrift SemiBold" panose="020B0502040204020203" pitchFamily="34" charset="0"/>
              </a:rPr>
            </a:br>
            <a:r>
              <a:rPr kumimoji="0" lang="en-US" altLang="en-US" sz="1800" u="none" strike="noStrike" cap="none" normalizeH="0" baseline="0" noProof="1">
                <a:ln>
                  <a:noFill/>
                </a:ln>
                <a:solidFill>
                  <a:srgbClr val="000000"/>
                </a:solidFill>
                <a:effectLst/>
                <a:latin typeface="Bahnschrift SemiBold" panose="020B0502040204020203" pitchFamily="34" charset="0"/>
              </a:rPr>
              <a:t>        body(</a:t>
            </a:r>
            <a:r>
              <a:rPr kumimoji="0" lang="en-US" altLang="en-US" sz="1800" u="none" strike="noStrike" cap="none" normalizeH="0" baseline="0" noProof="1">
                <a:ln>
                  <a:noFill/>
                </a:ln>
                <a:solidFill>
                  <a:srgbClr val="008000"/>
                </a:solidFill>
                <a:effectLst/>
                <a:latin typeface="Bahnschrift SemiBold" panose="020B0502040204020203" pitchFamily="34" charset="0"/>
              </a:rPr>
              <a:t>"data.employee_age"</a:t>
            </a:r>
            <a:r>
              <a:rPr kumimoji="0" lang="en-US" altLang="en-US" sz="1800" u="none" strike="noStrike" cap="none" normalizeH="0" baseline="0" noProof="1">
                <a:ln>
                  <a:noFill/>
                </a:ln>
                <a:solidFill>
                  <a:srgbClr val="000000"/>
                </a:solidFill>
                <a:effectLst/>
                <a:latin typeface="Bahnschrift SemiBold" panose="020B0502040204020203" pitchFamily="34" charset="0"/>
              </a:rPr>
              <a:t>,hasItems(</a:t>
            </a:r>
            <a:r>
              <a:rPr kumimoji="0" lang="en-US" altLang="en-US" sz="1800" u="none" strike="noStrike" cap="none" normalizeH="0" baseline="0" noProof="1">
                <a:ln>
                  <a:noFill/>
                </a:ln>
                <a:solidFill>
                  <a:srgbClr val="0000FF"/>
                </a:solidFill>
                <a:effectLst/>
                <a:latin typeface="Bahnschrift SemiBold" panose="020B0502040204020203" pitchFamily="34" charset="0"/>
              </a:rPr>
              <a:t>61,21,35</a:t>
            </a:r>
            <a:r>
              <a:rPr kumimoji="0" lang="en-US" altLang="en-US" sz="1800" u="none" strike="noStrike" cap="none" normalizeH="0" baseline="0" noProof="1">
                <a:ln>
                  <a:noFill/>
                </a:ln>
                <a:solidFill>
                  <a:srgbClr val="000000"/>
                </a:solidFill>
                <a:effectLst/>
                <a:latin typeface="Bahnschrift SemiBold" panose="020B0502040204020203" pitchFamily="34" charset="0"/>
              </a:rPr>
              <a:t>));</a:t>
            </a:r>
            <a:endParaRPr kumimoji="0" lang="en-US" altLang="en-US" sz="3200" u="none" strike="noStrike" cap="none" normalizeH="0" baseline="0" noProof="1">
              <a:ln>
                <a:noFill/>
              </a:ln>
              <a:solidFill>
                <a:schemeClr val="tx1"/>
              </a:solidFill>
              <a:effectLst/>
              <a:latin typeface="Bahnschrift SemiBold" panose="020B0502040204020203" pitchFamily="34" charset="0"/>
            </a:endParaRPr>
          </a:p>
        </p:txBody>
      </p:sp>
    </p:spTree>
    <p:extLst>
      <p:ext uri="{BB962C8B-B14F-4D97-AF65-F5344CB8AC3E}">
        <p14:creationId xmlns:p14="http://schemas.microsoft.com/office/powerpoint/2010/main" val="342034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4991099" y="225641"/>
            <a:ext cx="2209801" cy="830997"/>
          </a:xfrm>
          <a:prstGeom prst="rect">
            <a:avLst/>
          </a:prstGeom>
          <a:noFill/>
        </p:spPr>
        <p:txBody>
          <a:bodyPr wrap="square">
            <a:spAutoFit/>
          </a:bodyPr>
          <a:lstStyle/>
          <a:p>
            <a:pPr algn="ctr"/>
            <a:r>
              <a:rPr lang="en-US" sz="2400" b="0" i="0" noProof="1">
                <a:effectLst/>
                <a:latin typeface="Bahnschrift SemiBold" panose="020B0502040204020203" pitchFamily="34" charset="0"/>
              </a:rPr>
              <a:t>API </a:t>
            </a:r>
          </a:p>
          <a:p>
            <a:pPr algn="ctr"/>
            <a:r>
              <a:rPr lang="en-US" sz="2400" b="0" i="0" noProof="1">
                <a:effectLst/>
                <a:latin typeface="Bahnschrift SemiBold" panose="020B0502040204020203" pitchFamily="34" charset="0"/>
              </a:rPr>
              <a:t>API Testing</a:t>
            </a:r>
            <a:endParaRPr lang="en-US" sz="2400" b="0" i="0" dirty="0">
              <a:effectLst/>
              <a:latin typeface="Bahnschrift SemiBold" panose="020B0502040204020203" pitchFamily="34" charset="0"/>
            </a:endParaRPr>
          </a:p>
        </p:txBody>
      </p:sp>
      <p:sp>
        <p:nvSpPr>
          <p:cNvPr id="6" name="TextBox 5">
            <a:extLst>
              <a:ext uri="{FF2B5EF4-FFF2-40B4-BE49-F238E27FC236}">
                <a16:creationId xmlns:a16="http://schemas.microsoft.com/office/drawing/2014/main" id="{DFC8DC99-1646-4CC5-B984-56B8B2060772}"/>
              </a:ext>
            </a:extLst>
          </p:cNvPr>
          <p:cNvSpPr txBox="1"/>
          <p:nvPr/>
        </p:nvSpPr>
        <p:spPr>
          <a:xfrm>
            <a:off x="947902" y="2793954"/>
            <a:ext cx="3993376" cy="2400657"/>
          </a:xfrm>
          <a:prstGeom prst="rect">
            <a:avLst/>
          </a:prstGeom>
          <a:noFill/>
        </p:spPr>
        <p:txBody>
          <a:bodyPr wrap="square">
            <a:spAutoFit/>
          </a:bodyPr>
          <a:lstStyle/>
          <a:p>
            <a:pPr marR="0" lvl="0">
              <a:spcBef>
                <a:spcPts val="12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BOLUM 1 – Temel API</a:t>
            </a:r>
          </a:p>
          <a:p>
            <a:pPr marL="342900" marR="0" lvl="0" indent="-342900">
              <a:spcBef>
                <a:spcPts val="1200"/>
              </a:spcBef>
              <a:spcAft>
                <a:spcPts val="600"/>
              </a:spcAft>
              <a:buFont typeface="+mj-lt"/>
              <a:buAutoNum type="arabicPeriod"/>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API nedir ?</a:t>
            </a:r>
          </a:p>
          <a:p>
            <a:pPr marL="342900" marR="0" lvl="0" indent="-342900">
              <a:spcBef>
                <a:spcPts val="1200"/>
              </a:spcBef>
              <a:spcAft>
                <a:spcPts val="600"/>
              </a:spcAft>
              <a:buFont typeface="+mj-lt"/>
              <a:buAutoNum type="arabicPeriod"/>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API nasil calisir ?</a:t>
            </a:r>
          </a:p>
          <a:p>
            <a:pPr marL="342900" marR="0" lvl="0" indent="-342900">
              <a:spcBef>
                <a:spcPts val="1200"/>
              </a:spcBef>
              <a:spcAft>
                <a:spcPts val="600"/>
              </a:spcAft>
              <a:buFont typeface="+mj-lt"/>
              <a:buAutoNum type="arabicPeriod"/>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API nasil kullanilir ?</a:t>
            </a:r>
          </a:p>
          <a:p>
            <a:pPr marL="342900" marR="0" lvl="0" indent="-342900">
              <a:spcBef>
                <a:spcPts val="1200"/>
              </a:spcBef>
              <a:spcAft>
                <a:spcPts val="600"/>
              </a:spcAft>
              <a:buFont typeface="+mj-lt"/>
              <a:buAutoNum type="arabicPeriod"/>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API ve Web Service ayni midir ?</a:t>
            </a:r>
          </a:p>
        </p:txBody>
      </p:sp>
      <p:sp>
        <p:nvSpPr>
          <p:cNvPr id="8" name="TextBox 7">
            <a:extLst>
              <a:ext uri="{FF2B5EF4-FFF2-40B4-BE49-F238E27FC236}">
                <a16:creationId xmlns:a16="http://schemas.microsoft.com/office/drawing/2014/main" id="{45C93C3F-BCB8-41D4-B9D7-E9DCC5962090}"/>
              </a:ext>
            </a:extLst>
          </p:cNvPr>
          <p:cNvSpPr txBox="1"/>
          <p:nvPr/>
        </p:nvSpPr>
        <p:spPr>
          <a:xfrm>
            <a:off x="6394939" y="3301785"/>
            <a:ext cx="4232031" cy="1892826"/>
          </a:xfrm>
          <a:prstGeom prst="rect">
            <a:avLst/>
          </a:prstGeom>
          <a:noFill/>
        </p:spPr>
        <p:txBody>
          <a:bodyPr wrap="square">
            <a:spAutoFit/>
          </a:bodyPr>
          <a:lstStyle/>
          <a:p>
            <a:pPr marR="0" lvl="0">
              <a:spcBef>
                <a:spcPts val="12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5.  HTTP nedir ?</a:t>
            </a:r>
          </a:p>
          <a:p>
            <a:pPr marR="0" lvl="0">
              <a:spcBef>
                <a:spcPts val="12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6.  HTTP request ve Response</a:t>
            </a:r>
          </a:p>
          <a:p>
            <a:pPr marR="0" lvl="0">
              <a:spcBef>
                <a:spcPts val="12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7.  HTTP durum kodlari </a:t>
            </a:r>
          </a:p>
          <a:p>
            <a:pPr marR="0" lvl="0">
              <a:spcBef>
                <a:spcPts val="12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8.  API protokolleri SOAP ve Rest</a:t>
            </a:r>
          </a:p>
        </p:txBody>
      </p:sp>
      <p:sp>
        <p:nvSpPr>
          <p:cNvPr id="9" name="TextBox 8">
            <a:extLst>
              <a:ext uri="{FF2B5EF4-FFF2-40B4-BE49-F238E27FC236}">
                <a16:creationId xmlns:a16="http://schemas.microsoft.com/office/drawing/2014/main" id="{E53B94EB-3C8C-4AFF-B9DA-C72097F5C861}"/>
              </a:ext>
            </a:extLst>
          </p:cNvPr>
          <p:cNvSpPr txBox="1"/>
          <p:nvPr/>
        </p:nvSpPr>
        <p:spPr>
          <a:xfrm>
            <a:off x="5014545" y="1226649"/>
            <a:ext cx="2209801" cy="461665"/>
          </a:xfrm>
          <a:prstGeom prst="rect">
            <a:avLst/>
          </a:prstGeom>
          <a:noFill/>
        </p:spPr>
        <p:txBody>
          <a:bodyPr wrap="square">
            <a:spAutoFit/>
          </a:bodyPr>
          <a:lstStyle/>
          <a:p>
            <a:pPr algn="ctr"/>
            <a:r>
              <a:rPr lang="en-US" sz="2400" b="0" i="0" noProof="1">
                <a:effectLst/>
                <a:latin typeface="Bahnschrift SemiBold" panose="020B0502040204020203" pitchFamily="34" charset="0"/>
              </a:rPr>
              <a:t>DERS 2</a:t>
            </a:r>
          </a:p>
        </p:txBody>
      </p:sp>
    </p:spTree>
    <p:extLst>
      <p:ext uri="{BB962C8B-B14F-4D97-AF65-F5344CB8AC3E}">
        <p14:creationId xmlns:p14="http://schemas.microsoft.com/office/powerpoint/2010/main" val="6856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4202722" y="2202486"/>
            <a:ext cx="3833448" cy="830997"/>
          </a:xfrm>
          <a:prstGeom prst="rect">
            <a:avLst/>
          </a:prstGeom>
          <a:noFill/>
        </p:spPr>
        <p:txBody>
          <a:bodyPr wrap="square">
            <a:spAutoFit/>
          </a:bodyPr>
          <a:lstStyle/>
          <a:p>
            <a:pPr algn="ctr"/>
            <a:r>
              <a:rPr lang="en-US" sz="2400" dirty="0">
                <a:latin typeface="Bahnschrift SemiBold" panose="020B0502040204020203" pitchFamily="34" charset="0"/>
              </a:rPr>
              <a:t>BOLUM 3</a:t>
            </a:r>
          </a:p>
          <a:p>
            <a:pPr algn="ctr"/>
            <a:r>
              <a:rPr lang="en-US" sz="2400" dirty="0">
                <a:latin typeface="Bahnschrift SemiBold" panose="020B0502040204020203" pitchFamily="34" charset="0"/>
              </a:rPr>
              <a:t>API TEST OTOMASYONU</a:t>
            </a:r>
          </a:p>
        </p:txBody>
      </p:sp>
      <p:sp>
        <p:nvSpPr>
          <p:cNvPr id="9" name="TextBox 8">
            <a:extLst>
              <a:ext uri="{FF2B5EF4-FFF2-40B4-BE49-F238E27FC236}">
                <a16:creationId xmlns:a16="http://schemas.microsoft.com/office/drawing/2014/main" id="{11BBDC98-9CA0-4211-9B90-904437059EA6}"/>
              </a:ext>
            </a:extLst>
          </p:cNvPr>
          <p:cNvSpPr txBox="1"/>
          <p:nvPr/>
        </p:nvSpPr>
        <p:spPr>
          <a:xfrm>
            <a:off x="4968708" y="3593685"/>
            <a:ext cx="2301476" cy="461665"/>
          </a:xfrm>
          <a:prstGeom prst="rect">
            <a:avLst/>
          </a:prstGeom>
          <a:noFill/>
        </p:spPr>
        <p:txBody>
          <a:bodyPr wrap="square">
            <a:spAutoFit/>
          </a:bodyPr>
          <a:lstStyle/>
          <a:p>
            <a:pPr algn="ctr"/>
            <a:r>
              <a:rPr lang="en-US" sz="2400" dirty="0">
                <a:latin typeface="Bahnschrift SemiBold" panose="020B0502040204020203" pitchFamily="34" charset="0"/>
              </a:rPr>
              <a:t>DERS 14</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4945261" y="4615552"/>
            <a:ext cx="2301476" cy="830997"/>
          </a:xfrm>
          <a:prstGeom prst="rect">
            <a:avLst/>
          </a:prstGeom>
          <a:noFill/>
        </p:spPr>
        <p:txBody>
          <a:bodyPr wrap="square">
            <a:spAutoFit/>
          </a:bodyPr>
          <a:lstStyle/>
          <a:p>
            <a:pPr algn="ctr"/>
            <a:r>
              <a:rPr lang="en-US" sz="2400" dirty="0">
                <a:latin typeface="Bahnschrift SemiBold" panose="020B0502040204020203" pitchFamily="34" charset="0"/>
              </a:rPr>
              <a:t>Junit ASSERT</a:t>
            </a:r>
          </a:p>
          <a:p>
            <a:pPr algn="ctr"/>
            <a:r>
              <a:rPr lang="en-US" sz="2400" dirty="0">
                <a:latin typeface="Bahnschrift SemiBold" panose="020B0502040204020203" pitchFamily="34" charset="0"/>
              </a:rPr>
              <a:t>(Hard Assert) </a:t>
            </a:r>
          </a:p>
        </p:txBody>
      </p:sp>
    </p:spTree>
    <p:extLst>
      <p:ext uri="{BB962C8B-B14F-4D97-AF65-F5344CB8AC3E}">
        <p14:creationId xmlns:p14="http://schemas.microsoft.com/office/powerpoint/2010/main" val="129516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D32B4B-101E-41E2-B32C-83F3B635A98F}"/>
              </a:ext>
            </a:extLst>
          </p:cNvPr>
          <p:cNvSpPr txBox="1"/>
          <p:nvPr/>
        </p:nvSpPr>
        <p:spPr>
          <a:xfrm>
            <a:off x="4873437" y="318296"/>
            <a:ext cx="2116880" cy="461665"/>
          </a:xfrm>
          <a:prstGeom prst="rect">
            <a:avLst/>
          </a:prstGeom>
          <a:noFill/>
        </p:spPr>
        <p:txBody>
          <a:bodyPr wrap="square">
            <a:spAutoFit/>
          </a:bodyPr>
          <a:lstStyle/>
          <a:p>
            <a:pPr algn="ctr"/>
            <a:r>
              <a:rPr lang="en-US" sz="2400" dirty="0">
                <a:latin typeface="Bahnschrift SemiBold" panose="020B0502040204020203" pitchFamily="34" charset="0"/>
              </a:rPr>
              <a:t>JUnit ASSERT</a:t>
            </a:r>
          </a:p>
        </p:txBody>
      </p:sp>
      <p:sp>
        <p:nvSpPr>
          <p:cNvPr id="5" name="Rectangle 4">
            <a:extLst>
              <a:ext uri="{FF2B5EF4-FFF2-40B4-BE49-F238E27FC236}">
                <a16:creationId xmlns:a16="http://schemas.microsoft.com/office/drawing/2014/main" id="{DAE172C5-D6E0-437B-8714-C180608B0F88}"/>
              </a:ext>
            </a:extLst>
          </p:cNvPr>
          <p:cNvSpPr/>
          <p:nvPr/>
        </p:nvSpPr>
        <p:spPr>
          <a:xfrm>
            <a:off x="3055598" y="2532657"/>
            <a:ext cx="5318042" cy="3654734"/>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7" name="TextBox 6">
            <a:extLst>
              <a:ext uri="{FF2B5EF4-FFF2-40B4-BE49-F238E27FC236}">
                <a16:creationId xmlns:a16="http://schemas.microsoft.com/office/drawing/2014/main" id="{E1835056-17EF-4C61-8ACF-AAB9EC814608}"/>
              </a:ext>
            </a:extLst>
          </p:cNvPr>
          <p:cNvSpPr txBox="1"/>
          <p:nvPr/>
        </p:nvSpPr>
        <p:spPr>
          <a:xfrm>
            <a:off x="3166966" y="2659366"/>
            <a:ext cx="5095305" cy="3401316"/>
          </a:xfrm>
          <a:prstGeom prst="rect">
            <a:avLst/>
          </a:prstGeom>
          <a:noFill/>
        </p:spPr>
        <p:txBody>
          <a:bodyPr wrap="square">
            <a:spAutoFit/>
          </a:bodyPr>
          <a:lstStyle/>
          <a:p>
            <a:pPr>
              <a:lnSpc>
                <a:spcPts val="2600"/>
              </a:lnSpc>
            </a:pPr>
            <a:r>
              <a:rPr kumimoji="0" lang="en-US" altLang="en-US" sz="1800" b="0" u="none" strike="noStrike" cap="none" normalizeH="0" baseline="0" noProof="1">
                <a:ln>
                  <a:noFill/>
                </a:ln>
                <a:solidFill>
                  <a:srgbClr val="000000"/>
                </a:solidFill>
                <a:effectLst/>
                <a:latin typeface="Bahnschrift SemiBold" panose="020B0502040204020203" pitchFamily="34" charset="0"/>
              </a:rPr>
              <a:t>response.</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then().</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assertThat().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statusCode(</a:t>
            </a:r>
            <a:r>
              <a:rPr kumimoji="0" lang="en-US" altLang="en-US" sz="1800" b="0" u="none" strike="noStrike" cap="none" normalizeH="0" baseline="0" noProof="1">
                <a:ln>
                  <a:noFill/>
                </a:ln>
                <a:solidFill>
                  <a:srgbClr val="0000FF"/>
                </a:solidFill>
                <a:effectLst/>
                <a:latin typeface="Bahnschrift SemiBold" panose="020B0502040204020203" pitchFamily="34" charset="0"/>
              </a:rPr>
              <a:t>200</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contentType(ContentType.</a:t>
            </a:r>
            <a:r>
              <a:rPr kumimoji="0" lang="en-US" altLang="en-US" sz="1800" b="1" u="none" strike="noStrike" cap="none" normalizeH="0" baseline="0" noProof="1">
                <a:ln>
                  <a:noFill/>
                </a:ln>
                <a:solidFill>
                  <a:srgbClr val="660E7A"/>
                </a:solidFill>
                <a:effectLst/>
                <a:latin typeface="Bahnschrift SemiBold" panose="020B0502040204020203" pitchFamily="34" charset="0"/>
              </a:rPr>
              <a:t>JSON</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body(</a:t>
            </a:r>
            <a:r>
              <a:rPr kumimoji="0" lang="en-US" altLang="en-US" sz="1800" b="1" u="none" strike="noStrike" cap="none" normalizeH="0" baseline="0" noProof="1">
                <a:ln>
                  <a:noFill/>
                </a:ln>
                <a:solidFill>
                  <a:srgbClr val="008000"/>
                </a:solidFill>
                <a:effectLst/>
                <a:latin typeface="Bahnschrift SemiBold" panose="020B0502040204020203" pitchFamily="34" charset="0"/>
              </a:rPr>
              <a:t>"firstname"</a:t>
            </a:r>
            <a:r>
              <a:rPr kumimoji="0" lang="en-US" altLang="en-US" sz="1800" b="0" u="none" strike="noStrike" cap="none" normalizeH="0" baseline="0" noProof="1">
                <a:ln>
                  <a:noFill/>
                </a:ln>
                <a:solidFill>
                  <a:srgbClr val="000000"/>
                </a:solidFill>
                <a:effectLst/>
                <a:latin typeface="Bahnschrift SemiBold" panose="020B0502040204020203" pitchFamily="34" charset="0"/>
              </a:rPr>
              <a:t>,equalTo(</a:t>
            </a:r>
            <a:r>
              <a:rPr kumimoji="0" lang="en-US" altLang="en-US" sz="1800" b="1" u="none" strike="noStrike" cap="none" normalizeH="0" baseline="0" noProof="1">
                <a:ln>
                  <a:noFill/>
                </a:ln>
                <a:solidFill>
                  <a:srgbClr val="008000"/>
                </a:solidFill>
                <a:effectLst/>
                <a:latin typeface="Bahnschrift SemiBold" panose="020B0502040204020203" pitchFamily="34" charset="0"/>
              </a:rPr>
              <a:t>"Susan"</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"lastname"</a:t>
            </a:r>
            <a:r>
              <a:rPr kumimoji="0" lang="en-US" altLang="en-US" sz="1800" b="0" u="none" strike="noStrike" cap="none" normalizeH="0" baseline="0" noProof="1">
                <a:ln>
                  <a:noFill/>
                </a:ln>
                <a:solidFill>
                  <a:srgbClr val="000000"/>
                </a:solidFill>
                <a:effectLst/>
                <a:latin typeface="Bahnschrift SemiBold" panose="020B0502040204020203" pitchFamily="34" charset="0"/>
              </a:rPr>
              <a:t>,equalTo(</a:t>
            </a:r>
            <a:r>
              <a:rPr kumimoji="0" lang="en-US" altLang="en-US" sz="1800" b="1" u="none" strike="noStrike" cap="none" normalizeH="0" baseline="0" noProof="1">
                <a:ln>
                  <a:noFill/>
                </a:ln>
                <a:solidFill>
                  <a:srgbClr val="008000"/>
                </a:solidFill>
                <a:effectLst/>
                <a:latin typeface="Bahnschrift SemiBold" panose="020B0502040204020203" pitchFamily="34" charset="0"/>
              </a:rPr>
              <a:t>"Wilson"</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"totalprice"</a:t>
            </a:r>
            <a:r>
              <a:rPr kumimoji="0" lang="en-US" altLang="en-US" sz="1800" b="0" u="none" strike="noStrike" cap="none" normalizeH="0" baseline="0" noProof="1">
                <a:ln>
                  <a:noFill/>
                </a:ln>
                <a:solidFill>
                  <a:srgbClr val="000000"/>
                </a:solidFill>
                <a:effectLst/>
                <a:latin typeface="Bahnschrift SemiBold" panose="020B0502040204020203" pitchFamily="34" charset="0"/>
              </a:rPr>
              <a:t>,equalTo(</a:t>
            </a:r>
            <a:r>
              <a:rPr kumimoji="0" lang="en-US" altLang="en-US" sz="1800" b="0" u="none" strike="noStrike" cap="none" normalizeH="0" baseline="0" noProof="1">
                <a:ln>
                  <a:noFill/>
                </a:ln>
                <a:solidFill>
                  <a:srgbClr val="0000FF"/>
                </a:solidFill>
                <a:effectLst/>
                <a:latin typeface="Bahnschrift SemiBold" panose="020B0502040204020203" pitchFamily="34" charset="0"/>
              </a:rPr>
              <a:t>643</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"depositpaid"</a:t>
            </a:r>
            <a:r>
              <a:rPr kumimoji="0" lang="en-US" altLang="en-US" sz="1800" b="0" u="none" strike="noStrike" cap="none" normalizeH="0" baseline="0" noProof="1">
                <a:ln>
                  <a:noFill/>
                </a:ln>
                <a:solidFill>
                  <a:srgbClr val="000000"/>
                </a:solidFill>
                <a:effectLst/>
                <a:latin typeface="Bahnschrift SemiBold" panose="020B0502040204020203" pitchFamily="34" charset="0"/>
              </a:rPr>
              <a:t>,equalTo(</a:t>
            </a:r>
            <a:r>
              <a:rPr kumimoji="0" lang="en-US" altLang="en-US" sz="1800" b="1" u="none" strike="noStrike" cap="none" normalizeH="0" baseline="0" noProof="1">
                <a:ln>
                  <a:noFill/>
                </a:ln>
                <a:solidFill>
                  <a:srgbClr val="000080"/>
                </a:solidFill>
                <a:effectLst/>
                <a:latin typeface="Bahnschrift SemiBold" panose="020B0502040204020203" pitchFamily="34" charset="0"/>
              </a:rPr>
              <a:t>false</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"additionalneeds"</a:t>
            </a:r>
            <a:r>
              <a:rPr kumimoji="0" lang="en-US" altLang="en-US" sz="1800" b="0" u="none" strike="noStrike" cap="none" normalizeH="0" baseline="0" noProof="1">
                <a:ln>
                  <a:noFill/>
                </a:ln>
                <a:solidFill>
                  <a:srgbClr val="000000"/>
                </a:solidFill>
                <a:effectLst/>
                <a:latin typeface="Bahnschrift SemiBold" panose="020B0502040204020203" pitchFamily="34" charset="0"/>
              </a:rPr>
              <a:t>,equalTo(</a:t>
            </a:r>
            <a:r>
              <a:rPr kumimoji="0" lang="en-US" altLang="en-US" sz="1800" b="1" u="none" strike="noStrike" cap="none" normalizeH="0" baseline="0" noProof="1">
                <a:ln>
                  <a:noFill/>
                </a:ln>
                <a:solidFill>
                  <a:srgbClr val="000080"/>
                </a:solidFill>
                <a:effectLst/>
                <a:latin typeface="Bahnschrift SemiBold" panose="020B0502040204020203" pitchFamily="34" charset="0"/>
              </a:rPr>
              <a:t>null</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endParaRPr lang="en-US" dirty="0"/>
          </a:p>
        </p:txBody>
      </p:sp>
      <p:sp>
        <p:nvSpPr>
          <p:cNvPr id="9" name="TextBox 8">
            <a:extLst>
              <a:ext uri="{FF2B5EF4-FFF2-40B4-BE49-F238E27FC236}">
                <a16:creationId xmlns:a16="http://schemas.microsoft.com/office/drawing/2014/main" id="{024765C5-5AF7-4C3E-AC7B-FAACC37F2DF9}"/>
              </a:ext>
            </a:extLst>
          </p:cNvPr>
          <p:cNvSpPr txBox="1"/>
          <p:nvPr/>
        </p:nvSpPr>
        <p:spPr>
          <a:xfrm>
            <a:off x="621322" y="1011955"/>
            <a:ext cx="10750063" cy="646331"/>
          </a:xfrm>
          <a:prstGeom prst="rect">
            <a:avLst/>
          </a:prstGeom>
          <a:noFill/>
        </p:spPr>
        <p:txBody>
          <a:bodyPr wrap="square">
            <a:spAutoFit/>
          </a:bodyPr>
          <a:lstStyle/>
          <a:p>
            <a:pPr>
              <a:spcBef>
                <a:spcPts val="600"/>
              </a:spcBef>
              <a:spcAft>
                <a:spcPts val="600"/>
              </a:spcAft>
            </a:pPr>
            <a:r>
              <a:rPr lang="en-US" noProof="1">
                <a:solidFill>
                  <a:srgbClr val="222222"/>
                </a:solidFill>
                <a:latin typeface="Bahnschrift SemiBold" panose="020B0502040204020203" pitchFamily="34" charset="0"/>
              </a:rPr>
              <a:t>Response ile ilgili tum genel bilgileri (statusCode, </a:t>
            </a:r>
            <a:r>
              <a:rPr kumimoji="0" lang="en-US" altLang="en-US" sz="1800" b="0" u="none" strike="noStrike" cap="none" normalizeH="0" baseline="0" noProof="1">
                <a:ln>
                  <a:noFill/>
                </a:ln>
                <a:solidFill>
                  <a:srgbClr val="000000"/>
                </a:solidFill>
                <a:effectLst/>
                <a:latin typeface="Bahnschrift SemiBold" panose="020B0502040204020203" pitchFamily="34" charset="0"/>
              </a:rPr>
              <a:t>contentType, headers, statusLine vb.) assertThat() metodu ile yapabiliriz</a:t>
            </a:r>
            <a:r>
              <a:rPr lang="en-US" noProof="1">
                <a:solidFill>
                  <a:srgbClr val="222222"/>
                </a:solidFill>
                <a:latin typeface="Bahnschrift SemiBold" panose="020B0502040204020203" pitchFamily="34" charset="0"/>
              </a:rPr>
              <a:t> </a:t>
            </a:r>
            <a:endParaRPr lang="en-US" sz="1800" b="0" i="0" noProof="1">
              <a:solidFill>
                <a:srgbClr val="222222"/>
              </a:solidFill>
              <a:effectLst/>
              <a:latin typeface="Bahnschrift SemiBold" panose="020B0502040204020203" pitchFamily="34" charset="0"/>
            </a:endParaRPr>
          </a:p>
        </p:txBody>
      </p:sp>
      <p:sp>
        <p:nvSpPr>
          <p:cNvPr id="10" name="TextBox 9">
            <a:extLst>
              <a:ext uri="{FF2B5EF4-FFF2-40B4-BE49-F238E27FC236}">
                <a16:creationId xmlns:a16="http://schemas.microsoft.com/office/drawing/2014/main" id="{83F8EE30-DC01-4504-82FE-3BCAA4CDBAD1}"/>
              </a:ext>
            </a:extLst>
          </p:cNvPr>
          <p:cNvSpPr txBox="1"/>
          <p:nvPr/>
        </p:nvSpPr>
        <p:spPr>
          <a:xfrm>
            <a:off x="621321" y="1734416"/>
            <a:ext cx="10750063" cy="646331"/>
          </a:xfrm>
          <a:prstGeom prst="rect">
            <a:avLst/>
          </a:prstGeom>
          <a:noFill/>
        </p:spPr>
        <p:txBody>
          <a:bodyPr wrap="square">
            <a:spAutoFit/>
          </a:bodyPr>
          <a:lstStyle/>
          <a:p>
            <a:pPr>
              <a:spcBef>
                <a:spcPts val="600"/>
              </a:spcBef>
              <a:spcAft>
                <a:spcPts val="600"/>
              </a:spcAft>
            </a:pPr>
            <a:r>
              <a:rPr lang="en-US" noProof="1">
                <a:solidFill>
                  <a:srgbClr val="222222"/>
                </a:solidFill>
                <a:latin typeface="Bahnschrift SemiBold" panose="020B0502040204020203" pitchFamily="34" charset="0"/>
              </a:rPr>
              <a:t>Ayni sekilde response body’de bulunan value’lari da key’leri kullanarak </a:t>
            </a:r>
            <a:r>
              <a:rPr kumimoji="0" lang="en-US" altLang="en-US" sz="1800" b="0" u="none" strike="noStrike" cap="none" normalizeH="0" baseline="0" noProof="1">
                <a:ln>
                  <a:noFill/>
                </a:ln>
                <a:solidFill>
                  <a:srgbClr val="000000"/>
                </a:solidFill>
                <a:effectLst/>
                <a:latin typeface="Bahnschrift SemiBold" panose="020B0502040204020203" pitchFamily="34" charset="0"/>
              </a:rPr>
              <a:t>assertThat() metodundan sonra body() metodu ve Matchers Class’ina ait metodlarla test edebiliriz. </a:t>
            </a:r>
            <a:r>
              <a:rPr lang="en-US" noProof="1">
                <a:solidFill>
                  <a:srgbClr val="222222"/>
                </a:solidFill>
                <a:latin typeface="Bahnschrift SemiBold" panose="020B0502040204020203" pitchFamily="34" charset="0"/>
              </a:rPr>
              <a:t> </a:t>
            </a:r>
            <a:endParaRPr lang="en-US" sz="1800" b="0" i="0" noProof="1">
              <a:solidFill>
                <a:srgbClr val="222222"/>
              </a:solidFill>
              <a:effectLst/>
              <a:latin typeface="Bahnschrift SemiBold" panose="020B0502040204020203" pitchFamily="34" charset="0"/>
            </a:endParaRPr>
          </a:p>
        </p:txBody>
      </p:sp>
      <p:cxnSp>
        <p:nvCxnSpPr>
          <p:cNvPr id="11" name="Straight Connector 10">
            <a:extLst>
              <a:ext uri="{FF2B5EF4-FFF2-40B4-BE49-F238E27FC236}">
                <a16:creationId xmlns:a16="http://schemas.microsoft.com/office/drawing/2014/main" id="{645736D8-C005-44EA-AC75-17C34A928D84}"/>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83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9" grpId="0"/>
      <p:bldP spid="10"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64123"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9E076CE-1688-4D05-A3B7-E80F6B63603B}"/>
              </a:ext>
            </a:extLst>
          </p:cNvPr>
          <p:cNvSpPr txBox="1"/>
          <p:nvPr/>
        </p:nvSpPr>
        <p:spPr>
          <a:xfrm>
            <a:off x="4873437" y="318296"/>
            <a:ext cx="2116880" cy="461665"/>
          </a:xfrm>
          <a:prstGeom prst="rect">
            <a:avLst/>
          </a:prstGeom>
          <a:noFill/>
        </p:spPr>
        <p:txBody>
          <a:bodyPr wrap="square">
            <a:spAutoFit/>
          </a:bodyPr>
          <a:lstStyle/>
          <a:p>
            <a:pPr algn="ctr"/>
            <a:r>
              <a:rPr lang="en-US" sz="2400" dirty="0">
                <a:latin typeface="Bahnschrift SemiBold" panose="020B0502040204020203" pitchFamily="34" charset="0"/>
              </a:rPr>
              <a:t>JUnit ASSERT</a:t>
            </a:r>
          </a:p>
        </p:txBody>
      </p:sp>
      <p:sp>
        <p:nvSpPr>
          <p:cNvPr id="10" name="TextBox 9">
            <a:extLst>
              <a:ext uri="{FF2B5EF4-FFF2-40B4-BE49-F238E27FC236}">
                <a16:creationId xmlns:a16="http://schemas.microsoft.com/office/drawing/2014/main" id="{3EE81DAD-6C9C-4D81-909F-590512F756B4}"/>
              </a:ext>
            </a:extLst>
          </p:cNvPr>
          <p:cNvSpPr txBox="1"/>
          <p:nvPr/>
        </p:nvSpPr>
        <p:spPr>
          <a:xfrm>
            <a:off x="703384" y="930118"/>
            <a:ext cx="10832123" cy="1169551"/>
          </a:xfrm>
          <a:prstGeom prst="rect">
            <a:avLst/>
          </a:prstGeom>
          <a:noFill/>
        </p:spPr>
        <p:txBody>
          <a:bodyPr wrap="square">
            <a:spAutoFit/>
          </a:bodyPr>
          <a:lstStyle/>
          <a:p>
            <a:pPr>
              <a:spcBef>
                <a:spcPts val="600"/>
              </a:spcBef>
              <a:spcAft>
                <a:spcPts val="600"/>
              </a:spcAft>
            </a:pPr>
            <a:r>
              <a:rPr lang="en-US" sz="2000" b="0" i="0" noProof="1">
                <a:solidFill>
                  <a:srgbClr val="222222"/>
                </a:solidFill>
                <a:effectLst/>
                <a:latin typeface="Bahnschrift SemiBold" panose="020B0502040204020203" pitchFamily="34" charset="0"/>
              </a:rPr>
              <a:t>Assert, bir test senaryosunun </a:t>
            </a:r>
            <a:r>
              <a:rPr lang="en-US" sz="2000" noProof="1">
                <a:solidFill>
                  <a:srgbClr val="222222"/>
                </a:solidFill>
                <a:latin typeface="Bahnschrift SemiBold" panose="020B0502040204020203" pitchFamily="34" charset="0"/>
              </a:rPr>
              <a:t>PASS</a:t>
            </a:r>
            <a:r>
              <a:rPr lang="en-US" sz="2000" b="0" i="0" noProof="1">
                <a:solidFill>
                  <a:srgbClr val="222222"/>
                </a:solidFill>
                <a:effectLst/>
                <a:latin typeface="Bahnschrift SemiBold" panose="020B0502040204020203" pitchFamily="34" charset="0"/>
              </a:rPr>
              <a:t> veya FAILED durumunu belirlemede </a:t>
            </a:r>
            <a:r>
              <a:rPr lang="en-US" sz="2000" noProof="1">
                <a:solidFill>
                  <a:srgbClr val="222222"/>
                </a:solidFill>
                <a:latin typeface="Bahnschrift SemiBold" panose="020B0502040204020203" pitchFamily="34" charset="0"/>
              </a:rPr>
              <a:t>kullanilan </a:t>
            </a:r>
            <a:r>
              <a:rPr lang="en-US" sz="2000" b="0" i="0" noProof="1">
                <a:solidFill>
                  <a:srgbClr val="222222"/>
                </a:solidFill>
                <a:effectLst/>
                <a:latin typeface="Bahnschrift SemiBold" panose="020B0502040204020203" pitchFamily="34" charset="0"/>
              </a:rPr>
              <a:t>yararlı bir yöntemdir. Secilen metot ve </a:t>
            </a:r>
            <a:r>
              <a:rPr lang="en-US" sz="2000" noProof="1">
                <a:solidFill>
                  <a:srgbClr val="222222"/>
                </a:solidFill>
                <a:latin typeface="Bahnschrift SemiBold" panose="020B0502040204020203" pitchFamily="34" charset="0"/>
              </a:rPr>
              <a:t>y</a:t>
            </a:r>
            <a:r>
              <a:rPr lang="en-US" sz="2000" b="0" i="0" noProof="1">
                <a:solidFill>
                  <a:srgbClr val="222222"/>
                </a:solidFill>
                <a:effectLst/>
                <a:latin typeface="Bahnschrift SemiBold" panose="020B0502040204020203" pitchFamily="34" charset="0"/>
              </a:rPr>
              <a:t>azilan </a:t>
            </a:r>
            <a:r>
              <a:rPr lang="en-US" sz="2000" b="0" i="0" noProof="1">
                <a:solidFill>
                  <a:srgbClr val="C00000"/>
                </a:solidFill>
                <a:effectLst/>
                <a:latin typeface="Bahnschrift SemiBold" panose="020B0502040204020203" pitchFamily="34" charset="0"/>
              </a:rPr>
              <a:t>boolean kosul</a:t>
            </a:r>
            <a:r>
              <a:rPr lang="en-US" sz="2000" b="0" i="0" noProof="1">
                <a:solidFill>
                  <a:srgbClr val="222222"/>
                </a:solidFill>
                <a:effectLst/>
                <a:latin typeface="Bahnschrift SemiBold" panose="020B0502040204020203" pitchFamily="34" charset="0"/>
              </a:rPr>
              <a:t>’a gore test sonucu belirlenir.</a:t>
            </a:r>
          </a:p>
          <a:p>
            <a:pPr>
              <a:spcBef>
                <a:spcPts val="600"/>
              </a:spcBef>
              <a:spcAft>
                <a:spcPts val="600"/>
              </a:spcAft>
            </a:pPr>
            <a:r>
              <a:rPr lang="en-US" sz="2000" b="0" i="0" noProof="1">
                <a:solidFill>
                  <a:srgbClr val="222222"/>
                </a:solidFill>
                <a:effectLst/>
                <a:latin typeface="Bahnschrift SemiBold" panose="020B0502040204020203" pitchFamily="34" charset="0"/>
              </a:rPr>
              <a:t>Assert yöntemleri, Java.lang.Object Class’ina bagli org.junit.Assert Class’i tarafından sağlanır.</a:t>
            </a:r>
            <a:endParaRPr lang="en-US" sz="2000" noProof="1">
              <a:latin typeface="Bahnschrift SemiBold" panose="020B0502040204020203" pitchFamily="34" charset="0"/>
            </a:endParaRPr>
          </a:p>
        </p:txBody>
      </p:sp>
      <p:sp>
        <p:nvSpPr>
          <p:cNvPr id="12" name="TextBox 11">
            <a:extLst>
              <a:ext uri="{FF2B5EF4-FFF2-40B4-BE49-F238E27FC236}">
                <a16:creationId xmlns:a16="http://schemas.microsoft.com/office/drawing/2014/main" id="{67560173-879D-4EBF-BD3D-1EB1C19D81B7}"/>
              </a:ext>
            </a:extLst>
          </p:cNvPr>
          <p:cNvSpPr txBox="1"/>
          <p:nvPr/>
        </p:nvSpPr>
        <p:spPr>
          <a:xfrm>
            <a:off x="1242647" y="2953679"/>
            <a:ext cx="9167446" cy="861774"/>
          </a:xfrm>
          <a:prstGeom prst="rect">
            <a:avLst/>
          </a:prstGeom>
          <a:noFill/>
        </p:spPr>
        <p:txBody>
          <a:bodyPr wrap="square">
            <a:spAutoFit/>
          </a:bodyPr>
          <a:lstStyle/>
          <a:p>
            <a:pPr algn="l">
              <a:spcBef>
                <a:spcPts val="600"/>
              </a:spcBef>
              <a:spcAft>
                <a:spcPts val="600"/>
              </a:spcAft>
            </a:pPr>
            <a:r>
              <a:rPr lang="en-US" sz="2000" noProof="1">
                <a:solidFill>
                  <a:srgbClr val="222222"/>
                </a:solidFill>
                <a:latin typeface="Bahnschrift SemiBold" panose="020B0502040204020203" pitchFamily="34" charset="0"/>
              </a:rPr>
              <a:t>1 ) Assert.assertTrue(</a:t>
            </a:r>
            <a:r>
              <a:rPr lang="en-US" sz="2000" noProof="1">
                <a:solidFill>
                  <a:srgbClr val="C00000"/>
                </a:solidFill>
                <a:latin typeface="Bahnschrift SemiBold" panose="020B0502040204020203" pitchFamily="34" charset="0"/>
              </a:rPr>
              <a:t>koşul</a:t>
            </a:r>
            <a:r>
              <a:rPr lang="en-US" sz="2000" noProof="1">
                <a:solidFill>
                  <a:srgbClr val="222222"/>
                </a:solidFill>
                <a:latin typeface="Bahnschrift SemiBold" panose="020B0502040204020203" pitchFamily="34" charset="0"/>
              </a:rPr>
              <a:t>)</a:t>
            </a:r>
          </a:p>
          <a:p>
            <a:pPr algn="l">
              <a:spcBef>
                <a:spcPts val="600"/>
              </a:spcBef>
              <a:spcAft>
                <a:spcPts val="600"/>
              </a:spcAft>
            </a:pPr>
            <a:r>
              <a:rPr lang="en-US" sz="2000" noProof="1">
                <a:solidFill>
                  <a:srgbClr val="222222"/>
                </a:solidFill>
                <a:latin typeface="Bahnschrift SemiBold" panose="020B0502040204020203" pitchFamily="34" charset="0"/>
              </a:rPr>
              <a:t>    Yazilan kosul’un sonucu True ise test PASS, yoksa test FAILED olur</a:t>
            </a:r>
          </a:p>
        </p:txBody>
      </p:sp>
      <p:sp>
        <p:nvSpPr>
          <p:cNvPr id="18" name="TextBox 17">
            <a:extLst>
              <a:ext uri="{FF2B5EF4-FFF2-40B4-BE49-F238E27FC236}">
                <a16:creationId xmlns:a16="http://schemas.microsoft.com/office/drawing/2014/main" id="{A4799C4C-BF9D-40F4-ADFA-86A5F84C4AE4}"/>
              </a:ext>
            </a:extLst>
          </p:cNvPr>
          <p:cNvSpPr txBox="1"/>
          <p:nvPr/>
        </p:nvSpPr>
        <p:spPr>
          <a:xfrm>
            <a:off x="703384" y="2326619"/>
            <a:ext cx="6096000" cy="400110"/>
          </a:xfrm>
          <a:prstGeom prst="rect">
            <a:avLst/>
          </a:prstGeom>
          <a:noFill/>
        </p:spPr>
        <p:txBody>
          <a:bodyPr wrap="square">
            <a:spAutoFit/>
          </a:bodyPr>
          <a:lstStyle/>
          <a:p>
            <a:r>
              <a:rPr lang="en-US" sz="2000" b="0" i="0" noProof="1">
                <a:solidFill>
                  <a:srgbClr val="222222"/>
                </a:solidFill>
                <a:effectLst/>
                <a:latin typeface="Bahnschrift SemiBold" panose="020B0502040204020203" pitchFamily="34" charset="0"/>
              </a:rPr>
              <a:t>En cok kullandigimiz 3 Assert metodu;</a:t>
            </a:r>
            <a:endParaRPr lang="en-US" sz="2000" dirty="0"/>
          </a:p>
        </p:txBody>
      </p:sp>
      <p:sp>
        <p:nvSpPr>
          <p:cNvPr id="21" name="TextBox 20">
            <a:extLst>
              <a:ext uri="{FF2B5EF4-FFF2-40B4-BE49-F238E27FC236}">
                <a16:creationId xmlns:a16="http://schemas.microsoft.com/office/drawing/2014/main" id="{F384C28C-B3C9-4A90-BCDB-5CA2D36D5A1A}"/>
              </a:ext>
            </a:extLst>
          </p:cNvPr>
          <p:cNvSpPr txBox="1"/>
          <p:nvPr/>
        </p:nvSpPr>
        <p:spPr>
          <a:xfrm>
            <a:off x="2977655" y="4317327"/>
            <a:ext cx="3552093" cy="400110"/>
          </a:xfrm>
          <a:prstGeom prst="rect">
            <a:avLst/>
          </a:prstGeom>
          <a:noFill/>
        </p:spPr>
        <p:txBody>
          <a:bodyPr wrap="square">
            <a:spAutoFit/>
          </a:bodyPr>
          <a:lstStyle/>
          <a:p>
            <a:pPr algn="l">
              <a:spcBef>
                <a:spcPts val="600"/>
              </a:spcBef>
              <a:spcAft>
                <a:spcPts val="600"/>
              </a:spcAft>
            </a:pPr>
            <a:r>
              <a:rPr lang="en-US" sz="2000" noProof="1">
                <a:solidFill>
                  <a:srgbClr val="222222"/>
                </a:solidFill>
                <a:latin typeface="Bahnschrift SemiBold" panose="020B0502040204020203" pitchFamily="34" charset="0"/>
              </a:rPr>
              <a:t>Assert.assertTrue( </a:t>
            </a:r>
            <a:r>
              <a:rPr lang="en-US" sz="2000" noProof="1">
                <a:solidFill>
                  <a:srgbClr val="C00000"/>
                </a:solidFill>
                <a:latin typeface="Bahnschrift SemiBold" panose="020B0502040204020203" pitchFamily="34" charset="0"/>
              </a:rPr>
              <a:t>20 &gt; 15 </a:t>
            </a:r>
            <a:r>
              <a:rPr lang="en-US" sz="2000" noProof="1">
                <a:solidFill>
                  <a:srgbClr val="222222"/>
                </a:solidFill>
                <a:latin typeface="Bahnschrift SemiBold" panose="020B0502040204020203" pitchFamily="34" charset="0"/>
              </a:rPr>
              <a:t>)</a:t>
            </a:r>
          </a:p>
        </p:txBody>
      </p:sp>
      <p:sp>
        <p:nvSpPr>
          <p:cNvPr id="22" name="Right Brace 21">
            <a:extLst>
              <a:ext uri="{FF2B5EF4-FFF2-40B4-BE49-F238E27FC236}">
                <a16:creationId xmlns:a16="http://schemas.microsoft.com/office/drawing/2014/main" id="{24DEC6B9-DF0E-44B8-AB91-F2CC16FB6CB9}"/>
              </a:ext>
            </a:extLst>
          </p:cNvPr>
          <p:cNvSpPr/>
          <p:nvPr/>
        </p:nvSpPr>
        <p:spPr>
          <a:xfrm rot="5400000">
            <a:off x="5556300" y="4230635"/>
            <a:ext cx="181708" cy="100232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TextBox 23">
            <a:extLst>
              <a:ext uri="{FF2B5EF4-FFF2-40B4-BE49-F238E27FC236}">
                <a16:creationId xmlns:a16="http://schemas.microsoft.com/office/drawing/2014/main" id="{1663FD71-E179-4F88-A3DE-151462997B25}"/>
              </a:ext>
            </a:extLst>
          </p:cNvPr>
          <p:cNvSpPr txBox="1"/>
          <p:nvPr/>
        </p:nvSpPr>
        <p:spPr>
          <a:xfrm>
            <a:off x="5301324" y="4881265"/>
            <a:ext cx="785445"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True</a:t>
            </a:r>
            <a:endParaRPr lang="en-US" dirty="0"/>
          </a:p>
        </p:txBody>
      </p:sp>
      <p:sp>
        <p:nvSpPr>
          <p:cNvPr id="25" name="TextBox 24">
            <a:extLst>
              <a:ext uri="{FF2B5EF4-FFF2-40B4-BE49-F238E27FC236}">
                <a16:creationId xmlns:a16="http://schemas.microsoft.com/office/drawing/2014/main" id="{1EEA8B1F-9ED9-45CC-87FC-A968188C1D87}"/>
              </a:ext>
            </a:extLst>
          </p:cNvPr>
          <p:cNvSpPr txBox="1"/>
          <p:nvPr/>
        </p:nvSpPr>
        <p:spPr>
          <a:xfrm>
            <a:off x="6426742" y="4377412"/>
            <a:ext cx="1889911" cy="369332"/>
          </a:xfrm>
          <a:prstGeom prst="rect">
            <a:avLst/>
          </a:prstGeom>
          <a:noFill/>
        </p:spPr>
        <p:txBody>
          <a:bodyPr wrap="square">
            <a:spAutoFit/>
          </a:bodyPr>
          <a:lstStyle/>
          <a:p>
            <a:r>
              <a:rPr lang="en-US" noProof="1">
                <a:solidFill>
                  <a:srgbClr val="C00000"/>
                </a:solidFill>
                <a:latin typeface="Bahnschrift SemiBold" panose="020B0502040204020203" pitchFamily="34" charset="0"/>
                <a:sym typeface="Wingdings" panose="05000000000000000000" pitchFamily="2" charset="2"/>
              </a:rPr>
              <a:t> Test PASS</a:t>
            </a:r>
            <a:endParaRPr lang="en-US" dirty="0"/>
          </a:p>
        </p:txBody>
      </p:sp>
      <p:sp>
        <p:nvSpPr>
          <p:cNvPr id="26" name="TextBox 25">
            <a:extLst>
              <a:ext uri="{FF2B5EF4-FFF2-40B4-BE49-F238E27FC236}">
                <a16:creationId xmlns:a16="http://schemas.microsoft.com/office/drawing/2014/main" id="{0571409C-D114-4B7E-B188-AD35E013E2DF}"/>
              </a:ext>
            </a:extLst>
          </p:cNvPr>
          <p:cNvSpPr txBox="1"/>
          <p:nvPr/>
        </p:nvSpPr>
        <p:spPr>
          <a:xfrm>
            <a:off x="2930762" y="5342911"/>
            <a:ext cx="3552093" cy="400110"/>
          </a:xfrm>
          <a:prstGeom prst="rect">
            <a:avLst/>
          </a:prstGeom>
          <a:noFill/>
        </p:spPr>
        <p:txBody>
          <a:bodyPr wrap="square">
            <a:spAutoFit/>
          </a:bodyPr>
          <a:lstStyle/>
          <a:p>
            <a:pPr algn="l">
              <a:spcBef>
                <a:spcPts val="600"/>
              </a:spcBef>
              <a:spcAft>
                <a:spcPts val="600"/>
              </a:spcAft>
            </a:pPr>
            <a:r>
              <a:rPr lang="en-US" sz="2000" noProof="1">
                <a:solidFill>
                  <a:srgbClr val="222222"/>
                </a:solidFill>
                <a:latin typeface="Bahnschrift SemiBold" panose="020B0502040204020203" pitchFamily="34" charset="0"/>
              </a:rPr>
              <a:t>Assert.assertTrue( </a:t>
            </a:r>
            <a:r>
              <a:rPr lang="en-US" sz="2000" noProof="1">
                <a:solidFill>
                  <a:srgbClr val="C00000"/>
                </a:solidFill>
                <a:latin typeface="Bahnschrift SemiBold" panose="020B0502040204020203" pitchFamily="34" charset="0"/>
              </a:rPr>
              <a:t>10 &gt; 30 </a:t>
            </a:r>
            <a:r>
              <a:rPr lang="en-US" sz="2000" noProof="1">
                <a:solidFill>
                  <a:srgbClr val="222222"/>
                </a:solidFill>
                <a:latin typeface="Bahnschrift SemiBold" panose="020B0502040204020203" pitchFamily="34" charset="0"/>
              </a:rPr>
              <a:t>)</a:t>
            </a:r>
          </a:p>
        </p:txBody>
      </p:sp>
      <p:sp>
        <p:nvSpPr>
          <p:cNvPr id="27" name="Right Brace 26">
            <a:extLst>
              <a:ext uri="{FF2B5EF4-FFF2-40B4-BE49-F238E27FC236}">
                <a16:creationId xmlns:a16="http://schemas.microsoft.com/office/drawing/2014/main" id="{8F8E4C13-4583-4085-8CC2-FE5BF273C8F7}"/>
              </a:ext>
            </a:extLst>
          </p:cNvPr>
          <p:cNvSpPr/>
          <p:nvPr/>
        </p:nvSpPr>
        <p:spPr>
          <a:xfrm rot="5400000">
            <a:off x="5509407" y="5256219"/>
            <a:ext cx="181708" cy="100232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TextBox 27">
            <a:extLst>
              <a:ext uri="{FF2B5EF4-FFF2-40B4-BE49-F238E27FC236}">
                <a16:creationId xmlns:a16="http://schemas.microsoft.com/office/drawing/2014/main" id="{371BEE28-4D2A-4FC9-8DC3-19B36109CE05}"/>
              </a:ext>
            </a:extLst>
          </p:cNvPr>
          <p:cNvSpPr txBox="1"/>
          <p:nvPr/>
        </p:nvSpPr>
        <p:spPr>
          <a:xfrm>
            <a:off x="5254431" y="5906849"/>
            <a:ext cx="785445"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False</a:t>
            </a:r>
            <a:endParaRPr lang="en-US" dirty="0"/>
          </a:p>
        </p:txBody>
      </p:sp>
      <p:sp>
        <p:nvSpPr>
          <p:cNvPr id="29" name="TextBox 28">
            <a:extLst>
              <a:ext uri="{FF2B5EF4-FFF2-40B4-BE49-F238E27FC236}">
                <a16:creationId xmlns:a16="http://schemas.microsoft.com/office/drawing/2014/main" id="{7301AD4F-E80C-4BCF-A8AF-9B3A7C747821}"/>
              </a:ext>
            </a:extLst>
          </p:cNvPr>
          <p:cNvSpPr txBox="1"/>
          <p:nvPr/>
        </p:nvSpPr>
        <p:spPr>
          <a:xfrm>
            <a:off x="6379849" y="5402996"/>
            <a:ext cx="1889911" cy="369332"/>
          </a:xfrm>
          <a:prstGeom prst="rect">
            <a:avLst/>
          </a:prstGeom>
          <a:noFill/>
        </p:spPr>
        <p:txBody>
          <a:bodyPr wrap="square">
            <a:spAutoFit/>
          </a:bodyPr>
          <a:lstStyle/>
          <a:p>
            <a:r>
              <a:rPr lang="en-US" noProof="1">
                <a:solidFill>
                  <a:srgbClr val="C00000"/>
                </a:solidFill>
                <a:latin typeface="Bahnschrift SemiBold" panose="020B0502040204020203" pitchFamily="34" charset="0"/>
                <a:sym typeface="Wingdings" panose="05000000000000000000" pitchFamily="2" charset="2"/>
              </a:rPr>
              <a:t> Test FAILED</a:t>
            </a:r>
            <a:endParaRPr lang="en-US" dirty="0"/>
          </a:p>
        </p:txBody>
      </p:sp>
    </p:spTree>
    <p:extLst>
      <p:ext uri="{BB962C8B-B14F-4D97-AF65-F5344CB8AC3E}">
        <p14:creationId xmlns:p14="http://schemas.microsoft.com/office/powerpoint/2010/main" val="99541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down)">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down)">
                                      <p:cBhvr>
                                        <p:cTn id="45" dur="500"/>
                                        <p:tgtEl>
                                          <p:spTgt spid="2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down)">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down)">
                                      <p:cBhvr>
                                        <p:cTn id="5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8" grpId="0"/>
      <p:bldP spid="21" grpId="0"/>
      <p:bldP spid="22" grpId="0" animBg="1"/>
      <p:bldP spid="24" grpId="0"/>
      <p:bldP spid="25" grpId="0"/>
      <p:bldP spid="26" grpId="0"/>
      <p:bldP spid="27" grpId="0" animBg="1"/>
      <p:bldP spid="28" grpId="0"/>
      <p:bldP spid="29"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9E076CE-1688-4D05-A3B7-E80F6B63603B}"/>
              </a:ext>
            </a:extLst>
          </p:cNvPr>
          <p:cNvSpPr txBox="1"/>
          <p:nvPr/>
        </p:nvSpPr>
        <p:spPr>
          <a:xfrm>
            <a:off x="4873437" y="318296"/>
            <a:ext cx="2116880" cy="461665"/>
          </a:xfrm>
          <a:prstGeom prst="rect">
            <a:avLst/>
          </a:prstGeom>
          <a:noFill/>
        </p:spPr>
        <p:txBody>
          <a:bodyPr wrap="square">
            <a:spAutoFit/>
          </a:bodyPr>
          <a:lstStyle/>
          <a:p>
            <a:pPr algn="ctr"/>
            <a:r>
              <a:rPr lang="en-US" sz="2400" dirty="0">
                <a:latin typeface="Bahnschrift SemiBold" panose="020B0502040204020203" pitchFamily="34" charset="0"/>
              </a:rPr>
              <a:t>JUnit ASSERT</a:t>
            </a:r>
          </a:p>
        </p:txBody>
      </p:sp>
      <p:sp>
        <p:nvSpPr>
          <p:cNvPr id="12" name="TextBox 11">
            <a:extLst>
              <a:ext uri="{FF2B5EF4-FFF2-40B4-BE49-F238E27FC236}">
                <a16:creationId xmlns:a16="http://schemas.microsoft.com/office/drawing/2014/main" id="{67560173-879D-4EBF-BD3D-1EB1C19D81B7}"/>
              </a:ext>
            </a:extLst>
          </p:cNvPr>
          <p:cNvSpPr txBox="1"/>
          <p:nvPr/>
        </p:nvSpPr>
        <p:spPr>
          <a:xfrm>
            <a:off x="984739" y="823339"/>
            <a:ext cx="10292861" cy="861774"/>
          </a:xfrm>
          <a:prstGeom prst="rect">
            <a:avLst/>
          </a:prstGeom>
          <a:noFill/>
        </p:spPr>
        <p:txBody>
          <a:bodyPr wrap="square">
            <a:spAutoFit/>
          </a:bodyPr>
          <a:lstStyle/>
          <a:p>
            <a:pPr algn="l">
              <a:spcBef>
                <a:spcPts val="600"/>
              </a:spcBef>
              <a:spcAft>
                <a:spcPts val="600"/>
              </a:spcAft>
            </a:pPr>
            <a:r>
              <a:rPr lang="en-US" sz="2000" noProof="1">
                <a:solidFill>
                  <a:srgbClr val="222222"/>
                </a:solidFill>
                <a:latin typeface="Bahnschrift SemiBold" panose="020B0502040204020203" pitchFamily="34" charset="0"/>
              </a:rPr>
              <a:t>2) Assert.assertFalse(</a:t>
            </a:r>
            <a:r>
              <a:rPr lang="en-US" sz="2000" noProof="1">
                <a:solidFill>
                  <a:srgbClr val="C00000"/>
                </a:solidFill>
                <a:latin typeface="Bahnschrift SemiBold" panose="020B0502040204020203" pitchFamily="34" charset="0"/>
              </a:rPr>
              <a:t>koşul</a:t>
            </a:r>
            <a:r>
              <a:rPr lang="en-US" sz="2000" noProof="1">
                <a:solidFill>
                  <a:srgbClr val="222222"/>
                </a:solidFill>
                <a:latin typeface="Bahnschrift SemiBold" panose="020B0502040204020203" pitchFamily="34" charset="0"/>
              </a:rPr>
              <a:t>)</a:t>
            </a:r>
          </a:p>
          <a:p>
            <a:pPr algn="l">
              <a:spcBef>
                <a:spcPts val="600"/>
              </a:spcBef>
              <a:spcAft>
                <a:spcPts val="600"/>
              </a:spcAft>
            </a:pPr>
            <a:r>
              <a:rPr lang="en-US" sz="2000" noProof="1">
                <a:solidFill>
                  <a:srgbClr val="222222"/>
                </a:solidFill>
                <a:latin typeface="Bahnschrift SemiBold" panose="020B0502040204020203" pitchFamily="34" charset="0"/>
              </a:rPr>
              <a:t>	Yazilan kosul’un sonucu False ise test PASS, yoksa test FAILED olur</a:t>
            </a:r>
          </a:p>
        </p:txBody>
      </p:sp>
      <p:sp>
        <p:nvSpPr>
          <p:cNvPr id="11" name="TextBox 10">
            <a:extLst>
              <a:ext uri="{FF2B5EF4-FFF2-40B4-BE49-F238E27FC236}">
                <a16:creationId xmlns:a16="http://schemas.microsoft.com/office/drawing/2014/main" id="{949C9ADA-EC5E-4F79-9555-72D82BFE1335}"/>
              </a:ext>
            </a:extLst>
          </p:cNvPr>
          <p:cNvSpPr txBox="1"/>
          <p:nvPr/>
        </p:nvSpPr>
        <p:spPr>
          <a:xfrm>
            <a:off x="2836979" y="1802938"/>
            <a:ext cx="3552093" cy="400110"/>
          </a:xfrm>
          <a:prstGeom prst="rect">
            <a:avLst/>
          </a:prstGeom>
          <a:noFill/>
        </p:spPr>
        <p:txBody>
          <a:bodyPr wrap="square">
            <a:spAutoFit/>
          </a:bodyPr>
          <a:lstStyle/>
          <a:p>
            <a:pPr algn="l">
              <a:spcBef>
                <a:spcPts val="600"/>
              </a:spcBef>
              <a:spcAft>
                <a:spcPts val="600"/>
              </a:spcAft>
            </a:pPr>
            <a:r>
              <a:rPr lang="en-US" sz="2000" noProof="1">
                <a:solidFill>
                  <a:srgbClr val="222222"/>
                </a:solidFill>
                <a:latin typeface="Bahnschrift SemiBold" panose="020B0502040204020203" pitchFamily="34" charset="0"/>
              </a:rPr>
              <a:t>Assert.assertFalse( </a:t>
            </a:r>
            <a:r>
              <a:rPr lang="en-US" sz="2000" noProof="1">
                <a:solidFill>
                  <a:srgbClr val="C00000"/>
                </a:solidFill>
                <a:latin typeface="Bahnschrift SemiBold" panose="020B0502040204020203" pitchFamily="34" charset="0"/>
              </a:rPr>
              <a:t>40 &gt; 50 </a:t>
            </a:r>
            <a:r>
              <a:rPr lang="en-US" sz="2000" noProof="1">
                <a:solidFill>
                  <a:srgbClr val="222222"/>
                </a:solidFill>
                <a:latin typeface="Bahnschrift SemiBold" panose="020B0502040204020203" pitchFamily="34" charset="0"/>
              </a:rPr>
              <a:t>)</a:t>
            </a:r>
          </a:p>
        </p:txBody>
      </p:sp>
      <p:sp>
        <p:nvSpPr>
          <p:cNvPr id="13" name="Right Brace 12">
            <a:extLst>
              <a:ext uri="{FF2B5EF4-FFF2-40B4-BE49-F238E27FC236}">
                <a16:creationId xmlns:a16="http://schemas.microsoft.com/office/drawing/2014/main" id="{FEBB0751-7722-4042-B5FD-5B122516E59F}"/>
              </a:ext>
            </a:extLst>
          </p:cNvPr>
          <p:cNvSpPr/>
          <p:nvPr/>
        </p:nvSpPr>
        <p:spPr>
          <a:xfrm rot="5400000">
            <a:off x="5544577" y="1716246"/>
            <a:ext cx="181708" cy="100232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TextBox 18">
            <a:extLst>
              <a:ext uri="{FF2B5EF4-FFF2-40B4-BE49-F238E27FC236}">
                <a16:creationId xmlns:a16="http://schemas.microsoft.com/office/drawing/2014/main" id="{A62805BE-D85E-4EE3-B637-1840745F32CB}"/>
              </a:ext>
            </a:extLst>
          </p:cNvPr>
          <p:cNvSpPr txBox="1"/>
          <p:nvPr/>
        </p:nvSpPr>
        <p:spPr>
          <a:xfrm>
            <a:off x="5266155" y="2366876"/>
            <a:ext cx="785445"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False</a:t>
            </a:r>
            <a:endParaRPr lang="en-US" dirty="0"/>
          </a:p>
        </p:txBody>
      </p:sp>
      <p:sp>
        <p:nvSpPr>
          <p:cNvPr id="20" name="TextBox 19">
            <a:extLst>
              <a:ext uri="{FF2B5EF4-FFF2-40B4-BE49-F238E27FC236}">
                <a16:creationId xmlns:a16="http://schemas.microsoft.com/office/drawing/2014/main" id="{5AC61B5D-735B-459D-8C0F-D0C08E5DB2D8}"/>
              </a:ext>
            </a:extLst>
          </p:cNvPr>
          <p:cNvSpPr txBox="1"/>
          <p:nvPr/>
        </p:nvSpPr>
        <p:spPr>
          <a:xfrm>
            <a:off x="6286066" y="1863023"/>
            <a:ext cx="1889911" cy="369332"/>
          </a:xfrm>
          <a:prstGeom prst="rect">
            <a:avLst/>
          </a:prstGeom>
          <a:noFill/>
        </p:spPr>
        <p:txBody>
          <a:bodyPr wrap="square">
            <a:spAutoFit/>
          </a:bodyPr>
          <a:lstStyle/>
          <a:p>
            <a:r>
              <a:rPr lang="en-US" noProof="1">
                <a:solidFill>
                  <a:srgbClr val="C00000"/>
                </a:solidFill>
                <a:latin typeface="Bahnschrift SemiBold" panose="020B0502040204020203" pitchFamily="34" charset="0"/>
                <a:sym typeface="Wingdings" panose="05000000000000000000" pitchFamily="2" charset="2"/>
              </a:rPr>
              <a:t> Test PASS</a:t>
            </a:r>
            <a:endParaRPr lang="en-US" dirty="0"/>
          </a:p>
        </p:txBody>
      </p:sp>
      <p:sp>
        <p:nvSpPr>
          <p:cNvPr id="21" name="TextBox 20">
            <a:extLst>
              <a:ext uri="{FF2B5EF4-FFF2-40B4-BE49-F238E27FC236}">
                <a16:creationId xmlns:a16="http://schemas.microsoft.com/office/drawing/2014/main" id="{260341C5-E971-4E11-8D49-261807BE4CD6}"/>
              </a:ext>
            </a:extLst>
          </p:cNvPr>
          <p:cNvSpPr txBox="1"/>
          <p:nvPr/>
        </p:nvSpPr>
        <p:spPr>
          <a:xfrm>
            <a:off x="2790086" y="2711292"/>
            <a:ext cx="3552093" cy="400110"/>
          </a:xfrm>
          <a:prstGeom prst="rect">
            <a:avLst/>
          </a:prstGeom>
          <a:noFill/>
        </p:spPr>
        <p:txBody>
          <a:bodyPr wrap="square">
            <a:spAutoFit/>
          </a:bodyPr>
          <a:lstStyle/>
          <a:p>
            <a:pPr>
              <a:spcBef>
                <a:spcPts val="600"/>
              </a:spcBef>
              <a:spcAft>
                <a:spcPts val="600"/>
              </a:spcAft>
            </a:pPr>
            <a:r>
              <a:rPr lang="en-US" sz="2000" noProof="1">
                <a:solidFill>
                  <a:srgbClr val="222222"/>
                </a:solidFill>
                <a:latin typeface="Bahnschrift SemiBold" panose="020B0502040204020203" pitchFamily="34" charset="0"/>
              </a:rPr>
              <a:t>Assert. assertFalse( </a:t>
            </a:r>
            <a:r>
              <a:rPr lang="en-US" sz="2000" noProof="1">
                <a:solidFill>
                  <a:srgbClr val="C00000"/>
                </a:solidFill>
                <a:latin typeface="Bahnschrift SemiBold" panose="020B0502040204020203" pitchFamily="34" charset="0"/>
              </a:rPr>
              <a:t>30 &gt; 20 </a:t>
            </a:r>
            <a:r>
              <a:rPr lang="en-US" sz="2000" noProof="1">
                <a:solidFill>
                  <a:srgbClr val="222222"/>
                </a:solidFill>
                <a:latin typeface="Bahnschrift SemiBold" panose="020B0502040204020203" pitchFamily="34" charset="0"/>
              </a:rPr>
              <a:t>)</a:t>
            </a:r>
          </a:p>
        </p:txBody>
      </p:sp>
      <p:sp>
        <p:nvSpPr>
          <p:cNvPr id="22" name="Right Brace 21">
            <a:extLst>
              <a:ext uri="{FF2B5EF4-FFF2-40B4-BE49-F238E27FC236}">
                <a16:creationId xmlns:a16="http://schemas.microsoft.com/office/drawing/2014/main" id="{B55E6A00-16D4-45EF-85FD-1EFA1E0F037C}"/>
              </a:ext>
            </a:extLst>
          </p:cNvPr>
          <p:cNvSpPr/>
          <p:nvPr/>
        </p:nvSpPr>
        <p:spPr>
          <a:xfrm rot="5400000">
            <a:off x="5556299" y="2624600"/>
            <a:ext cx="181708" cy="100232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TextBox 22">
            <a:extLst>
              <a:ext uri="{FF2B5EF4-FFF2-40B4-BE49-F238E27FC236}">
                <a16:creationId xmlns:a16="http://schemas.microsoft.com/office/drawing/2014/main" id="{E91326B8-B080-4BF2-A7C1-1C371A8D06F6}"/>
              </a:ext>
            </a:extLst>
          </p:cNvPr>
          <p:cNvSpPr txBox="1"/>
          <p:nvPr/>
        </p:nvSpPr>
        <p:spPr>
          <a:xfrm>
            <a:off x="5301323" y="3275230"/>
            <a:ext cx="785445"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True</a:t>
            </a:r>
            <a:endParaRPr lang="en-US" dirty="0"/>
          </a:p>
        </p:txBody>
      </p:sp>
      <p:sp>
        <p:nvSpPr>
          <p:cNvPr id="24" name="TextBox 23">
            <a:extLst>
              <a:ext uri="{FF2B5EF4-FFF2-40B4-BE49-F238E27FC236}">
                <a16:creationId xmlns:a16="http://schemas.microsoft.com/office/drawing/2014/main" id="{D3CD8A10-39FC-44D9-B6F7-06E895E1D14A}"/>
              </a:ext>
            </a:extLst>
          </p:cNvPr>
          <p:cNvSpPr txBox="1"/>
          <p:nvPr/>
        </p:nvSpPr>
        <p:spPr>
          <a:xfrm>
            <a:off x="6239173" y="2771377"/>
            <a:ext cx="1889911" cy="369332"/>
          </a:xfrm>
          <a:prstGeom prst="rect">
            <a:avLst/>
          </a:prstGeom>
          <a:noFill/>
        </p:spPr>
        <p:txBody>
          <a:bodyPr wrap="square">
            <a:spAutoFit/>
          </a:bodyPr>
          <a:lstStyle/>
          <a:p>
            <a:r>
              <a:rPr lang="en-US" noProof="1">
                <a:solidFill>
                  <a:srgbClr val="C00000"/>
                </a:solidFill>
                <a:latin typeface="Bahnschrift SemiBold" panose="020B0502040204020203" pitchFamily="34" charset="0"/>
                <a:sym typeface="Wingdings" panose="05000000000000000000" pitchFamily="2" charset="2"/>
              </a:rPr>
              <a:t> Test FAILED</a:t>
            </a:r>
            <a:endParaRPr lang="en-US" dirty="0"/>
          </a:p>
        </p:txBody>
      </p:sp>
      <p:sp>
        <p:nvSpPr>
          <p:cNvPr id="25" name="TextBox 24">
            <a:extLst>
              <a:ext uri="{FF2B5EF4-FFF2-40B4-BE49-F238E27FC236}">
                <a16:creationId xmlns:a16="http://schemas.microsoft.com/office/drawing/2014/main" id="{055C464E-FFA6-4DB4-94AC-74E83AE26844}"/>
              </a:ext>
            </a:extLst>
          </p:cNvPr>
          <p:cNvSpPr txBox="1"/>
          <p:nvPr/>
        </p:nvSpPr>
        <p:spPr>
          <a:xfrm>
            <a:off x="984739" y="3580376"/>
            <a:ext cx="10292861" cy="861774"/>
          </a:xfrm>
          <a:prstGeom prst="rect">
            <a:avLst/>
          </a:prstGeom>
          <a:noFill/>
        </p:spPr>
        <p:txBody>
          <a:bodyPr wrap="square">
            <a:spAutoFit/>
          </a:bodyPr>
          <a:lstStyle/>
          <a:p>
            <a:pPr algn="l">
              <a:spcBef>
                <a:spcPts val="600"/>
              </a:spcBef>
              <a:spcAft>
                <a:spcPts val="600"/>
              </a:spcAft>
            </a:pPr>
            <a:r>
              <a:rPr lang="en-US" sz="2000" noProof="1">
                <a:solidFill>
                  <a:srgbClr val="222222"/>
                </a:solidFill>
                <a:latin typeface="Bahnschrift SemiBold" panose="020B0502040204020203" pitchFamily="34" charset="0"/>
              </a:rPr>
              <a:t>3) Assert.assertEqual(</a:t>
            </a:r>
            <a:r>
              <a:rPr lang="en-US" sz="2000" noProof="1">
                <a:solidFill>
                  <a:srgbClr val="C00000"/>
                </a:solidFill>
                <a:latin typeface="Bahnschrift SemiBold" panose="020B0502040204020203" pitchFamily="34" charset="0"/>
              </a:rPr>
              <a:t>expected</a:t>
            </a:r>
            <a:r>
              <a:rPr lang="en-US" sz="2000" noProof="1">
                <a:solidFill>
                  <a:srgbClr val="222222"/>
                </a:solidFill>
                <a:latin typeface="Bahnschrift SemiBold" panose="020B0502040204020203" pitchFamily="34" charset="0"/>
              </a:rPr>
              <a:t>, </a:t>
            </a:r>
            <a:r>
              <a:rPr lang="en-US" sz="2000" noProof="1">
                <a:solidFill>
                  <a:srgbClr val="C00000"/>
                </a:solidFill>
                <a:latin typeface="Bahnschrift SemiBold" panose="020B0502040204020203" pitchFamily="34" charset="0"/>
              </a:rPr>
              <a:t>actual</a:t>
            </a:r>
            <a:r>
              <a:rPr lang="en-US" sz="2000" noProof="1">
                <a:solidFill>
                  <a:srgbClr val="222222"/>
                </a:solidFill>
                <a:latin typeface="Bahnschrift SemiBold" panose="020B0502040204020203" pitchFamily="34" charset="0"/>
              </a:rPr>
              <a:t>)</a:t>
            </a:r>
          </a:p>
          <a:p>
            <a:pPr algn="l">
              <a:spcBef>
                <a:spcPts val="600"/>
              </a:spcBef>
              <a:spcAft>
                <a:spcPts val="600"/>
              </a:spcAft>
            </a:pPr>
            <a:r>
              <a:rPr lang="en-US" sz="2000" noProof="1">
                <a:solidFill>
                  <a:srgbClr val="222222"/>
                </a:solidFill>
                <a:latin typeface="Bahnschrift SemiBold" panose="020B0502040204020203" pitchFamily="34" charset="0"/>
              </a:rPr>
              <a:t>	Yazilan expected ile actual esit ise test PASS, yoksa test FAILED olur</a:t>
            </a:r>
          </a:p>
        </p:txBody>
      </p:sp>
      <p:sp>
        <p:nvSpPr>
          <p:cNvPr id="26" name="TextBox 25">
            <a:extLst>
              <a:ext uri="{FF2B5EF4-FFF2-40B4-BE49-F238E27FC236}">
                <a16:creationId xmlns:a16="http://schemas.microsoft.com/office/drawing/2014/main" id="{5B3D8A4E-E6EE-4085-B829-863C92F7CCDD}"/>
              </a:ext>
            </a:extLst>
          </p:cNvPr>
          <p:cNvSpPr txBox="1"/>
          <p:nvPr/>
        </p:nvSpPr>
        <p:spPr>
          <a:xfrm>
            <a:off x="2508738" y="4512287"/>
            <a:ext cx="4067908" cy="400110"/>
          </a:xfrm>
          <a:prstGeom prst="rect">
            <a:avLst/>
          </a:prstGeom>
          <a:noFill/>
        </p:spPr>
        <p:txBody>
          <a:bodyPr wrap="square">
            <a:spAutoFit/>
          </a:bodyPr>
          <a:lstStyle/>
          <a:p>
            <a:pPr algn="l">
              <a:spcBef>
                <a:spcPts val="600"/>
              </a:spcBef>
              <a:spcAft>
                <a:spcPts val="600"/>
              </a:spcAft>
            </a:pPr>
            <a:r>
              <a:rPr lang="en-US" sz="2000" noProof="1">
                <a:solidFill>
                  <a:srgbClr val="222222"/>
                </a:solidFill>
                <a:latin typeface="Bahnschrift SemiBold" panose="020B0502040204020203" pitchFamily="34" charset="0"/>
              </a:rPr>
              <a:t>Assert.assertEquals( </a:t>
            </a:r>
            <a:r>
              <a:rPr lang="en-US" sz="2000" noProof="1">
                <a:solidFill>
                  <a:srgbClr val="C00000"/>
                </a:solidFill>
                <a:latin typeface="Bahnschrift SemiBold" panose="020B0502040204020203" pitchFamily="34" charset="0"/>
              </a:rPr>
              <a:t>“Ali” , “Ali” </a:t>
            </a:r>
            <a:r>
              <a:rPr lang="en-US" sz="2000" noProof="1">
                <a:solidFill>
                  <a:srgbClr val="222222"/>
                </a:solidFill>
                <a:latin typeface="Bahnschrift SemiBold" panose="020B0502040204020203" pitchFamily="34" charset="0"/>
              </a:rPr>
              <a:t>)</a:t>
            </a:r>
          </a:p>
        </p:txBody>
      </p:sp>
      <p:sp>
        <p:nvSpPr>
          <p:cNvPr id="27" name="Right Brace 26">
            <a:extLst>
              <a:ext uri="{FF2B5EF4-FFF2-40B4-BE49-F238E27FC236}">
                <a16:creationId xmlns:a16="http://schemas.microsoft.com/office/drawing/2014/main" id="{582E2E2F-2D37-4D33-AFC2-3CBE123C48C2}"/>
              </a:ext>
            </a:extLst>
          </p:cNvPr>
          <p:cNvSpPr/>
          <p:nvPr/>
        </p:nvSpPr>
        <p:spPr>
          <a:xfrm rot="5400000">
            <a:off x="5545924" y="4304091"/>
            <a:ext cx="199533" cy="126315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TextBox 27">
            <a:extLst>
              <a:ext uri="{FF2B5EF4-FFF2-40B4-BE49-F238E27FC236}">
                <a16:creationId xmlns:a16="http://schemas.microsoft.com/office/drawing/2014/main" id="{D9F1F618-B140-4FF1-A2CE-59B6DF20D4F0}"/>
              </a:ext>
            </a:extLst>
          </p:cNvPr>
          <p:cNvSpPr txBox="1"/>
          <p:nvPr/>
        </p:nvSpPr>
        <p:spPr>
          <a:xfrm>
            <a:off x="5242709" y="5076225"/>
            <a:ext cx="785445"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True</a:t>
            </a:r>
            <a:endParaRPr lang="en-US" dirty="0"/>
          </a:p>
        </p:txBody>
      </p:sp>
      <p:sp>
        <p:nvSpPr>
          <p:cNvPr id="29" name="TextBox 28">
            <a:extLst>
              <a:ext uri="{FF2B5EF4-FFF2-40B4-BE49-F238E27FC236}">
                <a16:creationId xmlns:a16="http://schemas.microsoft.com/office/drawing/2014/main" id="{A4A86B03-F6FA-4287-923E-21748374CBE0}"/>
              </a:ext>
            </a:extLst>
          </p:cNvPr>
          <p:cNvSpPr txBox="1"/>
          <p:nvPr/>
        </p:nvSpPr>
        <p:spPr>
          <a:xfrm>
            <a:off x="6286066" y="4572372"/>
            <a:ext cx="1889911" cy="369332"/>
          </a:xfrm>
          <a:prstGeom prst="rect">
            <a:avLst/>
          </a:prstGeom>
          <a:noFill/>
        </p:spPr>
        <p:txBody>
          <a:bodyPr wrap="square">
            <a:spAutoFit/>
          </a:bodyPr>
          <a:lstStyle/>
          <a:p>
            <a:r>
              <a:rPr lang="en-US" noProof="1">
                <a:solidFill>
                  <a:srgbClr val="C00000"/>
                </a:solidFill>
                <a:latin typeface="Bahnschrift SemiBold" panose="020B0502040204020203" pitchFamily="34" charset="0"/>
                <a:sym typeface="Wingdings" panose="05000000000000000000" pitchFamily="2" charset="2"/>
              </a:rPr>
              <a:t> Test PASS</a:t>
            </a:r>
            <a:endParaRPr lang="en-US" dirty="0"/>
          </a:p>
        </p:txBody>
      </p:sp>
      <p:sp>
        <p:nvSpPr>
          <p:cNvPr id="30" name="TextBox 29">
            <a:extLst>
              <a:ext uri="{FF2B5EF4-FFF2-40B4-BE49-F238E27FC236}">
                <a16:creationId xmlns:a16="http://schemas.microsoft.com/office/drawing/2014/main" id="{4542D1CB-2682-4505-BBF9-2308138F7E6F}"/>
              </a:ext>
            </a:extLst>
          </p:cNvPr>
          <p:cNvSpPr txBox="1"/>
          <p:nvPr/>
        </p:nvSpPr>
        <p:spPr>
          <a:xfrm>
            <a:off x="2508738" y="5397195"/>
            <a:ext cx="3833441" cy="400110"/>
          </a:xfrm>
          <a:prstGeom prst="rect">
            <a:avLst/>
          </a:prstGeom>
          <a:noFill/>
        </p:spPr>
        <p:txBody>
          <a:bodyPr wrap="square">
            <a:spAutoFit/>
          </a:bodyPr>
          <a:lstStyle/>
          <a:p>
            <a:pPr>
              <a:spcBef>
                <a:spcPts val="600"/>
              </a:spcBef>
              <a:spcAft>
                <a:spcPts val="600"/>
              </a:spcAft>
            </a:pPr>
            <a:r>
              <a:rPr lang="en-US" sz="2000" noProof="1">
                <a:solidFill>
                  <a:srgbClr val="222222"/>
                </a:solidFill>
                <a:latin typeface="Bahnschrift SemiBold" panose="020B0502040204020203" pitchFamily="34" charset="0"/>
              </a:rPr>
              <a:t>Assert. assertEquals( </a:t>
            </a:r>
            <a:r>
              <a:rPr lang="en-US" sz="2000" noProof="1">
                <a:solidFill>
                  <a:srgbClr val="C00000"/>
                </a:solidFill>
                <a:latin typeface="Bahnschrift SemiBold" panose="020B0502040204020203" pitchFamily="34" charset="0"/>
              </a:rPr>
              <a:t>30 , 20 </a:t>
            </a:r>
            <a:r>
              <a:rPr lang="en-US" sz="2000" noProof="1">
                <a:solidFill>
                  <a:srgbClr val="222222"/>
                </a:solidFill>
                <a:latin typeface="Bahnschrift SemiBold" panose="020B0502040204020203" pitchFamily="34" charset="0"/>
              </a:rPr>
              <a:t>)</a:t>
            </a:r>
          </a:p>
        </p:txBody>
      </p:sp>
      <p:sp>
        <p:nvSpPr>
          <p:cNvPr id="31" name="Right Brace 30">
            <a:extLst>
              <a:ext uri="{FF2B5EF4-FFF2-40B4-BE49-F238E27FC236}">
                <a16:creationId xmlns:a16="http://schemas.microsoft.com/office/drawing/2014/main" id="{49512C90-97D6-422C-9F77-732BCC7AC9DC}"/>
              </a:ext>
            </a:extLst>
          </p:cNvPr>
          <p:cNvSpPr/>
          <p:nvPr/>
        </p:nvSpPr>
        <p:spPr>
          <a:xfrm rot="5400000">
            <a:off x="5415623" y="5310503"/>
            <a:ext cx="181708" cy="100232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TextBox 31">
            <a:extLst>
              <a:ext uri="{FF2B5EF4-FFF2-40B4-BE49-F238E27FC236}">
                <a16:creationId xmlns:a16="http://schemas.microsoft.com/office/drawing/2014/main" id="{68DF8D44-FE2E-417C-B5EF-AFEF55FD0C7B}"/>
              </a:ext>
            </a:extLst>
          </p:cNvPr>
          <p:cNvSpPr txBox="1"/>
          <p:nvPr/>
        </p:nvSpPr>
        <p:spPr>
          <a:xfrm>
            <a:off x="5160647" y="5961133"/>
            <a:ext cx="785445"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False</a:t>
            </a:r>
            <a:endParaRPr lang="en-US" dirty="0"/>
          </a:p>
        </p:txBody>
      </p:sp>
      <p:sp>
        <p:nvSpPr>
          <p:cNvPr id="33" name="TextBox 32">
            <a:extLst>
              <a:ext uri="{FF2B5EF4-FFF2-40B4-BE49-F238E27FC236}">
                <a16:creationId xmlns:a16="http://schemas.microsoft.com/office/drawing/2014/main" id="{6EF47B0B-9E7A-45DC-A266-818A1ACC61C2}"/>
              </a:ext>
            </a:extLst>
          </p:cNvPr>
          <p:cNvSpPr txBox="1"/>
          <p:nvPr/>
        </p:nvSpPr>
        <p:spPr>
          <a:xfrm>
            <a:off x="6239173" y="5457280"/>
            <a:ext cx="1889911" cy="369332"/>
          </a:xfrm>
          <a:prstGeom prst="rect">
            <a:avLst/>
          </a:prstGeom>
          <a:noFill/>
        </p:spPr>
        <p:txBody>
          <a:bodyPr wrap="square">
            <a:spAutoFit/>
          </a:bodyPr>
          <a:lstStyle/>
          <a:p>
            <a:r>
              <a:rPr lang="en-US" noProof="1">
                <a:solidFill>
                  <a:srgbClr val="C00000"/>
                </a:solidFill>
                <a:latin typeface="Bahnschrift SemiBold" panose="020B0502040204020203" pitchFamily="34" charset="0"/>
                <a:sym typeface="Wingdings" panose="05000000000000000000" pitchFamily="2" charset="2"/>
              </a:rPr>
              <a:t> Test FAILED</a:t>
            </a:r>
            <a:endParaRPr lang="en-US" dirty="0"/>
          </a:p>
        </p:txBody>
      </p:sp>
    </p:spTree>
    <p:extLst>
      <p:ext uri="{BB962C8B-B14F-4D97-AF65-F5344CB8AC3E}">
        <p14:creationId xmlns:p14="http://schemas.microsoft.com/office/powerpoint/2010/main" val="728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500"/>
                                        <p:tgtEl>
                                          <p:spTgt spid="2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down)">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down)">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down)">
                                      <p:cBhvr>
                                        <p:cTn id="53" dur="500"/>
                                        <p:tgtEl>
                                          <p:spTgt spid="27"/>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down)">
                                      <p:cBhvr>
                                        <p:cTn id="56" dur="500"/>
                                        <p:tgtEl>
                                          <p:spTgt spid="2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down)">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wipe(down)">
                                      <p:cBhvr>
                                        <p:cTn id="66" dur="500"/>
                                        <p:tgtEl>
                                          <p:spTgt spid="3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down)">
                                      <p:cBhvr>
                                        <p:cTn id="71" dur="500"/>
                                        <p:tgtEl>
                                          <p:spTgt spid="32"/>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wipe(down)">
                                      <p:cBhvr>
                                        <p:cTn id="74" dur="500"/>
                                        <p:tgtEl>
                                          <p:spTgt spid="3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down)">
                                      <p:cBhvr>
                                        <p:cTn id="7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9" grpId="0"/>
      <p:bldP spid="20" grpId="0"/>
      <p:bldP spid="21" grpId="0"/>
      <p:bldP spid="22" grpId="0" animBg="1"/>
      <p:bldP spid="23" grpId="0"/>
      <p:bldP spid="24" grpId="0"/>
      <p:bldP spid="25" grpId="0"/>
      <p:bldP spid="26" grpId="0"/>
      <p:bldP spid="27" grpId="0" animBg="1"/>
      <p:bldP spid="28" grpId="0"/>
      <p:bldP spid="29" grpId="0"/>
      <p:bldP spid="30" grpId="0"/>
      <p:bldP spid="31" grpId="0" animBg="1"/>
      <p:bldP spid="32" grpId="0"/>
      <p:bldP spid="33"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86E54A1-345F-4ABF-A03E-9A0A49AD1597}"/>
              </a:ext>
            </a:extLst>
          </p:cNvPr>
          <p:cNvSpPr txBox="1"/>
          <p:nvPr/>
        </p:nvSpPr>
        <p:spPr>
          <a:xfrm>
            <a:off x="969223" y="911190"/>
            <a:ext cx="9540407" cy="3411190"/>
          </a:xfrm>
          <a:prstGeom prst="rect">
            <a:avLst/>
          </a:prstGeom>
          <a:noFill/>
        </p:spPr>
        <p:txBody>
          <a:bodyPr wrap="square">
            <a:spAutoFit/>
          </a:bodyPr>
          <a:lstStyle/>
          <a:p>
            <a:pPr eaLnBrk="0" fontAlgn="base" hangingPunct="0">
              <a:spcBef>
                <a:spcPct val="0"/>
              </a:spcBef>
              <a:spcAft>
                <a:spcPct val="0"/>
              </a:spcAft>
            </a:pPr>
            <a:r>
              <a:rPr kumimoji="0" lang="en-US" altLang="en-US" sz="1800" b="0" u="none" strike="noStrike" cap="none" normalizeH="0" baseline="0" dirty="0">
                <a:ln>
                  <a:noFill/>
                </a:ln>
                <a:solidFill>
                  <a:srgbClr val="C00000"/>
                </a:solidFill>
                <a:effectLst/>
                <a:latin typeface="Bahnschrift SemiBold" panose="020B0502040204020203" pitchFamily="34" charset="0"/>
              </a:rPr>
              <a:t>C11_Get_ExpectedDataOlusturma</a:t>
            </a:r>
          </a:p>
          <a:p>
            <a:pPr eaLnBrk="0" fontAlgn="base" hangingPunct="0">
              <a:spcBef>
                <a:spcPct val="0"/>
              </a:spcBef>
              <a:spcAft>
                <a:spcPct val="0"/>
              </a:spcAft>
            </a:pPr>
            <a:br>
              <a:rPr kumimoji="0" lang="en-US" altLang="en-US" sz="400" b="0" u="none" strike="noStrike" cap="none" normalizeH="0" baseline="0" dirty="0">
                <a:ln>
                  <a:noFill/>
                </a:ln>
                <a:effectLst/>
                <a:latin typeface="Bahnschrift SemiBold" panose="020B0502040204020203" pitchFamily="34" charset="0"/>
              </a:rPr>
            </a:br>
            <a:r>
              <a:rPr kumimoji="0" lang="en-US" altLang="en-US" sz="1800" b="0" u="none" strike="noStrike" cap="none" normalizeH="0" baseline="0" noProof="1">
                <a:ln>
                  <a:noFill/>
                </a:ln>
                <a:effectLst/>
                <a:latin typeface="Bahnschrift SemiBold" panose="020B0502040204020203" pitchFamily="34" charset="0"/>
              </a:rPr>
              <a:t>    </a:t>
            </a:r>
            <a:r>
              <a:rPr lang="en-US" sz="2000" dirty="0">
                <a:solidFill>
                  <a:schemeClr val="accent1">
                    <a:lumMod val="75000"/>
                  </a:schemeClr>
                </a:solidFill>
                <a:latin typeface="Bahnschrift SemiBold" panose="020B0502040204020203" pitchFamily="34" charset="0"/>
              </a:rPr>
              <a:t>https://jsonplaceholder.typicode.com</a:t>
            </a:r>
            <a:r>
              <a:rPr lang="en-US" sz="2000" b="0" i="0" dirty="0">
                <a:solidFill>
                  <a:schemeClr val="accent1">
                    <a:lumMod val="75000"/>
                  </a:schemeClr>
                </a:solidFill>
                <a:effectLst/>
                <a:latin typeface="Bahnschrift SemiBold" panose="020B0502040204020203" pitchFamily="34" charset="0"/>
              </a:rPr>
              <a:t>/posts/22 </a:t>
            </a:r>
            <a:r>
              <a:rPr kumimoji="0" lang="en-US" altLang="en-US" sz="2000" b="0" u="none" strike="noStrike" cap="none" normalizeH="0" baseline="0" noProof="1">
                <a:ln>
                  <a:noFill/>
                </a:ln>
                <a:effectLst/>
                <a:latin typeface="Bahnschrift SemiBold" panose="020B0502040204020203" pitchFamily="34" charset="0"/>
              </a:rPr>
              <a:t>url'ine bir GET request yolladigimizda donen response body’sinin asagida verilen ile ayni oldugunu test ediniz</a:t>
            </a:r>
          </a:p>
          <a:p>
            <a:pPr eaLnBrk="0" fontAlgn="base" hangingPunct="0">
              <a:lnSpc>
                <a:spcPts val="2600"/>
              </a:lnSpc>
              <a:spcBef>
                <a:spcPct val="0"/>
              </a:spcBef>
              <a:spcAft>
                <a:spcPct val="0"/>
              </a:spcAft>
            </a:pPr>
            <a:r>
              <a:rPr lang="en-US" sz="2000" noProof="1">
                <a:latin typeface="Bahnschrift SemiBold" panose="020B0502040204020203" pitchFamily="34" charset="0"/>
              </a:rPr>
              <a:t>   </a:t>
            </a:r>
            <a:r>
              <a:rPr lang="en-US" sz="2000" b="0" noProof="1">
                <a:effectLst/>
                <a:latin typeface="Bahnschrift SemiBold" panose="020B0502040204020203" pitchFamily="34" charset="0"/>
              </a:rPr>
              <a:t>Response body :</a:t>
            </a:r>
            <a:r>
              <a:rPr lang="en-US" sz="2000" b="0" i="0" dirty="0">
                <a:effectLst/>
                <a:latin typeface="Bahnschrift SemiBold" panose="020B0502040204020203" pitchFamily="34" charset="0"/>
              </a:rPr>
              <a:t> </a:t>
            </a:r>
            <a:r>
              <a:rPr kumimoji="0" lang="en-US" altLang="en-US" sz="2000" b="0" u="none" strike="noStrike" cap="none" normalizeH="0" baseline="0" noProof="1">
                <a:ln>
                  <a:noFill/>
                </a:ln>
                <a:effectLst/>
                <a:latin typeface="Bahnschrift SemiBold" panose="020B0502040204020203" pitchFamily="34" charset="0"/>
              </a:rPr>
              <a:t>   </a:t>
            </a:r>
          </a:p>
          <a:p>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"userId"</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3</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"id"</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22</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"title"</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"dolor sint quo a velit explicabo quia nam"</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"body"</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"eos qui et ipsum ipsam suscipit aut\nsed omnis non odio\nexpedita ear       </a:t>
            </a:r>
          </a:p>
          <a:p>
            <a:r>
              <a:rPr lang="en-US" sz="1600" noProof="1">
                <a:solidFill>
                  <a:srgbClr val="0451A5"/>
                </a:solidFill>
                <a:latin typeface="Consolas" panose="020B0609020204030204" pitchFamily="49" charset="0"/>
              </a:rPr>
              <a:t>             </a:t>
            </a:r>
            <a:r>
              <a:rPr lang="en-US" sz="1600" b="0" noProof="1">
                <a:solidFill>
                  <a:srgbClr val="0451A5"/>
                </a:solidFill>
                <a:effectLst/>
                <a:latin typeface="Consolas" panose="020B0609020204030204" pitchFamily="49" charset="0"/>
              </a:rPr>
              <a:t>um mollitia molestiae aut atque rem suscipit\nnam impedit esse"</a:t>
            </a:r>
            <a:endParaRPr lang="en-US" sz="1600" b="0" noProof="1">
              <a:solidFill>
                <a:srgbClr val="000000"/>
              </a:solidFill>
              <a:effectLst/>
              <a:latin typeface="Consolas" panose="020B0609020204030204" pitchFamily="49" charset="0"/>
            </a:endParaRPr>
          </a:p>
          <a:p>
            <a:r>
              <a:rPr lang="en-US" sz="1600" b="0" noProof="1">
                <a:solidFill>
                  <a:srgbClr val="000000"/>
                </a:solidFill>
                <a:effectLst/>
                <a:latin typeface="Consolas" panose="020B0609020204030204" pitchFamily="49" charset="0"/>
              </a:rPr>
              <a:t>}</a:t>
            </a:r>
            <a:endParaRPr lang="en-US" altLang="en-US" dirty="0">
              <a:latin typeface="Bahnschrift SemiBold" panose="020B0502040204020203" pitchFamily="34" charset="0"/>
            </a:endParaRPr>
          </a:p>
        </p:txBody>
      </p:sp>
      <p:sp>
        <p:nvSpPr>
          <p:cNvPr id="12" name="Rectangle 11">
            <a:extLst>
              <a:ext uri="{FF2B5EF4-FFF2-40B4-BE49-F238E27FC236}">
                <a16:creationId xmlns:a16="http://schemas.microsoft.com/office/drawing/2014/main" id="{D497E62A-3A67-4082-A56C-973CB4F5B26A}"/>
              </a:ext>
            </a:extLst>
          </p:cNvPr>
          <p:cNvSpPr/>
          <p:nvPr/>
        </p:nvSpPr>
        <p:spPr>
          <a:xfrm>
            <a:off x="969224" y="899248"/>
            <a:ext cx="9628438" cy="34111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Rectangle 9">
            <a:extLst>
              <a:ext uri="{FF2B5EF4-FFF2-40B4-BE49-F238E27FC236}">
                <a16:creationId xmlns:a16="http://schemas.microsoft.com/office/drawing/2014/main" id="{EF9493B7-ACFE-4410-B7FF-CBFBC3450107}"/>
              </a:ext>
            </a:extLst>
          </p:cNvPr>
          <p:cNvSpPr/>
          <p:nvPr/>
        </p:nvSpPr>
        <p:spPr>
          <a:xfrm>
            <a:off x="969222" y="4456284"/>
            <a:ext cx="9628439" cy="1633611"/>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F8DD4742-5541-48AB-94E3-BE127FFBD9B4}"/>
              </a:ext>
            </a:extLst>
          </p:cNvPr>
          <p:cNvSpPr txBox="1"/>
          <p:nvPr/>
        </p:nvSpPr>
        <p:spPr>
          <a:xfrm>
            <a:off x="4607914" y="177442"/>
            <a:ext cx="2116880" cy="461665"/>
          </a:xfrm>
          <a:prstGeom prst="rect">
            <a:avLst/>
          </a:prstGeom>
          <a:noFill/>
        </p:spPr>
        <p:txBody>
          <a:bodyPr wrap="square">
            <a:spAutoFit/>
          </a:bodyPr>
          <a:lstStyle/>
          <a:p>
            <a:pPr algn="ctr"/>
            <a:r>
              <a:rPr lang="en-US" sz="2400" dirty="0">
                <a:latin typeface="Bahnschrift SemiBold" panose="020B0502040204020203" pitchFamily="34" charset="0"/>
              </a:rPr>
              <a:t>JUnit ASSERT</a:t>
            </a:r>
          </a:p>
        </p:txBody>
      </p:sp>
      <p:sp>
        <p:nvSpPr>
          <p:cNvPr id="14" name="TextBox 13">
            <a:extLst>
              <a:ext uri="{FF2B5EF4-FFF2-40B4-BE49-F238E27FC236}">
                <a16:creationId xmlns:a16="http://schemas.microsoft.com/office/drawing/2014/main" id="{452BDD1D-A09C-405F-8F96-AA51477B947C}"/>
              </a:ext>
            </a:extLst>
          </p:cNvPr>
          <p:cNvSpPr txBox="1"/>
          <p:nvPr/>
        </p:nvSpPr>
        <p:spPr>
          <a:xfrm>
            <a:off x="1057253" y="4542403"/>
            <a:ext cx="9452376"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noProof="1">
                <a:ln>
                  <a:noFill/>
                </a:ln>
                <a:solidFill>
                  <a:srgbClr val="000000"/>
                </a:solidFill>
                <a:effectLst/>
                <a:latin typeface="Bahnschrift SemiBold" panose="020B0502040204020203" pitchFamily="34" charset="0"/>
              </a:rPr>
              <a:t>JsonPath responseJsonPath</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r>
              <a:rPr kumimoji="0" lang="en-US" altLang="en-US" sz="1800" b="0" i="0" u="none" strike="noStrike" cap="none" normalizeH="0" baseline="0" noProof="1">
                <a:ln>
                  <a:noFill/>
                </a:ln>
                <a:solidFill>
                  <a:srgbClr val="000000"/>
                </a:solidFill>
                <a:effectLst/>
                <a:latin typeface="Bahnschrift SemiBold" panose="020B0502040204020203" pitchFamily="34" charset="0"/>
              </a:rPr>
              <a:t>response</a:t>
            </a:r>
            <a:r>
              <a:rPr kumimoji="0" lang="en-US" altLang="en-US" sz="1800" b="0" i="0" u="none" strike="noStrike" cap="none" normalizeH="0" baseline="0" noProof="1">
                <a:ln>
                  <a:noFill/>
                </a:ln>
                <a:solidFill>
                  <a:srgbClr val="080808"/>
                </a:solidFill>
                <a:effectLst/>
                <a:latin typeface="Bahnschrift SemiBold" panose="020B0502040204020203" pitchFamily="34" charset="0"/>
              </a:rPr>
              <a:t>.jsonPath();</a:t>
            </a:r>
            <a:br>
              <a:rPr kumimoji="0" lang="en-US" altLang="en-US" sz="1800" b="0" i="0" u="none" strike="noStrike" cap="none" normalizeH="0" baseline="0" noProof="1">
                <a:ln>
                  <a:noFill/>
                </a:ln>
                <a:solidFill>
                  <a:srgbClr val="080808"/>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Assert</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r>
              <a:rPr kumimoji="0" lang="en-US" altLang="en-US" sz="1800" b="0" i="1" u="none" strike="noStrike" cap="none" normalizeH="0" baseline="0" noProof="1">
                <a:ln>
                  <a:noFill/>
                </a:ln>
                <a:solidFill>
                  <a:srgbClr val="080808"/>
                </a:solidFill>
                <a:effectLst/>
                <a:latin typeface="Bahnschrift SemiBold" panose="020B0502040204020203" pitchFamily="34" charset="0"/>
              </a:rPr>
              <a:t>assertEquals</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r>
              <a:rPr kumimoji="0" lang="en-US" altLang="en-US" sz="1800" b="0" i="0" u="none" strike="noStrike" cap="none" normalizeH="0" baseline="0" noProof="1">
                <a:ln>
                  <a:noFill/>
                </a:ln>
                <a:solidFill>
                  <a:srgbClr val="000000"/>
                </a:solidFill>
                <a:effectLst/>
                <a:latin typeface="Bahnschrift SemiBold" panose="020B0502040204020203" pitchFamily="34" charset="0"/>
              </a:rPr>
              <a:t>expectedDataJson</a:t>
            </a:r>
            <a:r>
              <a:rPr kumimoji="0" lang="en-US" altLang="en-US" sz="1800" b="0" i="0" u="none" strike="noStrike" cap="none" normalizeH="0" baseline="0" noProof="1">
                <a:ln>
                  <a:noFill/>
                </a:ln>
                <a:solidFill>
                  <a:srgbClr val="080808"/>
                </a:solidFill>
                <a:effectLst/>
                <a:latin typeface="Bahnschrift SemiBold" panose="020B0502040204020203" pitchFamily="34" charset="0"/>
              </a:rPr>
              <a:t>.get(</a:t>
            </a:r>
            <a:r>
              <a:rPr kumimoji="0" lang="en-US" altLang="en-US" sz="1800" b="0" i="0" u="none" strike="noStrike" cap="none" normalizeH="0" baseline="0" noProof="1">
                <a:ln>
                  <a:noFill/>
                </a:ln>
                <a:solidFill>
                  <a:srgbClr val="067D17"/>
                </a:solidFill>
                <a:effectLst/>
                <a:latin typeface="Bahnschrift SemiBold" panose="020B0502040204020203" pitchFamily="34" charset="0"/>
              </a:rPr>
              <a:t>"userId"</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r>
              <a:rPr kumimoji="0" lang="en-US" altLang="en-US" sz="1800" b="0" i="0" u="none" strike="noStrike" cap="none" normalizeH="0" baseline="0" noProof="1">
                <a:ln>
                  <a:noFill/>
                </a:ln>
                <a:solidFill>
                  <a:srgbClr val="000000"/>
                </a:solidFill>
                <a:effectLst/>
                <a:latin typeface="Bahnschrift SemiBold" panose="020B0502040204020203" pitchFamily="34" charset="0"/>
              </a:rPr>
              <a:t>responseJsonPath</a:t>
            </a:r>
            <a:r>
              <a:rPr kumimoji="0" lang="en-US" altLang="en-US" sz="1800" b="0" i="0" u="none" strike="noStrike" cap="none" normalizeH="0" baseline="0" noProof="1">
                <a:ln>
                  <a:noFill/>
                </a:ln>
                <a:solidFill>
                  <a:srgbClr val="080808"/>
                </a:solidFill>
                <a:effectLst/>
                <a:latin typeface="Bahnschrift SemiBold" panose="020B0502040204020203" pitchFamily="34" charset="0"/>
              </a:rPr>
              <a:t>.getInt(</a:t>
            </a:r>
            <a:r>
              <a:rPr kumimoji="0" lang="en-US" altLang="en-US" sz="1800" b="0" i="0" u="none" strike="noStrike" cap="none" normalizeH="0" baseline="0" noProof="1">
                <a:ln>
                  <a:noFill/>
                </a:ln>
                <a:solidFill>
                  <a:srgbClr val="067D17"/>
                </a:solidFill>
                <a:effectLst/>
                <a:latin typeface="Bahnschrift SemiBold" panose="020B0502040204020203" pitchFamily="34" charset="0"/>
              </a:rPr>
              <a:t>"userId"</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br>
              <a:rPr kumimoji="0" lang="en-US" altLang="en-US" sz="1800" b="0" i="0" u="none" strike="noStrike" cap="none" normalizeH="0" baseline="0" noProof="1">
                <a:ln>
                  <a:noFill/>
                </a:ln>
                <a:solidFill>
                  <a:srgbClr val="080808"/>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Assert</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r>
              <a:rPr kumimoji="0" lang="en-US" altLang="en-US" sz="1800" b="0" i="1" u="none" strike="noStrike" cap="none" normalizeH="0" baseline="0" noProof="1">
                <a:ln>
                  <a:noFill/>
                </a:ln>
                <a:solidFill>
                  <a:srgbClr val="080808"/>
                </a:solidFill>
                <a:effectLst/>
                <a:latin typeface="Bahnschrift SemiBold" panose="020B0502040204020203" pitchFamily="34" charset="0"/>
              </a:rPr>
              <a:t>assertEquals</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r>
              <a:rPr kumimoji="0" lang="en-US" altLang="en-US" sz="1800" b="0" i="0" u="none" strike="noStrike" cap="none" normalizeH="0" baseline="0" noProof="1">
                <a:ln>
                  <a:noFill/>
                </a:ln>
                <a:solidFill>
                  <a:srgbClr val="000000"/>
                </a:solidFill>
                <a:effectLst/>
                <a:latin typeface="Bahnschrift SemiBold" panose="020B0502040204020203" pitchFamily="34" charset="0"/>
              </a:rPr>
              <a:t>expectedDataJson</a:t>
            </a:r>
            <a:r>
              <a:rPr kumimoji="0" lang="en-US" altLang="en-US" sz="1800" b="0" i="0" u="none" strike="noStrike" cap="none" normalizeH="0" baseline="0" noProof="1">
                <a:ln>
                  <a:noFill/>
                </a:ln>
                <a:solidFill>
                  <a:srgbClr val="080808"/>
                </a:solidFill>
                <a:effectLst/>
                <a:latin typeface="Bahnschrift SemiBold" panose="020B0502040204020203" pitchFamily="34" charset="0"/>
              </a:rPr>
              <a:t>.get(</a:t>
            </a:r>
            <a:r>
              <a:rPr kumimoji="0" lang="en-US" altLang="en-US" sz="1800" b="0" i="0" u="none" strike="noStrike" cap="none" normalizeH="0" baseline="0" noProof="1">
                <a:ln>
                  <a:noFill/>
                </a:ln>
                <a:solidFill>
                  <a:srgbClr val="067D17"/>
                </a:solidFill>
                <a:effectLst/>
                <a:latin typeface="Bahnschrift SemiBold" panose="020B0502040204020203" pitchFamily="34" charset="0"/>
              </a:rPr>
              <a:t>"id"</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r>
              <a:rPr kumimoji="0" lang="en-US" altLang="en-US" sz="1800" b="0" i="0" u="none" strike="noStrike" cap="none" normalizeH="0" baseline="0" noProof="1">
                <a:ln>
                  <a:noFill/>
                </a:ln>
                <a:solidFill>
                  <a:srgbClr val="000000"/>
                </a:solidFill>
                <a:effectLst/>
                <a:latin typeface="Bahnschrift SemiBold" panose="020B0502040204020203" pitchFamily="34" charset="0"/>
              </a:rPr>
              <a:t>responseJsonPath</a:t>
            </a:r>
            <a:r>
              <a:rPr kumimoji="0" lang="en-US" altLang="en-US" sz="1800" b="0" i="0" u="none" strike="noStrike" cap="none" normalizeH="0" baseline="0" noProof="1">
                <a:ln>
                  <a:noFill/>
                </a:ln>
                <a:solidFill>
                  <a:srgbClr val="080808"/>
                </a:solidFill>
                <a:effectLst/>
                <a:latin typeface="Bahnschrift SemiBold" panose="020B0502040204020203" pitchFamily="34" charset="0"/>
              </a:rPr>
              <a:t>.getInt(</a:t>
            </a:r>
            <a:r>
              <a:rPr kumimoji="0" lang="en-US" altLang="en-US" sz="1800" b="0" i="0" u="none" strike="noStrike" cap="none" normalizeH="0" baseline="0" noProof="1">
                <a:ln>
                  <a:noFill/>
                </a:ln>
                <a:solidFill>
                  <a:srgbClr val="067D17"/>
                </a:solidFill>
                <a:effectLst/>
                <a:latin typeface="Bahnschrift SemiBold" panose="020B0502040204020203" pitchFamily="34" charset="0"/>
              </a:rPr>
              <a:t>"id"</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br>
              <a:rPr kumimoji="0" lang="en-US" altLang="en-US" sz="1800" b="0" i="0" u="none" strike="noStrike" cap="none" normalizeH="0" baseline="0" noProof="1">
                <a:ln>
                  <a:noFill/>
                </a:ln>
                <a:solidFill>
                  <a:srgbClr val="080808"/>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Assert</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r>
              <a:rPr kumimoji="0" lang="en-US" altLang="en-US" sz="1800" b="0" i="1" u="none" strike="noStrike" cap="none" normalizeH="0" baseline="0" noProof="1">
                <a:ln>
                  <a:noFill/>
                </a:ln>
                <a:solidFill>
                  <a:srgbClr val="080808"/>
                </a:solidFill>
                <a:effectLst/>
                <a:latin typeface="Bahnschrift SemiBold" panose="020B0502040204020203" pitchFamily="34" charset="0"/>
              </a:rPr>
              <a:t>assertEquals</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r>
              <a:rPr kumimoji="0" lang="en-US" altLang="en-US" sz="1800" b="0" i="0" u="none" strike="noStrike" cap="none" normalizeH="0" baseline="0" noProof="1">
                <a:ln>
                  <a:noFill/>
                </a:ln>
                <a:solidFill>
                  <a:srgbClr val="000000"/>
                </a:solidFill>
                <a:effectLst/>
                <a:latin typeface="Bahnschrift SemiBold" panose="020B0502040204020203" pitchFamily="34" charset="0"/>
              </a:rPr>
              <a:t>expectedDataJson</a:t>
            </a:r>
            <a:r>
              <a:rPr kumimoji="0" lang="en-US" altLang="en-US" sz="1800" b="0" i="0" u="none" strike="noStrike" cap="none" normalizeH="0" baseline="0" noProof="1">
                <a:ln>
                  <a:noFill/>
                </a:ln>
                <a:solidFill>
                  <a:srgbClr val="080808"/>
                </a:solidFill>
                <a:effectLst/>
                <a:latin typeface="Bahnschrift SemiBold" panose="020B0502040204020203" pitchFamily="34" charset="0"/>
              </a:rPr>
              <a:t>.get(</a:t>
            </a:r>
            <a:r>
              <a:rPr kumimoji="0" lang="en-US" altLang="en-US" sz="1800" b="0" i="0" u="none" strike="noStrike" cap="none" normalizeH="0" baseline="0" noProof="1">
                <a:ln>
                  <a:noFill/>
                </a:ln>
                <a:solidFill>
                  <a:srgbClr val="067D17"/>
                </a:solidFill>
                <a:effectLst/>
                <a:latin typeface="Bahnschrift SemiBold" panose="020B0502040204020203" pitchFamily="34" charset="0"/>
              </a:rPr>
              <a:t>"body"</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r>
              <a:rPr kumimoji="0" lang="en-US" altLang="en-US" sz="1800" b="0" i="0" u="none" strike="noStrike" cap="none" normalizeH="0" baseline="0" noProof="1">
                <a:ln>
                  <a:noFill/>
                </a:ln>
                <a:solidFill>
                  <a:srgbClr val="000000"/>
                </a:solidFill>
                <a:effectLst/>
                <a:latin typeface="Bahnschrift SemiBold" panose="020B0502040204020203" pitchFamily="34" charset="0"/>
              </a:rPr>
              <a:t>responseJsonPath</a:t>
            </a:r>
            <a:r>
              <a:rPr kumimoji="0" lang="en-US" altLang="en-US" sz="1800" b="0" i="0" u="none" strike="noStrike" cap="none" normalizeH="0" baseline="0" noProof="1">
                <a:ln>
                  <a:noFill/>
                </a:ln>
                <a:solidFill>
                  <a:srgbClr val="080808"/>
                </a:solidFill>
                <a:effectLst/>
                <a:latin typeface="Bahnschrift SemiBold" panose="020B0502040204020203" pitchFamily="34" charset="0"/>
              </a:rPr>
              <a:t>.getString(</a:t>
            </a:r>
            <a:r>
              <a:rPr kumimoji="0" lang="en-US" altLang="en-US" sz="1800" b="0" i="0" u="none" strike="noStrike" cap="none" normalizeH="0" baseline="0" noProof="1">
                <a:ln>
                  <a:noFill/>
                </a:ln>
                <a:solidFill>
                  <a:srgbClr val="067D17"/>
                </a:solidFill>
                <a:effectLst/>
                <a:latin typeface="Bahnschrift SemiBold" panose="020B0502040204020203" pitchFamily="34" charset="0"/>
              </a:rPr>
              <a:t>"body"</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br>
              <a:rPr kumimoji="0" lang="en-US" altLang="en-US" sz="1800" b="0" i="0" u="none" strike="noStrike" cap="none" normalizeH="0" baseline="0" noProof="1">
                <a:ln>
                  <a:noFill/>
                </a:ln>
                <a:solidFill>
                  <a:srgbClr val="080808"/>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Assert</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r>
              <a:rPr kumimoji="0" lang="en-US" altLang="en-US" sz="1800" b="0" i="1" u="none" strike="noStrike" cap="none" normalizeH="0" baseline="0" noProof="1">
                <a:ln>
                  <a:noFill/>
                </a:ln>
                <a:solidFill>
                  <a:srgbClr val="080808"/>
                </a:solidFill>
                <a:effectLst/>
                <a:latin typeface="Bahnschrift SemiBold" panose="020B0502040204020203" pitchFamily="34" charset="0"/>
              </a:rPr>
              <a:t>assertEquals</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r>
              <a:rPr kumimoji="0" lang="en-US" altLang="en-US" sz="1800" b="0" i="0" u="none" strike="noStrike" cap="none" normalizeH="0" baseline="0" noProof="1">
                <a:ln>
                  <a:noFill/>
                </a:ln>
                <a:solidFill>
                  <a:srgbClr val="000000"/>
                </a:solidFill>
                <a:effectLst/>
                <a:latin typeface="Bahnschrift SemiBold" panose="020B0502040204020203" pitchFamily="34" charset="0"/>
              </a:rPr>
              <a:t>expectedDataJson</a:t>
            </a:r>
            <a:r>
              <a:rPr kumimoji="0" lang="en-US" altLang="en-US" sz="1800" b="0" i="0" u="none" strike="noStrike" cap="none" normalizeH="0" baseline="0" noProof="1">
                <a:ln>
                  <a:noFill/>
                </a:ln>
                <a:solidFill>
                  <a:srgbClr val="080808"/>
                </a:solidFill>
                <a:effectLst/>
                <a:latin typeface="Bahnschrift SemiBold" panose="020B0502040204020203" pitchFamily="34" charset="0"/>
              </a:rPr>
              <a:t>.get(</a:t>
            </a:r>
            <a:r>
              <a:rPr kumimoji="0" lang="en-US" altLang="en-US" sz="1800" b="0" i="0" u="none" strike="noStrike" cap="none" normalizeH="0" baseline="0" noProof="1">
                <a:ln>
                  <a:noFill/>
                </a:ln>
                <a:solidFill>
                  <a:srgbClr val="067D17"/>
                </a:solidFill>
                <a:effectLst/>
                <a:latin typeface="Bahnschrift SemiBold" panose="020B0502040204020203" pitchFamily="34" charset="0"/>
              </a:rPr>
              <a:t>"title"</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r>
              <a:rPr kumimoji="0" lang="en-US" altLang="en-US" sz="1800" b="0" i="0" u="none" strike="noStrike" cap="none" normalizeH="0" baseline="0" noProof="1">
                <a:ln>
                  <a:noFill/>
                </a:ln>
                <a:solidFill>
                  <a:srgbClr val="000000"/>
                </a:solidFill>
                <a:effectLst/>
                <a:latin typeface="Bahnschrift SemiBold" panose="020B0502040204020203" pitchFamily="34" charset="0"/>
              </a:rPr>
              <a:t>responseJsonPath</a:t>
            </a:r>
            <a:r>
              <a:rPr kumimoji="0" lang="en-US" altLang="en-US" sz="1800" b="0" i="0" u="none" strike="noStrike" cap="none" normalizeH="0" baseline="0" noProof="1">
                <a:ln>
                  <a:noFill/>
                </a:ln>
                <a:solidFill>
                  <a:srgbClr val="080808"/>
                </a:solidFill>
                <a:effectLst/>
                <a:latin typeface="Bahnschrift SemiBold" panose="020B0502040204020203" pitchFamily="34" charset="0"/>
              </a:rPr>
              <a:t>.getString(</a:t>
            </a:r>
            <a:r>
              <a:rPr kumimoji="0" lang="en-US" altLang="en-US" sz="1800" b="0" i="0" u="none" strike="noStrike" cap="none" normalizeH="0" baseline="0" noProof="1">
                <a:ln>
                  <a:noFill/>
                </a:ln>
                <a:solidFill>
                  <a:srgbClr val="067D17"/>
                </a:solidFill>
                <a:effectLst/>
                <a:latin typeface="Bahnschrift SemiBold" panose="020B0502040204020203" pitchFamily="34" charset="0"/>
              </a:rPr>
              <a:t>"title"</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endParaRPr kumimoji="0" lang="en-US" altLang="en-US" sz="3200" b="0" i="0" u="none" strike="noStrike" cap="none" normalizeH="0" baseline="0" noProof="1">
              <a:ln>
                <a:noFill/>
              </a:ln>
              <a:solidFill>
                <a:schemeClr val="tx1"/>
              </a:solidFill>
              <a:effectLst/>
              <a:latin typeface="Bahnschrift SemiBold" panose="020B0502040204020203" pitchFamily="34" charset="0"/>
            </a:endParaRPr>
          </a:p>
        </p:txBody>
      </p:sp>
    </p:spTree>
    <p:extLst>
      <p:ext uri="{BB962C8B-B14F-4D97-AF65-F5344CB8AC3E}">
        <p14:creationId xmlns:p14="http://schemas.microsoft.com/office/powerpoint/2010/main" val="390281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AD406B-A924-431A-85F8-B63808DFEB1B}"/>
              </a:ext>
            </a:extLst>
          </p:cNvPr>
          <p:cNvSpPr txBox="1"/>
          <p:nvPr/>
        </p:nvSpPr>
        <p:spPr>
          <a:xfrm>
            <a:off x="1116836" y="1007205"/>
            <a:ext cx="515501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C12_Post_ExpectedDataVeJsonPathIleAssertion</a:t>
            </a: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
        <p:nvSpPr>
          <p:cNvPr id="9" name="TextBox 8">
            <a:extLst>
              <a:ext uri="{FF2B5EF4-FFF2-40B4-BE49-F238E27FC236}">
                <a16:creationId xmlns:a16="http://schemas.microsoft.com/office/drawing/2014/main" id="{686E54A1-345F-4ABF-A03E-9A0A49AD1597}"/>
              </a:ext>
            </a:extLst>
          </p:cNvPr>
          <p:cNvSpPr txBox="1"/>
          <p:nvPr/>
        </p:nvSpPr>
        <p:spPr>
          <a:xfrm>
            <a:off x="1116836" y="1376537"/>
            <a:ext cx="9590788"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noProof="1">
                <a:latin typeface="Bahnschrift SemiBold" panose="020B0502040204020203" pitchFamily="34" charset="0"/>
              </a:rPr>
              <a:t>https://restful-booker.herokuapp.com/booking</a:t>
            </a:r>
            <a:r>
              <a:rPr kumimoji="0" lang="en-US" altLang="en-US" sz="1800" b="0" i="1" u="none" strike="noStrike" cap="none" normalizeH="0" baseline="0" noProof="1">
                <a:ln>
                  <a:noFill/>
                </a:ln>
                <a:solidFill>
                  <a:srgbClr val="808080"/>
                </a:solidFill>
                <a:effectLst/>
                <a:latin typeface="JetBrains Mono"/>
              </a:rPr>
              <a:t> </a:t>
            </a:r>
            <a:r>
              <a:rPr lang="en-US" altLang="en-US" noProof="1">
                <a:latin typeface="Bahnschrift SemiBold" panose="020B0502040204020203" pitchFamily="34" charset="0"/>
              </a:rPr>
              <a:t>url’ine asagidaki body'ye sahip bir POST request gonderdigimizde donen response’un id haric asagidaki gibi oldugunu test edin.</a:t>
            </a:r>
            <a:r>
              <a:rPr lang="en-US" altLang="en-US" dirty="0">
                <a:latin typeface="Bahnschrift SemiBold" panose="020B0502040204020203" pitchFamily="34" charset="0"/>
              </a:rPr>
              <a:t>   </a:t>
            </a:r>
          </a:p>
        </p:txBody>
      </p:sp>
      <p:sp>
        <p:nvSpPr>
          <p:cNvPr id="12" name="Rectangle 11">
            <a:extLst>
              <a:ext uri="{FF2B5EF4-FFF2-40B4-BE49-F238E27FC236}">
                <a16:creationId xmlns:a16="http://schemas.microsoft.com/office/drawing/2014/main" id="{D497E62A-3A67-4082-A56C-973CB4F5B26A}"/>
              </a:ext>
            </a:extLst>
          </p:cNvPr>
          <p:cNvSpPr/>
          <p:nvPr/>
        </p:nvSpPr>
        <p:spPr>
          <a:xfrm>
            <a:off x="969223" y="899247"/>
            <a:ext cx="9862899" cy="520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TextBox 12">
            <a:extLst>
              <a:ext uri="{FF2B5EF4-FFF2-40B4-BE49-F238E27FC236}">
                <a16:creationId xmlns:a16="http://schemas.microsoft.com/office/drawing/2014/main" id="{CEDD3F56-B0E9-4A5D-8029-46D4D7ED3485}"/>
              </a:ext>
            </a:extLst>
          </p:cNvPr>
          <p:cNvSpPr txBox="1"/>
          <p:nvPr/>
        </p:nvSpPr>
        <p:spPr>
          <a:xfrm>
            <a:off x="2983440" y="206245"/>
            <a:ext cx="5857579" cy="646331"/>
          </a:xfrm>
          <a:prstGeom prst="rect">
            <a:avLst/>
          </a:prstGeom>
          <a:noFill/>
        </p:spPr>
        <p:txBody>
          <a:bodyPr wrap="square">
            <a:spAutoFit/>
          </a:bodyPr>
          <a:lstStyle/>
          <a:p>
            <a:pPr algn="ctr"/>
            <a:r>
              <a:rPr lang="en-US" dirty="0">
                <a:latin typeface="Bahnschrift SemiBold" panose="020B0502040204020203" pitchFamily="34" charset="0"/>
              </a:rPr>
              <a:t>POST REQUEST, RESPONSE BODY BILGILERINI ASSERT YAPARKEN JSONPATH KULLANMA</a:t>
            </a:r>
          </a:p>
        </p:txBody>
      </p:sp>
      <p:sp>
        <p:nvSpPr>
          <p:cNvPr id="14" name="TextBox 13">
            <a:extLst>
              <a:ext uri="{FF2B5EF4-FFF2-40B4-BE49-F238E27FC236}">
                <a16:creationId xmlns:a16="http://schemas.microsoft.com/office/drawing/2014/main" id="{1233FAB8-FEB9-42EC-A06D-B2FF7DEC99B1}"/>
              </a:ext>
            </a:extLst>
          </p:cNvPr>
          <p:cNvSpPr txBox="1"/>
          <p:nvPr/>
        </p:nvSpPr>
        <p:spPr>
          <a:xfrm>
            <a:off x="5654674" y="2226552"/>
            <a:ext cx="4349634" cy="3877985"/>
          </a:xfrm>
          <a:prstGeom prst="rect">
            <a:avLst/>
          </a:prstGeom>
          <a:noFill/>
        </p:spPr>
        <p:txBody>
          <a:bodyPr wrap="square">
            <a:spAutoFit/>
          </a:bodyPr>
          <a:lstStyle/>
          <a:p>
            <a:r>
              <a:rPr lang="en-US" altLang="en-US" sz="1600" noProof="1">
                <a:solidFill>
                  <a:srgbClr val="C00000"/>
                </a:solidFill>
                <a:latin typeface="Bahnschrift SemiBold" panose="020B0502040204020203" pitchFamily="34" charset="0"/>
              </a:rPr>
              <a:t>	</a:t>
            </a:r>
            <a:r>
              <a:rPr lang="en-US" altLang="en-US" noProof="1">
                <a:latin typeface="Bahnschrift SemiBold" panose="020B0502040204020203" pitchFamily="34" charset="0"/>
              </a:rPr>
              <a:t>Response Body</a:t>
            </a:r>
            <a:br>
              <a:rPr lang="en-US" altLang="en-US" sz="1600" noProof="1">
                <a:solidFill>
                  <a:srgbClr val="C00000"/>
                </a:solidFill>
                <a:latin typeface="Bahnschrift SemiBold" panose="020B0502040204020203" pitchFamily="34" charset="0"/>
              </a:rPr>
            </a:b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"bookingid"</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24</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a:t>
            </a:r>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"firstname"</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"Ahmet"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"lastname"</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"Bulut"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"totalprice"</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500</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"depositpaid"</a:t>
            </a:r>
            <a:r>
              <a:rPr lang="en-US" sz="1600" b="0" noProof="1">
                <a:solidFill>
                  <a:srgbClr val="000000"/>
                </a:solidFill>
                <a:effectLst/>
                <a:latin typeface="Consolas" panose="020B0609020204030204" pitchFamily="49" charset="0"/>
              </a:rPr>
              <a:t>: </a:t>
            </a:r>
            <a:r>
              <a:rPr lang="en-US" sz="1600" b="1" noProof="1">
                <a:solidFill>
                  <a:srgbClr val="0451A5"/>
                </a:solidFill>
                <a:effectLst/>
                <a:latin typeface="Consolas" panose="020B0609020204030204" pitchFamily="49" charset="0"/>
              </a:rPr>
              <a:t>false</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"bookingdates"</a:t>
            </a:r>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"checkin"</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"2021-06-01"</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"checkout"</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"2021-06-10"</a:t>
            </a:r>
            <a:endParaRPr lang="en-US" sz="1600" b="0" noProof="1">
              <a:solidFill>
                <a:srgbClr val="000000"/>
              </a:solidFill>
              <a:effectLst/>
              <a:latin typeface="Consolas" panose="020B0609020204030204" pitchFamily="49" charset="0"/>
            </a:endParaRPr>
          </a:p>
          <a:p>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"additionalneeds"</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"wi-fi"</a:t>
            </a:r>
            <a:endParaRPr lang="en-US" sz="1600" b="0" noProof="1">
              <a:solidFill>
                <a:srgbClr val="000000"/>
              </a:solidFill>
              <a:effectLst/>
              <a:latin typeface="Consolas" panose="020B0609020204030204" pitchFamily="49" charset="0"/>
            </a:endParaRPr>
          </a:p>
          <a:p>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59AFA03D-97E4-4C29-A3DE-20103CA40B1F}"/>
              </a:ext>
            </a:extLst>
          </p:cNvPr>
          <p:cNvSpPr txBox="1"/>
          <p:nvPr/>
        </p:nvSpPr>
        <p:spPr>
          <a:xfrm>
            <a:off x="1212192" y="2209023"/>
            <a:ext cx="3724795" cy="3416320"/>
          </a:xfrm>
          <a:prstGeom prst="rect">
            <a:avLst/>
          </a:prstGeom>
          <a:noFill/>
        </p:spPr>
        <p:txBody>
          <a:bodyPr wrap="square">
            <a:spAutoFit/>
          </a:bodyPr>
          <a:lstStyle/>
          <a:p>
            <a:r>
              <a:rPr lang="en-US" altLang="en-US" noProof="1">
                <a:latin typeface="Bahnschrift SemiBold" panose="020B0502040204020203" pitchFamily="34" charset="0"/>
              </a:rPr>
              <a:t>	Request body</a:t>
            </a:r>
            <a:br>
              <a:rPr lang="en-US" altLang="en-US" noProof="1">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"firstname" : "Ahmet",</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"lastname" : “Bulut",</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"totalprice" : 500,</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"depositpaid" : false,</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"bookingdates" : {</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"checkin" : "2021-06-01",</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"checkout" : "2021-06-10"</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"additionalneeds" : "wi-fi"</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t>
            </a:r>
            <a:endParaRPr lang="en-US" dirty="0"/>
          </a:p>
        </p:txBody>
      </p:sp>
    </p:spTree>
    <p:extLst>
      <p:ext uri="{BB962C8B-B14F-4D97-AF65-F5344CB8AC3E}">
        <p14:creationId xmlns:p14="http://schemas.microsoft.com/office/powerpoint/2010/main" val="34832947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4202722" y="2202486"/>
            <a:ext cx="3833448" cy="830997"/>
          </a:xfrm>
          <a:prstGeom prst="rect">
            <a:avLst/>
          </a:prstGeom>
          <a:noFill/>
        </p:spPr>
        <p:txBody>
          <a:bodyPr wrap="square">
            <a:spAutoFit/>
          </a:bodyPr>
          <a:lstStyle/>
          <a:p>
            <a:pPr algn="ctr"/>
            <a:r>
              <a:rPr lang="en-US" sz="2400" dirty="0">
                <a:latin typeface="Bahnschrift SemiBold" panose="020B0502040204020203" pitchFamily="34" charset="0"/>
              </a:rPr>
              <a:t>BOLUM 3</a:t>
            </a:r>
          </a:p>
          <a:p>
            <a:pPr algn="ctr"/>
            <a:r>
              <a:rPr lang="en-US" sz="2400" dirty="0">
                <a:latin typeface="Bahnschrift SemiBold" panose="020B0502040204020203" pitchFamily="34" charset="0"/>
              </a:rPr>
              <a:t>API TEST OTOMASYONU</a:t>
            </a:r>
          </a:p>
        </p:txBody>
      </p:sp>
      <p:sp>
        <p:nvSpPr>
          <p:cNvPr id="9" name="TextBox 8">
            <a:extLst>
              <a:ext uri="{FF2B5EF4-FFF2-40B4-BE49-F238E27FC236}">
                <a16:creationId xmlns:a16="http://schemas.microsoft.com/office/drawing/2014/main" id="{11BBDC98-9CA0-4211-9B90-904437059EA6}"/>
              </a:ext>
            </a:extLst>
          </p:cNvPr>
          <p:cNvSpPr txBox="1"/>
          <p:nvPr/>
        </p:nvSpPr>
        <p:spPr>
          <a:xfrm>
            <a:off x="4968708" y="3593685"/>
            <a:ext cx="2301476" cy="461665"/>
          </a:xfrm>
          <a:prstGeom prst="rect">
            <a:avLst/>
          </a:prstGeom>
          <a:noFill/>
        </p:spPr>
        <p:txBody>
          <a:bodyPr wrap="square">
            <a:spAutoFit/>
          </a:bodyPr>
          <a:lstStyle/>
          <a:p>
            <a:pPr algn="ctr"/>
            <a:r>
              <a:rPr lang="en-US" sz="2400" dirty="0">
                <a:latin typeface="Bahnschrift SemiBold" panose="020B0502040204020203" pitchFamily="34" charset="0"/>
              </a:rPr>
              <a:t>DERS 15</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4524169" y="4615552"/>
            <a:ext cx="3190554" cy="461665"/>
          </a:xfrm>
          <a:prstGeom prst="rect">
            <a:avLst/>
          </a:prstGeom>
          <a:noFill/>
        </p:spPr>
        <p:txBody>
          <a:bodyPr wrap="square">
            <a:spAutoFit/>
          </a:bodyPr>
          <a:lstStyle/>
          <a:p>
            <a:pPr algn="ctr"/>
            <a:r>
              <a:rPr lang="en-US" sz="2400" dirty="0">
                <a:latin typeface="Bahnschrift SemiBold" panose="020B0502040204020203" pitchFamily="34" charset="0"/>
              </a:rPr>
              <a:t>TestNG SOFT ASSERT</a:t>
            </a:r>
          </a:p>
        </p:txBody>
      </p:sp>
    </p:spTree>
    <p:extLst>
      <p:ext uri="{BB962C8B-B14F-4D97-AF65-F5344CB8AC3E}">
        <p14:creationId xmlns:p14="http://schemas.microsoft.com/office/powerpoint/2010/main" val="132348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BF6EA28-F6FE-4947-8BFE-6744A71A0031}"/>
              </a:ext>
            </a:extLst>
          </p:cNvPr>
          <p:cNvSpPr txBox="1"/>
          <p:nvPr/>
        </p:nvSpPr>
        <p:spPr>
          <a:xfrm>
            <a:off x="4607914" y="177442"/>
            <a:ext cx="2472824" cy="461665"/>
          </a:xfrm>
          <a:prstGeom prst="rect">
            <a:avLst/>
          </a:prstGeom>
          <a:noFill/>
        </p:spPr>
        <p:txBody>
          <a:bodyPr wrap="square">
            <a:spAutoFit/>
          </a:bodyPr>
          <a:lstStyle/>
          <a:p>
            <a:pPr algn="ctr"/>
            <a:r>
              <a:rPr lang="en-US" sz="2400" dirty="0">
                <a:latin typeface="Bahnschrift SemiBold" panose="020B0502040204020203" pitchFamily="34" charset="0"/>
              </a:rPr>
              <a:t>TestNG ASSERT</a:t>
            </a:r>
          </a:p>
        </p:txBody>
      </p:sp>
      <p:sp>
        <p:nvSpPr>
          <p:cNvPr id="8" name="TextBox 7">
            <a:extLst>
              <a:ext uri="{FF2B5EF4-FFF2-40B4-BE49-F238E27FC236}">
                <a16:creationId xmlns:a16="http://schemas.microsoft.com/office/drawing/2014/main" id="{75EFE075-9A07-40E6-BC39-75BE939F144A}"/>
              </a:ext>
            </a:extLst>
          </p:cNvPr>
          <p:cNvSpPr txBox="1"/>
          <p:nvPr/>
        </p:nvSpPr>
        <p:spPr>
          <a:xfrm>
            <a:off x="668217" y="693144"/>
            <a:ext cx="10140461" cy="400110"/>
          </a:xfrm>
          <a:prstGeom prst="rect">
            <a:avLst/>
          </a:prstGeom>
          <a:noFill/>
        </p:spPr>
        <p:txBody>
          <a:bodyPr wrap="square">
            <a:spAutoFit/>
          </a:bodyPr>
          <a:lstStyle/>
          <a:p>
            <a:pPr marL="280988" indent="-280988" algn="l">
              <a:spcBef>
                <a:spcPts val="600"/>
              </a:spcBef>
              <a:spcAft>
                <a:spcPts val="600"/>
              </a:spcAft>
            </a:pPr>
            <a:r>
              <a:rPr lang="tr-TR" sz="2000" dirty="0">
                <a:solidFill>
                  <a:srgbClr val="C00000"/>
                </a:solidFill>
                <a:latin typeface="Bahnschrift SemiBold" panose="020B0502040204020203" pitchFamily="34" charset="0"/>
                <a:cs typeface="Arial" panose="020B0604020202020204" pitchFamily="34" charset="0"/>
              </a:rPr>
              <a:t>1. HARD ASSERT</a:t>
            </a:r>
            <a:endParaRPr lang="en-US" sz="2000" dirty="0">
              <a:solidFill>
                <a:srgbClr val="C00000"/>
              </a:solidFill>
              <a:latin typeface="Bahnschrift SemiBold" panose="020B0502040204020203" pitchFamily="34" charset="0"/>
              <a:cs typeface="Arial" panose="020B0604020202020204" pitchFamily="34" charset="0"/>
            </a:endParaRPr>
          </a:p>
        </p:txBody>
      </p:sp>
      <p:sp>
        <p:nvSpPr>
          <p:cNvPr id="13" name="TextBox 12">
            <a:extLst>
              <a:ext uri="{FF2B5EF4-FFF2-40B4-BE49-F238E27FC236}">
                <a16:creationId xmlns:a16="http://schemas.microsoft.com/office/drawing/2014/main" id="{0B273CC1-6813-40C8-9D47-E392E41208C6}"/>
              </a:ext>
            </a:extLst>
          </p:cNvPr>
          <p:cNvSpPr txBox="1"/>
          <p:nvPr/>
        </p:nvSpPr>
        <p:spPr>
          <a:xfrm>
            <a:off x="844060" y="5615221"/>
            <a:ext cx="10539047" cy="707886"/>
          </a:xfrm>
          <a:prstGeom prst="rect">
            <a:avLst/>
          </a:prstGeom>
          <a:noFill/>
        </p:spPr>
        <p:txBody>
          <a:bodyPr wrap="square">
            <a:spAutoFit/>
          </a:bodyPr>
          <a:lstStyle/>
          <a:p>
            <a:r>
              <a:rPr lang="tr-TR" sz="2000" dirty="0">
                <a:latin typeface="Bahnschrift SemiBold" panose="020B0502040204020203" pitchFamily="34" charset="0"/>
                <a:cs typeface="Arial" panose="020B0604020202020204" pitchFamily="34" charset="0"/>
              </a:rPr>
              <a:t>Eğer softAssert başarısız olursa test</a:t>
            </a:r>
            <a:r>
              <a:rPr lang="en-US" sz="2000" dirty="0">
                <a:latin typeface="Bahnschrift SemiBold" panose="020B0502040204020203" pitchFamily="34" charset="0"/>
                <a:cs typeface="Arial" panose="020B0604020202020204" pitchFamily="34" charset="0"/>
              </a:rPr>
              <a:t> </a:t>
            </a:r>
            <a:r>
              <a:rPr lang="tr-TR" sz="2000" dirty="0">
                <a:latin typeface="Bahnschrift SemiBold" panose="020B0502040204020203" pitchFamily="34" charset="0"/>
                <a:cs typeface="Arial" panose="020B0604020202020204" pitchFamily="34" charset="0"/>
              </a:rPr>
              <a:t>method’unun geri kalanini durdurmaz</a:t>
            </a:r>
            <a:r>
              <a:rPr lang="en-US" sz="2000" dirty="0">
                <a:latin typeface="Bahnschrift SemiBold" panose="020B0502040204020203" pitchFamily="34" charset="0"/>
                <a:cs typeface="Arial" panose="020B0604020202020204" pitchFamily="34" charset="0"/>
              </a:rPr>
              <a:t> </a:t>
            </a:r>
            <a:r>
              <a:rPr lang="tr-TR" sz="2000" dirty="0">
                <a:latin typeface="Bahnschrift SemiBold" panose="020B0502040204020203" pitchFamily="34" charset="0"/>
                <a:cs typeface="Arial" panose="020B0604020202020204" pitchFamily="34" charset="0"/>
              </a:rPr>
              <a:t>ve yürütmeye devam eder. İf else</a:t>
            </a:r>
            <a:r>
              <a:rPr lang="en-US" sz="2000" dirty="0">
                <a:latin typeface="Bahnschrift SemiBold" panose="020B0502040204020203" pitchFamily="34" charset="0"/>
                <a:cs typeface="Arial" panose="020B0604020202020204" pitchFamily="34" charset="0"/>
              </a:rPr>
              <a:t> </a:t>
            </a:r>
            <a:r>
              <a:rPr lang="tr-TR" sz="2000" dirty="0">
                <a:latin typeface="Bahnschrift SemiBold" panose="020B0502040204020203" pitchFamily="34" charset="0"/>
                <a:cs typeface="Arial" panose="020B0604020202020204" pitchFamily="34" charset="0"/>
              </a:rPr>
              <a:t>statement’da olduğu gibi.</a:t>
            </a:r>
            <a:endParaRPr lang="en-US" sz="2000" dirty="0"/>
          </a:p>
        </p:txBody>
      </p:sp>
      <p:sp>
        <p:nvSpPr>
          <p:cNvPr id="14" name="TextBox 13">
            <a:extLst>
              <a:ext uri="{FF2B5EF4-FFF2-40B4-BE49-F238E27FC236}">
                <a16:creationId xmlns:a16="http://schemas.microsoft.com/office/drawing/2014/main" id="{6ED763DC-7E13-4E90-9C37-9E86491D9740}"/>
              </a:ext>
            </a:extLst>
          </p:cNvPr>
          <p:cNvSpPr txBox="1"/>
          <p:nvPr/>
        </p:nvSpPr>
        <p:spPr>
          <a:xfrm>
            <a:off x="492367" y="5203767"/>
            <a:ext cx="6096000" cy="400110"/>
          </a:xfrm>
          <a:prstGeom prst="rect">
            <a:avLst/>
          </a:prstGeom>
          <a:noFill/>
        </p:spPr>
        <p:txBody>
          <a:bodyPr wrap="square">
            <a:spAutoFit/>
          </a:bodyPr>
          <a:lstStyle/>
          <a:p>
            <a:pPr marL="280988" indent="-280988" algn="l">
              <a:spcBef>
                <a:spcPts val="600"/>
              </a:spcBef>
              <a:spcAft>
                <a:spcPts val="600"/>
              </a:spcAft>
            </a:pPr>
            <a:r>
              <a:rPr lang="tr-TR" sz="2000" dirty="0">
                <a:solidFill>
                  <a:srgbClr val="C00000"/>
                </a:solidFill>
                <a:latin typeface="Bahnschrift SemiBold" panose="020B0502040204020203" pitchFamily="34" charset="0"/>
                <a:cs typeface="Arial" panose="020B0604020202020204" pitchFamily="34" charset="0"/>
              </a:rPr>
              <a:t>2. SOFT ASSERT (VERIFICATION)</a:t>
            </a:r>
            <a:r>
              <a:rPr lang="en-US" sz="2000" dirty="0">
                <a:solidFill>
                  <a:srgbClr val="C00000"/>
                </a:solidFill>
                <a:latin typeface="Bahnschrift SemiBold" panose="020B0502040204020203" pitchFamily="34" charset="0"/>
                <a:cs typeface="Arial" panose="020B0604020202020204" pitchFamily="34" charset="0"/>
              </a:rPr>
              <a:t> </a:t>
            </a:r>
          </a:p>
        </p:txBody>
      </p:sp>
      <p:sp>
        <p:nvSpPr>
          <p:cNvPr id="17" name="TextBox 16">
            <a:extLst>
              <a:ext uri="{FF2B5EF4-FFF2-40B4-BE49-F238E27FC236}">
                <a16:creationId xmlns:a16="http://schemas.microsoft.com/office/drawing/2014/main" id="{53D82171-D0CE-4383-A396-BD305571A60E}"/>
              </a:ext>
            </a:extLst>
          </p:cNvPr>
          <p:cNvSpPr txBox="1"/>
          <p:nvPr/>
        </p:nvSpPr>
        <p:spPr>
          <a:xfrm>
            <a:off x="808893" y="3530692"/>
            <a:ext cx="10140460" cy="707886"/>
          </a:xfrm>
          <a:prstGeom prst="rect">
            <a:avLst/>
          </a:prstGeom>
          <a:noFill/>
        </p:spPr>
        <p:txBody>
          <a:bodyPr wrap="square">
            <a:spAutoFit/>
          </a:bodyPr>
          <a:lstStyle/>
          <a:p>
            <a:r>
              <a:rPr lang="tr-TR" sz="2000" dirty="0">
                <a:latin typeface="Bahnschrift SemiBold" panose="020B0502040204020203" pitchFamily="34" charset="0"/>
                <a:cs typeface="Arial" panose="020B0604020202020204" pitchFamily="34" charset="0"/>
              </a:rPr>
              <a:t>Test case’in neden</a:t>
            </a:r>
            <a:r>
              <a:rPr lang="en-US" sz="2000" dirty="0">
                <a:latin typeface="Bahnschrift SemiBold" panose="020B0502040204020203" pitchFamily="34" charset="0"/>
                <a:cs typeface="Arial" panose="020B0604020202020204" pitchFamily="34" charset="0"/>
              </a:rPr>
              <a:t> </a:t>
            </a:r>
            <a:r>
              <a:rPr lang="tr-TR" sz="2000" dirty="0">
                <a:latin typeface="Bahnschrift SemiBold" panose="020B0502040204020203" pitchFamily="34" charset="0"/>
                <a:cs typeface="Arial" panose="020B0604020202020204" pitchFamily="34" charset="0"/>
              </a:rPr>
              <a:t>başarısız olduğunu hemen anlamak için</a:t>
            </a:r>
            <a:r>
              <a:rPr lang="en-US" sz="2000" dirty="0">
                <a:latin typeface="Bahnschrift SemiBold" panose="020B0502040204020203" pitchFamily="34" charset="0"/>
                <a:cs typeface="Arial" panose="020B0604020202020204" pitchFamily="34" charset="0"/>
              </a:rPr>
              <a:t> </a:t>
            </a:r>
            <a:r>
              <a:rPr lang="tr-TR" sz="2000" dirty="0">
                <a:latin typeface="Bahnschrift SemiBold" panose="020B0502040204020203" pitchFamily="34" charset="0"/>
                <a:cs typeface="Arial" panose="020B0604020202020204" pitchFamily="34" charset="0"/>
              </a:rPr>
              <a:t>hard assertion’u tercih ede</a:t>
            </a:r>
            <a:r>
              <a:rPr lang="en-US" sz="2000" dirty="0">
                <a:latin typeface="Bahnschrift SemiBold" panose="020B0502040204020203" pitchFamily="34" charset="0"/>
                <a:cs typeface="Arial" panose="020B0604020202020204" pitchFamily="34" charset="0"/>
              </a:rPr>
              <a:t>biliriz</a:t>
            </a:r>
            <a:r>
              <a:rPr lang="tr-TR" sz="2000" dirty="0">
                <a:latin typeface="Bahnschrift SemiBold" panose="020B0502040204020203" pitchFamily="34" charset="0"/>
                <a:cs typeface="Arial" panose="020B0604020202020204" pitchFamily="34" charset="0"/>
              </a:rPr>
              <a:t>.</a:t>
            </a:r>
            <a:r>
              <a:rPr lang="en-US" sz="2000" dirty="0">
                <a:latin typeface="Bahnschrift SemiBold" panose="020B0502040204020203" pitchFamily="34" charset="0"/>
                <a:cs typeface="Arial" panose="020B0604020202020204" pitchFamily="34" charset="0"/>
              </a:rPr>
              <a:t> </a:t>
            </a:r>
            <a:endParaRPr lang="en-US" sz="2000" dirty="0"/>
          </a:p>
        </p:txBody>
      </p:sp>
      <p:sp>
        <p:nvSpPr>
          <p:cNvPr id="18" name="TextBox 17">
            <a:extLst>
              <a:ext uri="{FF2B5EF4-FFF2-40B4-BE49-F238E27FC236}">
                <a16:creationId xmlns:a16="http://schemas.microsoft.com/office/drawing/2014/main" id="{DAF046E3-33AB-4F95-A208-7233DCEB9C14}"/>
              </a:ext>
            </a:extLst>
          </p:cNvPr>
          <p:cNvSpPr txBox="1"/>
          <p:nvPr/>
        </p:nvSpPr>
        <p:spPr>
          <a:xfrm>
            <a:off x="785446" y="4227305"/>
            <a:ext cx="10691445" cy="1015663"/>
          </a:xfrm>
          <a:prstGeom prst="rect">
            <a:avLst/>
          </a:prstGeom>
          <a:noFill/>
        </p:spPr>
        <p:txBody>
          <a:bodyPr wrap="square">
            <a:spAutoFit/>
          </a:bodyPr>
          <a:lstStyle/>
          <a:p>
            <a:pPr algn="l">
              <a:spcBef>
                <a:spcPts val="600"/>
              </a:spcBef>
              <a:spcAft>
                <a:spcPts val="600"/>
              </a:spcAft>
            </a:pPr>
            <a:r>
              <a:rPr lang="tr-TR" sz="2000" dirty="0">
                <a:latin typeface="Bahnschrift SemiBold" panose="020B0502040204020203" pitchFamily="34" charset="0"/>
                <a:cs typeface="Arial" panose="020B0604020202020204" pitchFamily="34" charset="0"/>
              </a:rPr>
              <a:t>B</a:t>
            </a:r>
            <a:r>
              <a:rPr lang="en-US" sz="2000" dirty="0">
                <a:latin typeface="Bahnschrift SemiBold" panose="020B0502040204020203" pitchFamily="34" charset="0"/>
                <a:cs typeface="Arial" panose="020B0604020202020204" pitchFamily="34" charset="0"/>
              </a:rPr>
              <a:t>irden fazla assert yapiyorsak</a:t>
            </a:r>
            <a:r>
              <a:rPr lang="tr-TR" sz="2000" dirty="0">
                <a:latin typeface="Bahnschrift SemiBold" panose="020B0502040204020203" pitchFamily="34" charset="0"/>
                <a:cs typeface="Arial" panose="020B0604020202020204" pitchFamily="34" charset="0"/>
              </a:rPr>
              <a:t> assertion başarısız olursa,</a:t>
            </a:r>
            <a:r>
              <a:rPr lang="en-US" sz="2000" dirty="0">
                <a:latin typeface="Bahnschrift SemiBold" panose="020B0502040204020203" pitchFamily="34" charset="0"/>
                <a:cs typeface="Arial" panose="020B0604020202020204" pitchFamily="34" charset="0"/>
              </a:rPr>
              <a:t> execution durur, onu duzeltip yeniden calistirdiginizda baska bir assertion FAILED olabilir, her seferinde bir hatayi gormus ve duzeltmis olursunuz. Testteki hatalari duzeltmek icin bu yontem cok uygun olmayabilir.</a:t>
            </a:r>
            <a:endParaRPr lang="tr-TR" sz="2000" dirty="0">
              <a:latin typeface="Bahnschrift SemiBold" panose="020B0502040204020203" pitchFamily="34" charset="0"/>
              <a:cs typeface="Arial" panose="020B0604020202020204" pitchFamily="34" charset="0"/>
            </a:endParaRPr>
          </a:p>
        </p:txBody>
      </p:sp>
      <p:sp>
        <p:nvSpPr>
          <p:cNvPr id="19" name="TextBox 18">
            <a:extLst>
              <a:ext uri="{FF2B5EF4-FFF2-40B4-BE49-F238E27FC236}">
                <a16:creationId xmlns:a16="http://schemas.microsoft.com/office/drawing/2014/main" id="{8E6373FD-3306-442F-BB48-6D6567331CF8}"/>
              </a:ext>
            </a:extLst>
          </p:cNvPr>
          <p:cNvSpPr txBox="1"/>
          <p:nvPr/>
        </p:nvSpPr>
        <p:spPr>
          <a:xfrm>
            <a:off x="668217" y="1037650"/>
            <a:ext cx="7532078" cy="1785104"/>
          </a:xfrm>
          <a:prstGeom prst="rect">
            <a:avLst/>
          </a:prstGeom>
          <a:noFill/>
        </p:spPr>
        <p:txBody>
          <a:bodyPr wrap="square">
            <a:spAutoFit/>
          </a:bodyPr>
          <a:lstStyle/>
          <a:p>
            <a:pPr marL="280988" indent="-280988" algn="l">
              <a:spcBef>
                <a:spcPts val="600"/>
              </a:spcBef>
              <a:spcAft>
                <a:spcPts val="600"/>
              </a:spcAft>
            </a:pPr>
            <a:r>
              <a:rPr lang="en-US" sz="2000" dirty="0">
                <a:latin typeface="Bahnschrift SemiBold" panose="020B0502040204020203" pitchFamily="34" charset="0"/>
                <a:cs typeface="Arial" panose="020B0604020202020204" pitchFamily="34" charset="0"/>
              </a:rPr>
              <a:t>	</a:t>
            </a:r>
            <a:r>
              <a:rPr lang="tr-TR" sz="2000" dirty="0">
                <a:latin typeface="Bahnschrift SemiBold" panose="020B0502040204020203" pitchFamily="34" charset="0"/>
                <a:cs typeface="Arial" panose="020B0604020202020204" pitchFamily="34" charset="0"/>
              </a:rPr>
              <a:t>JUnit'te Öğrendiğimiz AssertionTürü</a:t>
            </a:r>
          </a:p>
          <a:p>
            <a:pPr marL="280988" indent="-280988" algn="l">
              <a:spcBef>
                <a:spcPts val="600"/>
              </a:spcBef>
              <a:spcAft>
                <a:spcPts val="600"/>
              </a:spcAft>
            </a:pPr>
            <a:r>
              <a:rPr lang="en-US" sz="2000" dirty="0">
                <a:latin typeface="Bahnschrift SemiBold" panose="020B0502040204020203" pitchFamily="34" charset="0"/>
                <a:cs typeface="Arial" panose="020B0604020202020204" pitchFamily="34" charset="0"/>
              </a:rPr>
              <a:t>		</a:t>
            </a:r>
            <a:r>
              <a:rPr lang="tr-TR" sz="2000" dirty="0">
                <a:latin typeface="Bahnschrift SemiBold" panose="020B0502040204020203" pitchFamily="34" charset="0"/>
                <a:cs typeface="Arial" panose="020B0604020202020204" pitchFamily="34" charset="0"/>
              </a:rPr>
              <a:t>i. Assert.assertEquals()</a:t>
            </a:r>
          </a:p>
          <a:p>
            <a:pPr marL="280988" indent="-280988" algn="l">
              <a:spcBef>
                <a:spcPts val="600"/>
              </a:spcBef>
              <a:spcAft>
                <a:spcPts val="600"/>
              </a:spcAft>
            </a:pPr>
            <a:r>
              <a:rPr lang="en-US" sz="2000" dirty="0">
                <a:latin typeface="Bahnschrift SemiBold" panose="020B0502040204020203" pitchFamily="34" charset="0"/>
                <a:cs typeface="Arial" panose="020B0604020202020204" pitchFamily="34" charset="0"/>
              </a:rPr>
              <a:t>		</a:t>
            </a:r>
            <a:r>
              <a:rPr lang="tr-TR" sz="2000" dirty="0">
                <a:latin typeface="Bahnschrift SemiBold" panose="020B0502040204020203" pitchFamily="34" charset="0"/>
                <a:cs typeface="Arial" panose="020B0604020202020204" pitchFamily="34" charset="0"/>
              </a:rPr>
              <a:t>ii. Assert.assertTrue()</a:t>
            </a:r>
          </a:p>
          <a:p>
            <a:pPr marL="280988" indent="-280988" algn="l">
              <a:spcBef>
                <a:spcPts val="600"/>
              </a:spcBef>
              <a:spcAft>
                <a:spcPts val="600"/>
              </a:spcAft>
            </a:pPr>
            <a:r>
              <a:rPr lang="en-US" sz="2000" dirty="0">
                <a:latin typeface="Bahnschrift SemiBold" panose="020B0502040204020203" pitchFamily="34" charset="0"/>
                <a:cs typeface="Arial" panose="020B0604020202020204" pitchFamily="34" charset="0"/>
              </a:rPr>
              <a:t>		</a:t>
            </a:r>
            <a:r>
              <a:rPr lang="tr-TR" sz="2000" dirty="0">
                <a:latin typeface="Bahnschrift SemiBold" panose="020B0502040204020203" pitchFamily="34" charset="0"/>
                <a:cs typeface="Arial" panose="020B0604020202020204" pitchFamily="34" charset="0"/>
              </a:rPr>
              <a:t>iii. Assert.assertFalse()</a:t>
            </a:r>
            <a:endParaRPr lang="en-US" sz="2000" dirty="0">
              <a:latin typeface="Bahnschrift SemiBold" panose="020B050204020402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CDA95062-2C55-4C5E-8260-51B4DC476898}"/>
              </a:ext>
            </a:extLst>
          </p:cNvPr>
          <p:cNvSpPr txBox="1"/>
          <p:nvPr/>
        </p:nvSpPr>
        <p:spPr>
          <a:xfrm>
            <a:off x="808893" y="2838945"/>
            <a:ext cx="10339754" cy="707886"/>
          </a:xfrm>
          <a:prstGeom prst="rect">
            <a:avLst/>
          </a:prstGeom>
          <a:noFill/>
        </p:spPr>
        <p:txBody>
          <a:bodyPr wrap="square">
            <a:spAutoFit/>
          </a:bodyPr>
          <a:lstStyle/>
          <a:p>
            <a:r>
              <a:rPr lang="en-US" sz="2000" dirty="0">
                <a:latin typeface="Bahnschrift SemiBold" panose="020B0502040204020203" pitchFamily="34" charset="0"/>
                <a:cs typeface="Arial" panose="020B0604020202020204" pitchFamily="34" charset="0"/>
              </a:rPr>
              <a:t>Assert methodlari kullanildiginda, bir assertion FAILED olursa execution durur, </a:t>
            </a:r>
            <a:r>
              <a:rPr lang="tr-TR" sz="2000" dirty="0">
                <a:latin typeface="Bahnschrift SemiBold" panose="020B0502040204020203" pitchFamily="34" charset="0"/>
                <a:cs typeface="Arial" panose="020B0604020202020204" pitchFamily="34" charset="0"/>
              </a:rPr>
              <a:t>test</a:t>
            </a:r>
            <a:r>
              <a:rPr lang="en-US" sz="2000" dirty="0">
                <a:latin typeface="Bahnschrift SemiBold" panose="020B0502040204020203" pitchFamily="34" charset="0"/>
                <a:cs typeface="Arial" panose="020B0604020202020204" pitchFamily="34" charset="0"/>
              </a:rPr>
              <a:t> </a:t>
            </a:r>
            <a:r>
              <a:rPr lang="tr-TR" sz="2000" dirty="0">
                <a:latin typeface="Bahnschrift SemiBold" panose="020B0502040204020203" pitchFamily="34" charset="0"/>
                <a:cs typeface="Arial" panose="020B0604020202020204" pitchFamily="34" charset="0"/>
              </a:rPr>
              <a:t>method’nun geri kalanı</a:t>
            </a:r>
            <a:r>
              <a:rPr lang="en-US" sz="2000" dirty="0">
                <a:latin typeface="Bahnschrift SemiBold" panose="020B0502040204020203" pitchFamily="34" charset="0"/>
                <a:cs typeface="Arial" panose="020B0604020202020204" pitchFamily="34" charset="0"/>
              </a:rPr>
              <a:t> calismaz</a:t>
            </a:r>
            <a:r>
              <a:rPr lang="tr-TR" sz="2000" dirty="0">
                <a:latin typeface="Bahnschrift SemiBold" panose="020B0502040204020203" pitchFamily="34" charset="0"/>
                <a:cs typeface="Arial" panose="020B0604020202020204" pitchFamily="34" charset="0"/>
              </a:rPr>
              <a:t>.</a:t>
            </a:r>
            <a:endParaRPr lang="en-US" sz="2000" dirty="0"/>
          </a:p>
        </p:txBody>
      </p:sp>
    </p:spTree>
    <p:extLst>
      <p:ext uri="{BB962C8B-B14F-4D97-AF65-F5344CB8AC3E}">
        <p14:creationId xmlns:p14="http://schemas.microsoft.com/office/powerpoint/2010/main" val="280591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animEffect transition="in" filter="wipe(down)">
                                      <p:cBhvr>
                                        <p:cTn id="17" dur="500"/>
                                        <p:tgtEl>
                                          <p:spTgt spid="2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7" grpId="0"/>
      <p:bldP spid="18" grpId="0"/>
      <p:bldP spid="19"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BF6EA28-F6FE-4947-8BFE-6744A71A0031}"/>
              </a:ext>
            </a:extLst>
          </p:cNvPr>
          <p:cNvSpPr txBox="1"/>
          <p:nvPr/>
        </p:nvSpPr>
        <p:spPr>
          <a:xfrm>
            <a:off x="4607914" y="177442"/>
            <a:ext cx="2472824" cy="461665"/>
          </a:xfrm>
          <a:prstGeom prst="rect">
            <a:avLst/>
          </a:prstGeom>
          <a:noFill/>
        </p:spPr>
        <p:txBody>
          <a:bodyPr wrap="square">
            <a:spAutoFit/>
          </a:bodyPr>
          <a:lstStyle/>
          <a:p>
            <a:pPr algn="ctr"/>
            <a:r>
              <a:rPr lang="en-US" sz="2400" dirty="0">
                <a:latin typeface="Bahnschrift SemiBold" panose="020B0502040204020203" pitchFamily="34" charset="0"/>
              </a:rPr>
              <a:t>SOFT ASSERT</a:t>
            </a:r>
          </a:p>
        </p:txBody>
      </p:sp>
      <p:sp>
        <p:nvSpPr>
          <p:cNvPr id="21" name="TextBox 20">
            <a:extLst>
              <a:ext uri="{FF2B5EF4-FFF2-40B4-BE49-F238E27FC236}">
                <a16:creationId xmlns:a16="http://schemas.microsoft.com/office/drawing/2014/main" id="{6BD0944E-9E7B-4672-B5CF-D36FE5225995}"/>
              </a:ext>
            </a:extLst>
          </p:cNvPr>
          <p:cNvSpPr txBox="1"/>
          <p:nvPr/>
        </p:nvSpPr>
        <p:spPr>
          <a:xfrm>
            <a:off x="1910860" y="1134233"/>
            <a:ext cx="7913077" cy="369332"/>
          </a:xfrm>
          <a:prstGeom prst="rect">
            <a:avLst/>
          </a:prstGeom>
          <a:noFill/>
        </p:spPr>
        <p:txBody>
          <a:bodyPr wrap="square">
            <a:spAutoFit/>
          </a:bodyPr>
          <a:lstStyle/>
          <a:p>
            <a:pPr marL="515938" indent="-515938" algn="l">
              <a:spcBef>
                <a:spcPts val="1200"/>
              </a:spcBef>
              <a:spcAft>
                <a:spcPts val="600"/>
              </a:spcAft>
            </a:pPr>
            <a:r>
              <a:rPr lang="tr-TR" sz="1800" dirty="0">
                <a:latin typeface="Bahnschrift SemiBold" panose="020B0502040204020203" pitchFamily="34" charset="0"/>
                <a:cs typeface="Arial" panose="020B0604020202020204" pitchFamily="34" charset="0"/>
              </a:rPr>
              <a:t>● SoftAssert doğrulama (verification)</a:t>
            </a:r>
            <a:r>
              <a:rPr lang="en-US" sz="1800" dirty="0">
                <a:latin typeface="Bahnschrift SemiBold" panose="020B0502040204020203" pitchFamily="34" charset="0"/>
                <a:cs typeface="Arial" panose="020B0604020202020204" pitchFamily="34" charset="0"/>
              </a:rPr>
              <a:t> </a:t>
            </a:r>
            <a:r>
              <a:rPr lang="tr-TR" sz="1800" dirty="0">
                <a:latin typeface="Bahnschrift SemiBold" panose="020B0502040204020203" pitchFamily="34" charset="0"/>
                <a:cs typeface="Arial" panose="020B0604020202020204" pitchFamily="34" charset="0"/>
              </a:rPr>
              <a:t>olarak da bilinir.</a:t>
            </a:r>
          </a:p>
        </p:txBody>
      </p:sp>
      <p:cxnSp>
        <p:nvCxnSpPr>
          <p:cNvPr id="5" name="Straight Connector 4">
            <a:extLst>
              <a:ext uri="{FF2B5EF4-FFF2-40B4-BE49-F238E27FC236}">
                <a16:creationId xmlns:a16="http://schemas.microsoft.com/office/drawing/2014/main" id="{B74838C2-C40E-4729-B7DD-F05A72A75D8F}"/>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97C3514-7713-4BE0-A73C-D2AE5258D982}"/>
              </a:ext>
            </a:extLst>
          </p:cNvPr>
          <p:cNvSpPr txBox="1"/>
          <p:nvPr/>
        </p:nvSpPr>
        <p:spPr>
          <a:xfrm>
            <a:off x="1910860" y="1672484"/>
            <a:ext cx="7256213" cy="369332"/>
          </a:xfrm>
          <a:prstGeom prst="rect">
            <a:avLst/>
          </a:prstGeom>
          <a:noFill/>
        </p:spPr>
        <p:txBody>
          <a:bodyPr wrap="square">
            <a:spAutoFit/>
          </a:bodyPr>
          <a:lstStyle/>
          <a:p>
            <a:pPr marL="515938" indent="-515938" algn="l">
              <a:spcBef>
                <a:spcPts val="1200"/>
              </a:spcBef>
              <a:spcAft>
                <a:spcPts val="600"/>
              </a:spcAft>
            </a:pPr>
            <a:r>
              <a:rPr lang="tr-TR" sz="1800" dirty="0">
                <a:latin typeface="Bahnschrift SemiBold" panose="020B0502040204020203" pitchFamily="34" charset="0"/>
                <a:cs typeface="Arial" panose="020B0604020202020204" pitchFamily="34" charset="0"/>
              </a:rPr>
              <a:t>● SoftAssert kullanabilmemiz için object</a:t>
            </a:r>
            <a:r>
              <a:rPr lang="en-US" sz="1800" dirty="0">
                <a:latin typeface="Bahnschrift SemiBold" panose="020B0502040204020203" pitchFamily="34" charset="0"/>
                <a:cs typeface="Arial" panose="020B0604020202020204" pitchFamily="34" charset="0"/>
              </a:rPr>
              <a:t> </a:t>
            </a:r>
            <a:r>
              <a:rPr lang="tr-TR" sz="1800" dirty="0">
                <a:latin typeface="Bahnschrift SemiBold" panose="020B0502040204020203" pitchFamily="34" charset="0"/>
                <a:cs typeface="Arial" panose="020B0604020202020204" pitchFamily="34" charset="0"/>
              </a:rPr>
              <a:t>create etmemiz gerekir.</a:t>
            </a:r>
            <a:endParaRPr lang="en-US" sz="1800" dirty="0">
              <a:latin typeface="Bahnschrift SemiBold" panose="020B0502040204020203" pitchFamily="34" charset="0"/>
              <a:cs typeface="Arial" panose="020B0604020202020204" pitchFamily="34" charset="0"/>
            </a:endParaRPr>
          </a:p>
        </p:txBody>
      </p:sp>
      <p:sp>
        <p:nvSpPr>
          <p:cNvPr id="9" name="TextBox 8">
            <a:extLst>
              <a:ext uri="{FF2B5EF4-FFF2-40B4-BE49-F238E27FC236}">
                <a16:creationId xmlns:a16="http://schemas.microsoft.com/office/drawing/2014/main" id="{A44EC8D7-D991-4D80-A0F8-C4740BF2F53C}"/>
              </a:ext>
            </a:extLst>
          </p:cNvPr>
          <p:cNvSpPr txBox="1"/>
          <p:nvPr/>
        </p:nvSpPr>
        <p:spPr>
          <a:xfrm>
            <a:off x="1664677" y="2135917"/>
            <a:ext cx="7913076" cy="877163"/>
          </a:xfrm>
          <a:prstGeom prst="rect">
            <a:avLst/>
          </a:prstGeom>
          <a:noFill/>
        </p:spPr>
        <p:txBody>
          <a:bodyPr wrap="square">
            <a:spAutoFit/>
          </a:bodyPr>
          <a:lstStyle/>
          <a:p>
            <a:pPr marL="515938" indent="-515938" algn="l">
              <a:spcBef>
                <a:spcPts val="1200"/>
              </a:spcBef>
              <a:spcAft>
                <a:spcPts val="600"/>
              </a:spcAft>
            </a:pPr>
            <a:r>
              <a:rPr lang="en-US" sz="1800" dirty="0">
                <a:latin typeface="Bahnschrift SemiBold" panose="020B0502040204020203" pitchFamily="34" charset="0"/>
                <a:cs typeface="Arial" panose="020B0604020202020204" pitchFamily="34" charset="0"/>
              </a:rPr>
              <a:t>		</a:t>
            </a:r>
            <a:r>
              <a:rPr lang="tr-TR" sz="1800" dirty="0">
                <a:solidFill>
                  <a:srgbClr val="FF0000"/>
                </a:solidFill>
                <a:latin typeface="Bahnschrift SemiBold" panose="020B0502040204020203" pitchFamily="34" charset="0"/>
                <a:cs typeface="Arial" panose="020B0604020202020204" pitchFamily="34" charset="0"/>
              </a:rPr>
              <a:t>• 1.Adım:</a:t>
            </a:r>
            <a:r>
              <a:rPr lang="en-US" sz="1800" dirty="0">
                <a:solidFill>
                  <a:srgbClr val="FF0000"/>
                </a:solidFill>
                <a:latin typeface="Bahnschrift SemiBold" panose="020B0502040204020203" pitchFamily="34" charset="0"/>
                <a:cs typeface="Arial" panose="020B0604020202020204" pitchFamily="34" charset="0"/>
              </a:rPr>
              <a:t> </a:t>
            </a:r>
            <a:r>
              <a:rPr lang="tr-TR" sz="1800" dirty="0">
                <a:latin typeface="Bahnschrift SemiBold" panose="020B0502040204020203" pitchFamily="34" charset="0"/>
                <a:cs typeface="Arial" panose="020B0604020202020204" pitchFamily="34" charset="0"/>
              </a:rPr>
              <a:t>SoftAssert</a:t>
            </a:r>
            <a:r>
              <a:rPr lang="en-US" sz="1800" dirty="0">
                <a:latin typeface="Bahnschrift SemiBold" panose="020B0502040204020203" pitchFamily="34" charset="0"/>
                <a:cs typeface="Arial" panose="020B0604020202020204" pitchFamily="34" charset="0"/>
              </a:rPr>
              <a:t> objesi olusturalim</a:t>
            </a:r>
            <a:endParaRPr lang="tr-TR" sz="1800" dirty="0">
              <a:solidFill>
                <a:srgbClr val="FF0000"/>
              </a:solidFill>
              <a:latin typeface="Bahnschrift SemiBold" panose="020B0502040204020203" pitchFamily="34" charset="0"/>
              <a:cs typeface="Arial" panose="020B0604020202020204" pitchFamily="34" charset="0"/>
            </a:endParaRPr>
          </a:p>
          <a:p>
            <a:pPr marL="515938" indent="-515938" algn="l">
              <a:spcBef>
                <a:spcPts val="1200"/>
              </a:spcBef>
              <a:spcAft>
                <a:spcPts val="600"/>
              </a:spcAft>
            </a:pPr>
            <a:r>
              <a:rPr lang="en-US" sz="1800" dirty="0">
                <a:latin typeface="Bahnschrift SemiBold" panose="020B0502040204020203" pitchFamily="34" charset="0"/>
                <a:cs typeface="Arial" panose="020B0604020202020204" pitchFamily="34" charset="0"/>
              </a:rPr>
              <a:t>			</a:t>
            </a:r>
            <a:r>
              <a:rPr lang="tr-TR" sz="1800" dirty="0">
                <a:latin typeface="Bahnschrift SemiBold" panose="020B0502040204020203" pitchFamily="34" charset="0"/>
                <a:cs typeface="Arial" panose="020B0604020202020204" pitchFamily="34" charset="0"/>
              </a:rPr>
              <a:t>SoftAssert softAssert = new SoftAssert();</a:t>
            </a:r>
          </a:p>
        </p:txBody>
      </p:sp>
      <p:sp>
        <p:nvSpPr>
          <p:cNvPr id="11" name="TextBox 10">
            <a:extLst>
              <a:ext uri="{FF2B5EF4-FFF2-40B4-BE49-F238E27FC236}">
                <a16:creationId xmlns:a16="http://schemas.microsoft.com/office/drawing/2014/main" id="{FCC9E6A3-49BE-4181-9B68-0D9BE89AFCF1}"/>
              </a:ext>
            </a:extLst>
          </p:cNvPr>
          <p:cNvSpPr txBox="1"/>
          <p:nvPr/>
        </p:nvSpPr>
        <p:spPr>
          <a:xfrm>
            <a:off x="1664676" y="3266417"/>
            <a:ext cx="7760677" cy="877163"/>
          </a:xfrm>
          <a:prstGeom prst="rect">
            <a:avLst/>
          </a:prstGeom>
          <a:noFill/>
        </p:spPr>
        <p:txBody>
          <a:bodyPr wrap="square">
            <a:spAutoFit/>
          </a:bodyPr>
          <a:lstStyle/>
          <a:p>
            <a:pPr marL="515938" indent="-515938" algn="l">
              <a:spcBef>
                <a:spcPts val="1200"/>
              </a:spcBef>
              <a:spcAft>
                <a:spcPts val="600"/>
              </a:spcAft>
            </a:pPr>
            <a:r>
              <a:rPr lang="en-US" sz="1800" dirty="0">
                <a:latin typeface="Bahnschrift SemiBold" panose="020B0502040204020203" pitchFamily="34" charset="0"/>
                <a:cs typeface="Arial" panose="020B0604020202020204" pitchFamily="34" charset="0"/>
              </a:rPr>
              <a:t>		</a:t>
            </a:r>
            <a:r>
              <a:rPr lang="tr-TR" sz="1800" dirty="0">
                <a:solidFill>
                  <a:srgbClr val="FF0000"/>
                </a:solidFill>
                <a:latin typeface="Bahnschrift SemiBold" panose="020B0502040204020203" pitchFamily="34" charset="0"/>
                <a:cs typeface="Arial" panose="020B0604020202020204" pitchFamily="34" charset="0"/>
              </a:rPr>
              <a:t>• 2.Adım:</a:t>
            </a:r>
            <a:r>
              <a:rPr lang="en-US" sz="1800" dirty="0">
                <a:solidFill>
                  <a:srgbClr val="FF0000"/>
                </a:solidFill>
                <a:latin typeface="Bahnschrift SemiBold" panose="020B0502040204020203" pitchFamily="34" charset="0"/>
                <a:cs typeface="Arial" panose="020B0604020202020204" pitchFamily="34" charset="0"/>
              </a:rPr>
              <a:t> </a:t>
            </a:r>
            <a:r>
              <a:rPr lang="en-US" sz="1800" dirty="0">
                <a:latin typeface="Bahnschrift SemiBold" panose="020B0502040204020203" pitchFamily="34" charset="0"/>
                <a:cs typeface="Arial" panose="020B0604020202020204" pitchFamily="34" charset="0"/>
              </a:rPr>
              <a:t>Istedigimiz v</a:t>
            </a:r>
            <a:r>
              <a:rPr lang="tr-TR" sz="1800" dirty="0">
                <a:latin typeface="Bahnschrift SemiBold" panose="020B0502040204020203" pitchFamily="34" charset="0"/>
                <a:cs typeface="Arial" panose="020B0604020202020204" pitchFamily="34" charset="0"/>
              </a:rPr>
              <a:t>erification</a:t>
            </a:r>
            <a:r>
              <a:rPr lang="en-US" sz="1800" dirty="0">
                <a:latin typeface="Bahnschrift SemiBold" panose="020B0502040204020203" pitchFamily="34" charset="0"/>
                <a:cs typeface="Arial" panose="020B0604020202020204" pitchFamily="34" charset="0"/>
              </a:rPr>
              <a:t>’lari yapalim</a:t>
            </a:r>
            <a:endParaRPr lang="tr-TR" sz="1800" dirty="0">
              <a:solidFill>
                <a:srgbClr val="FF0000"/>
              </a:solidFill>
              <a:latin typeface="Bahnschrift SemiBold" panose="020B0502040204020203" pitchFamily="34" charset="0"/>
              <a:cs typeface="Arial" panose="020B0604020202020204" pitchFamily="34" charset="0"/>
            </a:endParaRPr>
          </a:p>
          <a:p>
            <a:pPr marL="515938" indent="-515938" algn="l">
              <a:spcBef>
                <a:spcPts val="1200"/>
              </a:spcBef>
              <a:spcAft>
                <a:spcPts val="600"/>
              </a:spcAft>
            </a:pPr>
            <a:r>
              <a:rPr lang="en-US" sz="1800" dirty="0">
                <a:latin typeface="Bahnschrift SemiBold" panose="020B0502040204020203" pitchFamily="34" charset="0"/>
                <a:cs typeface="Arial" panose="020B0604020202020204" pitchFamily="34" charset="0"/>
              </a:rPr>
              <a:t>			</a:t>
            </a:r>
            <a:r>
              <a:rPr lang="tr-TR" sz="1800" dirty="0">
                <a:latin typeface="Bahnschrift SemiBold" panose="020B0502040204020203" pitchFamily="34" charset="0"/>
                <a:cs typeface="Arial" panose="020B0604020202020204" pitchFamily="34" charset="0"/>
              </a:rPr>
              <a:t>softAssert.assertTrue();</a:t>
            </a:r>
          </a:p>
        </p:txBody>
      </p:sp>
      <p:sp>
        <p:nvSpPr>
          <p:cNvPr id="13" name="TextBox 12">
            <a:extLst>
              <a:ext uri="{FF2B5EF4-FFF2-40B4-BE49-F238E27FC236}">
                <a16:creationId xmlns:a16="http://schemas.microsoft.com/office/drawing/2014/main" id="{A11078BC-1769-41A6-AA94-B8A67D9CAE55}"/>
              </a:ext>
            </a:extLst>
          </p:cNvPr>
          <p:cNvSpPr txBox="1"/>
          <p:nvPr/>
        </p:nvSpPr>
        <p:spPr>
          <a:xfrm>
            <a:off x="1664676" y="4308983"/>
            <a:ext cx="8405447" cy="877163"/>
          </a:xfrm>
          <a:prstGeom prst="rect">
            <a:avLst/>
          </a:prstGeom>
          <a:noFill/>
        </p:spPr>
        <p:txBody>
          <a:bodyPr wrap="square">
            <a:spAutoFit/>
          </a:bodyPr>
          <a:lstStyle/>
          <a:p>
            <a:pPr marL="515938" indent="-515938" algn="l">
              <a:spcBef>
                <a:spcPts val="1200"/>
              </a:spcBef>
              <a:spcAft>
                <a:spcPts val="600"/>
              </a:spcAft>
            </a:pPr>
            <a:r>
              <a:rPr lang="en-US" sz="1800" dirty="0">
                <a:latin typeface="Bahnschrift SemiBold" panose="020B0502040204020203" pitchFamily="34" charset="0"/>
                <a:cs typeface="Arial" panose="020B0604020202020204" pitchFamily="34" charset="0"/>
              </a:rPr>
              <a:t>		</a:t>
            </a:r>
            <a:r>
              <a:rPr lang="tr-TR" sz="1800" dirty="0">
                <a:solidFill>
                  <a:srgbClr val="FF0000"/>
                </a:solidFill>
                <a:latin typeface="Bahnschrift SemiBold" panose="020B0502040204020203" pitchFamily="34" charset="0"/>
                <a:cs typeface="Arial" panose="020B0604020202020204" pitchFamily="34" charset="0"/>
              </a:rPr>
              <a:t>• 3.Adım:</a:t>
            </a:r>
            <a:r>
              <a:rPr lang="en-US" sz="1800" dirty="0">
                <a:solidFill>
                  <a:srgbClr val="FF0000"/>
                </a:solidFill>
                <a:latin typeface="Bahnschrift SemiBold" panose="020B0502040204020203" pitchFamily="34" charset="0"/>
                <a:cs typeface="Arial" panose="020B0604020202020204" pitchFamily="34" charset="0"/>
              </a:rPr>
              <a:t> </a:t>
            </a:r>
            <a:r>
              <a:rPr lang="tr-TR" sz="1800" dirty="0">
                <a:latin typeface="Bahnschrift SemiBold" panose="020B0502040204020203" pitchFamily="34" charset="0"/>
                <a:cs typeface="Arial" panose="020B0604020202020204" pitchFamily="34" charset="0"/>
              </a:rPr>
              <a:t>SoftAssert</a:t>
            </a:r>
            <a:r>
              <a:rPr lang="en-US" sz="1800" dirty="0">
                <a:latin typeface="Bahnschrift SemiBold" panose="020B0502040204020203" pitchFamily="34" charset="0"/>
                <a:cs typeface="Arial" panose="020B0604020202020204" pitchFamily="34" charset="0"/>
              </a:rPr>
              <a:t>’in durumu raporlamasini isteyelim</a:t>
            </a:r>
            <a:endParaRPr lang="tr-TR" sz="1800" dirty="0">
              <a:solidFill>
                <a:srgbClr val="FF0000"/>
              </a:solidFill>
              <a:latin typeface="Bahnschrift SemiBold" panose="020B0502040204020203" pitchFamily="34" charset="0"/>
              <a:cs typeface="Arial" panose="020B0604020202020204" pitchFamily="34" charset="0"/>
            </a:endParaRPr>
          </a:p>
          <a:p>
            <a:pPr marL="515938" indent="-515938" algn="l">
              <a:spcBef>
                <a:spcPts val="1200"/>
              </a:spcBef>
              <a:spcAft>
                <a:spcPts val="600"/>
              </a:spcAft>
            </a:pPr>
            <a:r>
              <a:rPr lang="en-US" sz="1800" dirty="0">
                <a:latin typeface="Bahnschrift SemiBold" panose="020B0502040204020203" pitchFamily="34" charset="0"/>
                <a:cs typeface="Arial" panose="020B0604020202020204" pitchFamily="34" charset="0"/>
              </a:rPr>
              <a:t>			</a:t>
            </a:r>
            <a:r>
              <a:rPr lang="tr-TR" sz="1800" dirty="0">
                <a:latin typeface="Bahnschrift SemiBold" panose="020B0502040204020203" pitchFamily="34" charset="0"/>
                <a:cs typeface="Arial" panose="020B0604020202020204" pitchFamily="34" charset="0"/>
              </a:rPr>
              <a:t>softAssert.assertAll();</a:t>
            </a:r>
          </a:p>
        </p:txBody>
      </p:sp>
    </p:spTree>
    <p:extLst>
      <p:ext uri="{BB962C8B-B14F-4D97-AF65-F5344CB8AC3E}">
        <p14:creationId xmlns:p14="http://schemas.microsoft.com/office/powerpoint/2010/main" val="320056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p:bldP spid="9" grpId="0"/>
      <p:bldP spid="11" grpId="0"/>
      <p:bldP spid="13"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BF6EA28-F6FE-4947-8BFE-6744A71A0031}"/>
              </a:ext>
            </a:extLst>
          </p:cNvPr>
          <p:cNvSpPr txBox="1"/>
          <p:nvPr/>
        </p:nvSpPr>
        <p:spPr>
          <a:xfrm>
            <a:off x="2538120" y="183162"/>
            <a:ext cx="6420304" cy="461665"/>
          </a:xfrm>
          <a:prstGeom prst="rect">
            <a:avLst/>
          </a:prstGeom>
          <a:noFill/>
        </p:spPr>
        <p:txBody>
          <a:bodyPr wrap="square">
            <a:spAutoFit/>
          </a:bodyPr>
          <a:lstStyle/>
          <a:p>
            <a:pPr algn="ctr"/>
            <a:r>
              <a:rPr lang="en-US" sz="2400" dirty="0">
                <a:latin typeface="Bahnschrift SemiBold" panose="020B0502040204020203" pitchFamily="34" charset="0"/>
              </a:rPr>
              <a:t>SOFT ASSERT ILE EXPECTED DATA TESTI</a:t>
            </a:r>
          </a:p>
        </p:txBody>
      </p:sp>
      <p:sp>
        <p:nvSpPr>
          <p:cNvPr id="5" name="TextBox 4">
            <a:extLst>
              <a:ext uri="{FF2B5EF4-FFF2-40B4-BE49-F238E27FC236}">
                <a16:creationId xmlns:a16="http://schemas.microsoft.com/office/drawing/2014/main" id="{745771FE-8845-4403-AEC3-AEF1F9756931}"/>
              </a:ext>
            </a:extLst>
          </p:cNvPr>
          <p:cNvSpPr txBox="1"/>
          <p:nvPr/>
        </p:nvSpPr>
        <p:spPr>
          <a:xfrm>
            <a:off x="964436" y="1060325"/>
            <a:ext cx="515501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C13_Get_SoftAssertIleExpectedDataTesti</a:t>
            </a: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
        <p:nvSpPr>
          <p:cNvPr id="6" name="TextBox 5">
            <a:extLst>
              <a:ext uri="{FF2B5EF4-FFF2-40B4-BE49-F238E27FC236}">
                <a16:creationId xmlns:a16="http://schemas.microsoft.com/office/drawing/2014/main" id="{E5994AA8-CAEA-48B8-A0AB-0DFC31A95923}"/>
              </a:ext>
            </a:extLst>
          </p:cNvPr>
          <p:cNvSpPr txBox="1"/>
          <p:nvPr/>
        </p:nvSpPr>
        <p:spPr>
          <a:xfrm>
            <a:off x="964436" y="1429657"/>
            <a:ext cx="9590788" cy="67710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505050"/>
                </a:solidFill>
                <a:effectLst/>
                <a:latin typeface="Bahnschrift SemiBold" panose="020B0502040204020203" pitchFamily="34" charset="0"/>
              </a:rPr>
              <a:t>http://dummy.restapiexample.com/api/v1/employee/3 </a:t>
            </a:r>
            <a:r>
              <a:rPr lang="en-US" altLang="en-US" noProof="1">
                <a:latin typeface="Bahnschrift SemiBold" panose="020B0502040204020203" pitchFamily="34" charset="0"/>
              </a:rPr>
              <a:t>url’ine bir GET request gonderdigimizde donen response’un asagidaki gibi oldugunu test edin.</a:t>
            </a:r>
            <a:r>
              <a:rPr lang="en-US" altLang="en-US" dirty="0">
                <a:latin typeface="Bahnschrift SemiBold" panose="020B0502040204020203" pitchFamily="34" charset="0"/>
              </a:rPr>
              <a:t>   </a:t>
            </a:r>
          </a:p>
        </p:txBody>
      </p:sp>
      <p:sp>
        <p:nvSpPr>
          <p:cNvPr id="7" name="Rectangle 6">
            <a:extLst>
              <a:ext uri="{FF2B5EF4-FFF2-40B4-BE49-F238E27FC236}">
                <a16:creationId xmlns:a16="http://schemas.microsoft.com/office/drawing/2014/main" id="{51422E8B-89A9-4029-929C-774B1136A512}"/>
              </a:ext>
            </a:extLst>
          </p:cNvPr>
          <p:cNvSpPr/>
          <p:nvPr/>
        </p:nvSpPr>
        <p:spPr>
          <a:xfrm>
            <a:off x="816823" y="952367"/>
            <a:ext cx="9862899" cy="520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9" name="TextBox 8">
            <a:extLst>
              <a:ext uri="{FF2B5EF4-FFF2-40B4-BE49-F238E27FC236}">
                <a16:creationId xmlns:a16="http://schemas.microsoft.com/office/drawing/2014/main" id="{82350864-9429-44C1-846A-0FBB9E575123}"/>
              </a:ext>
            </a:extLst>
          </p:cNvPr>
          <p:cNvSpPr txBox="1"/>
          <p:nvPr/>
        </p:nvSpPr>
        <p:spPr>
          <a:xfrm>
            <a:off x="1367122" y="2106765"/>
            <a:ext cx="8234077" cy="4001095"/>
          </a:xfrm>
          <a:prstGeom prst="rect">
            <a:avLst/>
          </a:prstGeom>
          <a:noFill/>
        </p:spPr>
        <p:txBody>
          <a:bodyPr wrap="square">
            <a:spAutoFit/>
          </a:bodyPr>
          <a:lstStyle/>
          <a:p>
            <a:r>
              <a:rPr lang="en-US" altLang="en-US" sz="1600" noProof="1">
                <a:solidFill>
                  <a:srgbClr val="C00000"/>
                </a:solidFill>
                <a:latin typeface="Bahnschrift SemiBold" panose="020B0502040204020203" pitchFamily="34" charset="0"/>
              </a:rPr>
              <a:t>	</a:t>
            </a:r>
            <a:r>
              <a:rPr lang="en-US" altLang="en-US" noProof="1">
                <a:latin typeface="Bahnschrift SemiBold" panose="020B0502040204020203" pitchFamily="34" charset="0"/>
              </a:rPr>
              <a:t>Response Body</a:t>
            </a:r>
          </a:p>
          <a:p>
            <a:br>
              <a:rPr lang="en-US" altLang="en-US" sz="1200" noProof="1">
                <a:solidFill>
                  <a:srgbClr val="C00000"/>
                </a:solidFill>
                <a:latin typeface="Bahnschrift SemiBold" panose="020B0502040204020203" pitchFamily="34" charset="0"/>
              </a:rPr>
            </a:b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"status"</a:t>
            </a:r>
            <a:r>
              <a:rPr lang="en-US" sz="2000" b="1" noProof="1">
                <a:solidFill>
                  <a:srgbClr val="000000"/>
                </a:solidFill>
                <a:effectLst/>
                <a:latin typeface="Consolas" panose="020B0609020204030204" pitchFamily="49" charset="0"/>
              </a:rPr>
              <a:t>: </a:t>
            </a:r>
            <a:r>
              <a:rPr lang="en-US" sz="2000" b="1" noProof="1">
                <a:solidFill>
                  <a:srgbClr val="0451A5"/>
                </a:solidFill>
                <a:effectLst/>
                <a:latin typeface="Consolas" panose="020B0609020204030204" pitchFamily="49" charset="0"/>
              </a:rPr>
              <a:t>"success"</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"data"</a:t>
            </a:r>
            <a:r>
              <a:rPr lang="en-US" sz="2000" b="1" noProof="1">
                <a:solidFill>
                  <a:srgbClr val="000000"/>
                </a:solidFill>
                <a:effectLst/>
                <a:latin typeface="Consolas" panose="020B0609020204030204" pitchFamily="49" charset="0"/>
              </a:rPr>
              <a:t>: {</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"id"</a:t>
            </a:r>
            <a:r>
              <a:rPr lang="en-US" sz="2000" b="1" noProof="1">
                <a:solidFill>
                  <a:srgbClr val="000000"/>
                </a:solidFill>
                <a:effectLst/>
                <a:latin typeface="Consolas" panose="020B0609020204030204" pitchFamily="49" charset="0"/>
              </a:rPr>
              <a:t>: </a:t>
            </a:r>
            <a:r>
              <a:rPr lang="en-US" sz="2000" b="1" noProof="1">
                <a:solidFill>
                  <a:srgbClr val="098658"/>
                </a:solidFill>
                <a:effectLst/>
                <a:latin typeface="Consolas" panose="020B0609020204030204" pitchFamily="49" charset="0"/>
              </a:rPr>
              <a:t>3</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"employee_name"</a:t>
            </a:r>
            <a:r>
              <a:rPr lang="en-US" sz="2000" b="1" noProof="1">
                <a:solidFill>
                  <a:srgbClr val="000000"/>
                </a:solidFill>
                <a:effectLst/>
                <a:latin typeface="Consolas" panose="020B0609020204030204" pitchFamily="49" charset="0"/>
              </a:rPr>
              <a:t>: </a:t>
            </a:r>
            <a:r>
              <a:rPr lang="en-US" sz="2000" b="1" noProof="1">
                <a:solidFill>
                  <a:srgbClr val="0451A5"/>
                </a:solidFill>
                <a:effectLst/>
                <a:latin typeface="Consolas" panose="020B0609020204030204" pitchFamily="49" charset="0"/>
              </a:rPr>
              <a:t>"Ashton Cox"</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"employee_salary"</a:t>
            </a:r>
            <a:r>
              <a:rPr lang="en-US" sz="2000" b="1" noProof="1">
                <a:solidFill>
                  <a:srgbClr val="000000"/>
                </a:solidFill>
                <a:effectLst/>
                <a:latin typeface="Consolas" panose="020B0609020204030204" pitchFamily="49" charset="0"/>
              </a:rPr>
              <a:t>: </a:t>
            </a:r>
            <a:r>
              <a:rPr lang="en-US" sz="2000" b="1" noProof="1">
                <a:solidFill>
                  <a:srgbClr val="098658"/>
                </a:solidFill>
                <a:effectLst/>
                <a:latin typeface="Consolas" panose="020B0609020204030204" pitchFamily="49" charset="0"/>
              </a:rPr>
              <a:t>86000</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"employee_age"</a:t>
            </a:r>
            <a:r>
              <a:rPr lang="en-US" sz="2000" b="1" noProof="1">
                <a:solidFill>
                  <a:srgbClr val="000000"/>
                </a:solidFill>
                <a:effectLst/>
                <a:latin typeface="Consolas" panose="020B0609020204030204" pitchFamily="49" charset="0"/>
              </a:rPr>
              <a:t>: </a:t>
            </a:r>
            <a:r>
              <a:rPr lang="en-US" sz="2000" b="1" noProof="1">
                <a:solidFill>
                  <a:srgbClr val="098658"/>
                </a:solidFill>
                <a:effectLst/>
                <a:latin typeface="Consolas" panose="020B0609020204030204" pitchFamily="49" charset="0"/>
              </a:rPr>
              <a:t>66</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"profile_image"</a:t>
            </a:r>
            <a:r>
              <a:rPr lang="en-US" sz="2000" b="1" noProof="1">
                <a:solidFill>
                  <a:srgbClr val="000000"/>
                </a:solidFill>
                <a:effectLst/>
                <a:latin typeface="Consolas" panose="020B0609020204030204" pitchFamily="49" charset="0"/>
              </a:rPr>
              <a:t>: </a:t>
            </a:r>
            <a:r>
              <a:rPr lang="en-US" sz="2000" b="1" noProof="1">
                <a:solidFill>
                  <a:srgbClr val="0451A5"/>
                </a:solidFill>
                <a:effectLst/>
                <a:latin typeface="Consolas" panose="020B0609020204030204" pitchFamily="49" charset="0"/>
              </a:rPr>
              <a:t>""</a:t>
            </a:r>
            <a:endParaRPr lang="en-US" sz="2000" b="1" noProof="1">
              <a:solidFill>
                <a:srgbClr val="000000"/>
              </a:solidFill>
              <a:effectLst/>
              <a:latin typeface="Consolas" panose="020B0609020204030204" pitchFamily="49" charset="0"/>
            </a:endParaRPr>
          </a:p>
          <a:p>
            <a:r>
              <a:rPr lang="en-US" sz="2000" b="1" noProof="1">
                <a:solidFill>
                  <a:srgbClr val="000000"/>
                </a:solidFill>
                <a:effectLst/>
                <a:latin typeface="Consolas" panose="020B0609020204030204" pitchFamily="49" charset="0"/>
              </a:rPr>
              <a:t>    },</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"message"</a:t>
            </a:r>
            <a:r>
              <a:rPr lang="en-US" sz="2000" b="1" noProof="1">
                <a:solidFill>
                  <a:srgbClr val="000000"/>
                </a:solidFill>
                <a:effectLst/>
                <a:latin typeface="Consolas" panose="020B0609020204030204" pitchFamily="49" charset="0"/>
              </a:rPr>
              <a:t>: </a:t>
            </a:r>
            <a:r>
              <a:rPr lang="en-US" sz="2000" b="1" noProof="1">
                <a:solidFill>
                  <a:srgbClr val="0451A5"/>
                </a:solidFill>
                <a:effectLst/>
                <a:latin typeface="Consolas" panose="020B0609020204030204" pitchFamily="49" charset="0"/>
              </a:rPr>
              <a:t>"Successfully! Record has been fetched."</a:t>
            </a:r>
            <a:endParaRPr lang="en-US" sz="2000" b="1" noProof="1">
              <a:solidFill>
                <a:srgbClr val="000000"/>
              </a:solidFill>
              <a:effectLst/>
              <a:latin typeface="Consolas" panose="020B0609020204030204" pitchFamily="49" charset="0"/>
            </a:endParaRPr>
          </a:p>
          <a:p>
            <a:r>
              <a:rPr lang="en-US" sz="2000" b="1" noProof="1">
                <a:solidFill>
                  <a:srgbClr val="000000"/>
                </a:solidFill>
                <a:effectLst/>
                <a:latin typeface="Consolas" panose="020B0609020204030204" pitchFamily="49" charset="0"/>
              </a:rPr>
              <a:t>}</a:t>
            </a:r>
            <a:endParaRPr lang="en-US" sz="1600" b="0" noProof="1">
              <a:solidFill>
                <a:srgbClr val="000000"/>
              </a:solidFill>
              <a:effectLst/>
              <a:latin typeface="Consolas" panose="020B0609020204030204" pitchFamily="49" charset="0"/>
            </a:endParaRPr>
          </a:p>
        </p:txBody>
      </p:sp>
      <p:cxnSp>
        <p:nvCxnSpPr>
          <p:cNvPr id="12" name="Straight Connector 11">
            <a:extLst>
              <a:ext uri="{FF2B5EF4-FFF2-40B4-BE49-F238E27FC236}">
                <a16:creationId xmlns:a16="http://schemas.microsoft.com/office/drawing/2014/main" id="{7FCC75C9-C47D-4F07-8FE2-7FD34583FEB7}"/>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90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4671646" y="261535"/>
            <a:ext cx="2069124" cy="461665"/>
          </a:xfrm>
          <a:prstGeom prst="rect">
            <a:avLst/>
          </a:prstGeom>
          <a:noFill/>
        </p:spPr>
        <p:txBody>
          <a:bodyPr wrap="square">
            <a:spAutoFit/>
          </a:bodyPr>
          <a:lstStyle/>
          <a:p>
            <a:pPr algn="ctr"/>
            <a:r>
              <a:rPr lang="en-US" sz="2400" b="0" i="0" dirty="0">
                <a:solidFill>
                  <a:srgbClr val="C00000"/>
                </a:solidFill>
                <a:effectLst/>
                <a:latin typeface="Bahnschrift SemiBold" panose="020B0502040204020203" pitchFamily="34" charset="0"/>
                <a:cs typeface="Arial" panose="020B0604020202020204" pitchFamily="34" charset="0"/>
              </a:rPr>
              <a:t>H</a:t>
            </a:r>
            <a:r>
              <a:rPr lang="en-US" sz="2400" b="0" i="0" dirty="0">
                <a:solidFill>
                  <a:schemeClr val="tx1"/>
                </a:solidFill>
                <a:effectLst/>
                <a:latin typeface="Bahnschrift SemiBold" panose="020B0502040204020203" pitchFamily="34" charset="0"/>
                <a:cs typeface="Arial" panose="020B0604020202020204" pitchFamily="34" charset="0"/>
              </a:rPr>
              <a:t>ttp</a:t>
            </a:r>
            <a:r>
              <a:rPr lang="en-US" sz="2400" b="0" i="0" dirty="0">
                <a:solidFill>
                  <a:srgbClr val="C00000"/>
                </a:solidFill>
                <a:effectLst/>
                <a:latin typeface="Bahnschrift SemiBold" panose="020B0502040204020203" pitchFamily="34" charset="0"/>
                <a:cs typeface="Arial" panose="020B0604020202020204" pitchFamily="34" charset="0"/>
              </a:rPr>
              <a:t> </a:t>
            </a:r>
            <a:r>
              <a:rPr lang="en-US" sz="2400" b="0" i="0" noProof="1">
                <a:solidFill>
                  <a:srgbClr val="292929"/>
                </a:solidFill>
                <a:effectLst/>
                <a:latin typeface="Bahnschrift SemiBold" panose="020B0502040204020203" pitchFamily="34" charset="0"/>
                <a:cs typeface="Arial" panose="020B0604020202020204" pitchFamily="34" charset="0"/>
              </a:rPr>
              <a:t>Nedir ?</a:t>
            </a:r>
          </a:p>
        </p:txBody>
      </p:sp>
      <p:pic>
        <p:nvPicPr>
          <p:cNvPr id="6" name="Picture 2">
            <a:extLst>
              <a:ext uri="{FF2B5EF4-FFF2-40B4-BE49-F238E27FC236}">
                <a16:creationId xmlns:a16="http://schemas.microsoft.com/office/drawing/2014/main" id="{FE29DA85-415D-4CBB-9A3A-AE0953463D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3906" y="1064984"/>
            <a:ext cx="3799555" cy="208766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D0B0D2-BC9E-498C-A7F1-B1927EBA9175}"/>
              </a:ext>
            </a:extLst>
          </p:cNvPr>
          <p:cNvSpPr/>
          <p:nvPr/>
        </p:nvSpPr>
        <p:spPr>
          <a:xfrm>
            <a:off x="7483906" y="1064984"/>
            <a:ext cx="3799555" cy="207343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9" name="TextBox 8">
            <a:extLst>
              <a:ext uri="{FF2B5EF4-FFF2-40B4-BE49-F238E27FC236}">
                <a16:creationId xmlns:a16="http://schemas.microsoft.com/office/drawing/2014/main" id="{7EA0BFC7-B0FC-4D57-8141-ECA6D898FE1A}"/>
              </a:ext>
            </a:extLst>
          </p:cNvPr>
          <p:cNvSpPr txBox="1"/>
          <p:nvPr/>
        </p:nvSpPr>
        <p:spPr>
          <a:xfrm>
            <a:off x="908539" y="1577210"/>
            <a:ext cx="6201506" cy="1231106"/>
          </a:xfrm>
          <a:prstGeom prst="rect">
            <a:avLst/>
          </a:prstGeom>
          <a:noFill/>
        </p:spPr>
        <p:txBody>
          <a:bodyPr wrap="square">
            <a:spAutoFit/>
          </a:bodyPr>
          <a:lstStyle/>
          <a:p>
            <a:pPr indent="0" algn="l">
              <a:spcAft>
                <a:spcPts val="2380"/>
              </a:spcAft>
            </a:pPr>
            <a:r>
              <a:rPr lang="en-US" sz="1800" noProof="1">
                <a:solidFill>
                  <a:srgbClr val="EE4633"/>
                </a:solidFill>
                <a:latin typeface="Bahnschrift SemiBold" panose="020B0502040204020203" pitchFamily="34" charset="0"/>
              </a:rPr>
              <a:t>HTTP </a:t>
            </a:r>
            <a:r>
              <a:rPr lang="en-US" sz="1800" noProof="1">
                <a:solidFill>
                  <a:srgbClr val="272927"/>
                </a:solidFill>
                <a:latin typeface="Bahnschrift SemiBold" panose="020B0502040204020203" pitchFamily="34" charset="0"/>
              </a:rPr>
              <a:t>: </a:t>
            </a:r>
            <a:r>
              <a:rPr lang="en-US" sz="1800" noProof="1">
                <a:solidFill>
                  <a:srgbClr val="5C312C"/>
                </a:solidFill>
                <a:latin typeface="Bahnschrift SemiBold" panose="020B0502040204020203" pitchFamily="34" charset="0"/>
              </a:rPr>
              <a:t>Hyper Text Transfer Protocol</a:t>
            </a:r>
          </a:p>
          <a:p>
            <a:pPr indent="0" algn="l">
              <a:spcAft>
                <a:spcPts val="350"/>
              </a:spcAft>
            </a:pPr>
            <a:r>
              <a:rPr lang="en-US" sz="1800" noProof="1">
                <a:solidFill>
                  <a:srgbClr val="272927"/>
                </a:solidFill>
                <a:latin typeface="Bahnschrift SemiBold" panose="020B0502040204020203" pitchFamily="34" charset="0"/>
              </a:rPr>
              <a:t>HTTP protokolü istemci (PC) ile sunucu (server) arasındaki alışveriş kurallarını belirler. </a:t>
            </a:r>
          </a:p>
        </p:txBody>
      </p:sp>
      <p:sp>
        <p:nvSpPr>
          <p:cNvPr id="10" name="TextBox 9">
            <a:extLst>
              <a:ext uri="{FF2B5EF4-FFF2-40B4-BE49-F238E27FC236}">
                <a16:creationId xmlns:a16="http://schemas.microsoft.com/office/drawing/2014/main" id="{0E2F0855-A5D3-457A-A063-0BD5A064C085}"/>
              </a:ext>
            </a:extLst>
          </p:cNvPr>
          <p:cNvSpPr txBox="1"/>
          <p:nvPr/>
        </p:nvSpPr>
        <p:spPr>
          <a:xfrm>
            <a:off x="908539" y="3564934"/>
            <a:ext cx="10374922" cy="1431161"/>
          </a:xfrm>
          <a:prstGeom prst="rect">
            <a:avLst/>
          </a:prstGeom>
          <a:noFill/>
        </p:spPr>
        <p:txBody>
          <a:bodyPr wrap="square">
            <a:spAutoFit/>
          </a:bodyPr>
          <a:lstStyle/>
          <a:p>
            <a:pPr indent="0" algn="l">
              <a:spcBef>
                <a:spcPts val="1200"/>
              </a:spcBef>
              <a:spcAft>
                <a:spcPts val="600"/>
              </a:spcAft>
            </a:pPr>
            <a:r>
              <a:rPr lang="en-US" sz="1800" noProof="1">
                <a:solidFill>
                  <a:srgbClr val="272927"/>
                </a:solidFill>
                <a:latin typeface="Bahnschrift SemiBold" panose="020B0502040204020203" pitchFamily="34" charset="0"/>
              </a:rPr>
              <a:t>İstemci sunucuya bir istek(request) gönderir. Bu istek Internet Explorer, Google Chrome veya Mozilla Firefox gibi web browser’lar aracılığıyla iletilir. Sunucu bu isteği alır ve Apache veya IIS gibi web sunucu programları aracılığıyla cevap(response) verir. </a:t>
            </a:r>
          </a:p>
          <a:p>
            <a:pPr indent="0" algn="l">
              <a:spcBef>
                <a:spcPts val="1200"/>
              </a:spcBef>
              <a:spcAft>
                <a:spcPts val="600"/>
              </a:spcAft>
            </a:pPr>
            <a:r>
              <a:rPr lang="en-US" sz="1800" noProof="1">
                <a:solidFill>
                  <a:srgbClr val="272927"/>
                </a:solidFill>
                <a:latin typeface="Bahnschrift SemiBold" panose="020B0502040204020203" pitchFamily="34" charset="0"/>
              </a:rPr>
              <a:t>Client ve Server arasindaki tum iletisim </a:t>
            </a:r>
            <a:r>
              <a:rPr lang="en-US" sz="1800" noProof="1">
                <a:solidFill>
                  <a:srgbClr val="C00000"/>
                </a:solidFill>
                <a:latin typeface="Bahnschrift SemiBold" panose="020B0502040204020203" pitchFamily="34" charset="0"/>
              </a:rPr>
              <a:t>request </a:t>
            </a:r>
            <a:r>
              <a:rPr lang="en-US" sz="1800" noProof="1">
                <a:solidFill>
                  <a:srgbClr val="272927"/>
                </a:solidFill>
                <a:latin typeface="Bahnschrift SemiBold" panose="020B0502040204020203" pitchFamily="34" charset="0"/>
              </a:rPr>
              <a:t>ve </a:t>
            </a:r>
            <a:r>
              <a:rPr lang="en-US" sz="1800" noProof="1">
                <a:solidFill>
                  <a:srgbClr val="C00000"/>
                </a:solidFill>
                <a:latin typeface="Bahnschrift SemiBold" panose="020B0502040204020203" pitchFamily="34" charset="0"/>
              </a:rPr>
              <a:t>response</a:t>
            </a:r>
            <a:r>
              <a:rPr lang="en-US" sz="1800" noProof="1">
                <a:solidFill>
                  <a:srgbClr val="272927"/>
                </a:solidFill>
                <a:latin typeface="Bahnschrift SemiBold" panose="020B0502040204020203" pitchFamily="34" charset="0"/>
              </a:rPr>
              <a:t>’lar ile olur</a:t>
            </a:r>
          </a:p>
        </p:txBody>
      </p:sp>
    </p:spTree>
    <p:extLst>
      <p:ext uri="{BB962C8B-B14F-4D97-AF65-F5344CB8AC3E}">
        <p14:creationId xmlns:p14="http://schemas.microsoft.com/office/powerpoint/2010/main" val="207936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BF6EA28-F6FE-4947-8BFE-6744A71A0031}"/>
              </a:ext>
            </a:extLst>
          </p:cNvPr>
          <p:cNvSpPr txBox="1"/>
          <p:nvPr/>
        </p:nvSpPr>
        <p:spPr>
          <a:xfrm>
            <a:off x="2538120" y="183162"/>
            <a:ext cx="6420304" cy="461665"/>
          </a:xfrm>
          <a:prstGeom prst="rect">
            <a:avLst/>
          </a:prstGeom>
          <a:noFill/>
        </p:spPr>
        <p:txBody>
          <a:bodyPr wrap="square">
            <a:spAutoFit/>
          </a:bodyPr>
          <a:lstStyle/>
          <a:p>
            <a:pPr algn="ctr"/>
            <a:r>
              <a:rPr lang="en-US" sz="2400" dirty="0">
                <a:latin typeface="Bahnschrift SemiBold" panose="020B0502040204020203" pitchFamily="34" charset="0"/>
              </a:rPr>
              <a:t>SOFT ASSERT ILE EXPECTED DATA TESTI</a:t>
            </a:r>
          </a:p>
        </p:txBody>
      </p:sp>
      <p:sp>
        <p:nvSpPr>
          <p:cNvPr id="5" name="TextBox 4">
            <a:extLst>
              <a:ext uri="{FF2B5EF4-FFF2-40B4-BE49-F238E27FC236}">
                <a16:creationId xmlns:a16="http://schemas.microsoft.com/office/drawing/2014/main" id="{745771FE-8845-4403-AEC3-AEF1F9756931}"/>
              </a:ext>
            </a:extLst>
          </p:cNvPr>
          <p:cNvSpPr txBox="1"/>
          <p:nvPr/>
        </p:nvSpPr>
        <p:spPr>
          <a:xfrm>
            <a:off x="964436" y="1060325"/>
            <a:ext cx="515501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C14_Put_SoftAssertIleExpectedDataTesti</a:t>
            </a: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
        <p:nvSpPr>
          <p:cNvPr id="6" name="TextBox 5">
            <a:extLst>
              <a:ext uri="{FF2B5EF4-FFF2-40B4-BE49-F238E27FC236}">
                <a16:creationId xmlns:a16="http://schemas.microsoft.com/office/drawing/2014/main" id="{E5994AA8-CAEA-48B8-A0AB-0DFC31A95923}"/>
              </a:ext>
            </a:extLst>
          </p:cNvPr>
          <p:cNvSpPr txBox="1"/>
          <p:nvPr/>
        </p:nvSpPr>
        <p:spPr>
          <a:xfrm>
            <a:off x="964436" y="1429657"/>
            <a:ext cx="9590788"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latin typeface="Bahnschrift SemiBold" panose="020B0502040204020203" pitchFamily="34" charset="0"/>
              </a:rPr>
              <a:t>http://dummy.restapiexample.com/api/v1/update/21 </a:t>
            </a:r>
            <a:r>
              <a:rPr lang="en-US" altLang="en-US" noProof="1">
                <a:latin typeface="Bahnschrift SemiBold" panose="020B0502040204020203" pitchFamily="34" charset="0"/>
              </a:rPr>
              <a:t>url’ine asagidaki body’ye sahip bir PUT request gonderdigimizde donen response’un asagidaki gibi oldugunu test edin.</a:t>
            </a:r>
            <a:r>
              <a:rPr lang="en-US" altLang="en-US" dirty="0">
                <a:latin typeface="Bahnschrift SemiBold" panose="020B0502040204020203" pitchFamily="34" charset="0"/>
              </a:rPr>
              <a:t>   </a:t>
            </a:r>
          </a:p>
        </p:txBody>
      </p:sp>
      <p:sp>
        <p:nvSpPr>
          <p:cNvPr id="7" name="Rectangle 6">
            <a:extLst>
              <a:ext uri="{FF2B5EF4-FFF2-40B4-BE49-F238E27FC236}">
                <a16:creationId xmlns:a16="http://schemas.microsoft.com/office/drawing/2014/main" id="{51422E8B-89A9-4029-929C-774B1136A512}"/>
              </a:ext>
            </a:extLst>
          </p:cNvPr>
          <p:cNvSpPr/>
          <p:nvPr/>
        </p:nvSpPr>
        <p:spPr>
          <a:xfrm>
            <a:off x="816823" y="952367"/>
            <a:ext cx="9862899" cy="520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9" name="TextBox 8">
            <a:extLst>
              <a:ext uri="{FF2B5EF4-FFF2-40B4-BE49-F238E27FC236}">
                <a16:creationId xmlns:a16="http://schemas.microsoft.com/office/drawing/2014/main" id="{82350864-9429-44C1-846A-0FBB9E575123}"/>
              </a:ext>
            </a:extLst>
          </p:cNvPr>
          <p:cNvSpPr txBox="1"/>
          <p:nvPr/>
        </p:nvSpPr>
        <p:spPr>
          <a:xfrm>
            <a:off x="964436" y="2186578"/>
            <a:ext cx="3685904" cy="3323987"/>
          </a:xfrm>
          <a:prstGeom prst="rect">
            <a:avLst/>
          </a:prstGeom>
          <a:noFill/>
        </p:spPr>
        <p:txBody>
          <a:bodyPr wrap="square">
            <a:spAutoFit/>
          </a:bodyPr>
          <a:lstStyle/>
          <a:p>
            <a:r>
              <a:rPr lang="en-US" altLang="en-US" sz="1600" noProof="1">
                <a:solidFill>
                  <a:srgbClr val="C00000"/>
                </a:solidFill>
                <a:latin typeface="Bahnschrift SemiBold" panose="020B0502040204020203" pitchFamily="34" charset="0"/>
              </a:rPr>
              <a:t>	</a:t>
            </a:r>
            <a:r>
              <a:rPr lang="en-US" altLang="en-US" noProof="1">
                <a:latin typeface="Bahnschrift SemiBold" panose="020B0502040204020203" pitchFamily="34" charset="0"/>
              </a:rPr>
              <a:t>Request Body</a:t>
            </a:r>
          </a:p>
          <a:p>
            <a:br>
              <a:rPr lang="en-US" altLang="en-US" sz="1200" noProof="1">
                <a:solidFill>
                  <a:srgbClr val="C00000"/>
                </a:solidFill>
                <a:latin typeface="Bahnschrift SemiBold" panose="020B0502040204020203" pitchFamily="34" charset="0"/>
              </a:rPr>
            </a:br>
            <a:r>
              <a:rPr lang="en-US" sz="2000" b="1" dirty="0">
                <a:solidFill>
                  <a:srgbClr val="000000"/>
                </a:solidFill>
                <a:effectLst/>
                <a:latin typeface="Consolas" panose="020B0609020204030204" pitchFamily="49" charset="0"/>
              </a:rPr>
              <a:t>{</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"status"</a:t>
            </a:r>
            <a:r>
              <a:rPr lang="en-US" sz="2000" b="1" dirty="0">
                <a:solidFill>
                  <a:srgbClr val="000000"/>
                </a:solidFill>
                <a:effectLst/>
                <a:latin typeface="Consolas" panose="020B0609020204030204" pitchFamily="49" charset="0"/>
              </a:rPr>
              <a:t>: </a:t>
            </a:r>
            <a:r>
              <a:rPr lang="en-US" sz="2000" b="1" dirty="0">
                <a:solidFill>
                  <a:srgbClr val="0451A5"/>
                </a:solidFill>
                <a:effectLst/>
                <a:latin typeface="Consolas" panose="020B0609020204030204" pitchFamily="49" charset="0"/>
              </a:rPr>
              <a:t>"success"</a:t>
            </a:r>
            <a:r>
              <a:rPr lang="en-US" sz="2000" b="1" dirty="0">
                <a:solidFill>
                  <a:srgbClr val="000000"/>
                </a:solidFill>
                <a:effectLst/>
                <a:latin typeface="Consolas" panose="020B0609020204030204" pitchFamily="49" charset="0"/>
              </a:rPr>
              <a:t>,</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"data"</a:t>
            </a:r>
            <a:r>
              <a:rPr lang="en-US" sz="2000" b="1" dirty="0">
                <a:solidFill>
                  <a:srgbClr val="000000"/>
                </a:solidFill>
                <a:effectLst/>
                <a:latin typeface="Consolas" panose="020B0609020204030204" pitchFamily="49" charset="0"/>
              </a:rPr>
              <a:t>: {</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"name"</a:t>
            </a:r>
            <a:r>
              <a:rPr lang="en-US" sz="2000" b="1" dirty="0">
                <a:solidFill>
                  <a:srgbClr val="000000"/>
                </a:solidFill>
                <a:effectLst/>
                <a:latin typeface="Consolas" panose="020B0609020204030204" pitchFamily="49" charset="0"/>
              </a:rPr>
              <a:t>: </a:t>
            </a:r>
            <a:r>
              <a:rPr lang="en-US" sz="2000" b="1" dirty="0">
                <a:solidFill>
                  <a:srgbClr val="0451A5"/>
                </a:solidFill>
                <a:effectLst/>
                <a:latin typeface="Consolas" panose="020B0609020204030204" pitchFamily="49" charset="0"/>
              </a:rPr>
              <a:t>“Ahmet"</a:t>
            </a:r>
            <a:r>
              <a:rPr lang="en-US" sz="2000" b="1" dirty="0">
                <a:solidFill>
                  <a:srgbClr val="000000"/>
                </a:solidFill>
                <a:effectLst/>
                <a:latin typeface="Consolas" panose="020B0609020204030204" pitchFamily="49" charset="0"/>
              </a:rPr>
              <a:t>,</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"salary"</a:t>
            </a:r>
            <a:r>
              <a:rPr lang="en-US" sz="2000" b="1" dirty="0">
                <a:solidFill>
                  <a:srgbClr val="000000"/>
                </a:solidFill>
                <a:effectLst/>
                <a:latin typeface="Consolas" panose="020B0609020204030204" pitchFamily="49" charset="0"/>
              </a:rPr>
              <a:t>: </a:t>
            </a:r>
            <a:r>
              <a:rPr lang="en-US" sz="2000" b="1" dirty="0">
                <a:solidFill>
                  <a:srgbClr val="0451A5"/>
                </a:solidFill>
                <a:effectLst/>
                <a:latin typeface="Consolas" panose="020B0609020204030204" pitchFamily="49" charset="0"/>
              </a:rPr>
              <a:t>"1230"</a:t>
            </a:r>
            <a:r>
              <a:rPr lang="en-US" sz="2000" b="1" dirty="0">
                <a:solidFill>
                  <a:srgbClr val="000000"/>
                </a:solidFill>
                <a:effectLst/>
                <a:latin typeface="Consolas" panose="020B0609020204030204" pitchFamily="49" charset="0"/>
              </a:rPr>
              <a:t>,</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"age"</a:t>
            </a:r>
            <a:r>
              <a:rPr lang="en-US" sz="2000" b="1" dirty="0">
                <a:solidFill>
                  <a:srgbClr val="000000"/>
                </a:solidFill>
                <a:effectLst/>
                <a:latin typeface="Consolas" panose="020B0609020204030204" pitchFamily="49" charset="0"/>
              </a:rPr>
              <a:t>: </a:t>
            </a:r>
            <a:r>
              <a:rPr lang="en-US" sz="2000" b="1" dirty="0">
                <a:solidFill>
                  <a:srgbClr val="0451A5"/>
                </a:solidFill>
                <a:effectLst/>
                <a:latin typeface="Consolas" panose="020B0609020204030204" pitchFamily="49" charset="0"/>
              </a:rPr>
              <a:t>"44"</a:t>
            </a:r>
            <a:r>
              <a:rPr lang="en-US" sz="2000" b="1" dirty="0">
                <a:solidFill>
                  <a:srgbClr val="000000"/>
                </a:solidFill>
                <a:effectLst/>
                <a:latin typeface="Consolas" panose="020B0609020204030204" pitchFamily="49" charset="0"/>
              </a:rPr>
              <a:t>,</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"id"</a:t>
            </a:r>
            <a:r>
              <a:rPr lang="en-US" sz="2000" b="1" dirty="0">
                <a:solidFill>
                  <a:srgbClr val="000000"/>
                </a:solidFill>
                <a:effectLst/>
                <a:latin typeface="Consolas" panose="020B0609020204030204" pitchFamily="49" charset="0"/>
              </a:rPr>
              <a:t>: </a:t>
            </a:r>
            <a:r>
              <a:rPr lang="en-US" sz="2000" b="1" dirty="0">
                <a:solidFill>
                  <a:srgbClr val="098658"/>
                </a:solidFill>
                <a:effectLst/>
                <a:latin typeface="Consolas" panose="020B0609020204030204" pitchFamily="49" charset="0"/>
              </a:rPr>
              <a:t>40</a:t>
            </a:r>
            <a:endParaRPr lang="en-US" sz="2000" b="1" dirty="0">
              <a:solidFill>
                <a:srgbClr val="000000"/>
              </a:solidFill>
              <a:effectLst/>
              <a:latin typeface="Consolas" panose="020B0609020204030204" pitchFamily="49" charset="0"/>
            </a:endParaRPr>
          </a:p>
          <a:p>
            <a:r>
              <a:rPr lang="en-US" sz="2000" b="1" dirty="0">
                <a:solidFill>
                  <a:srgbClr val="000000"/>
                </a:solidFill>
                <a:effectLst/>
                <a:latin typeface="Consolas" panose="020B0609020204030204" pitchFamily="49" charset="0"/>
              </a:rPr>
              <a:t>    }</a:t>
            </a:r>
          </a:p>
          <a:p>
            <a:r>
              <a:rPr lang="en-US" sz="2000" b="1" dirty="0">
                <a:solidFill>
                  <a:srgbClr val="000000"/>
                </a:solidFill>
                <a:effectLst/>
                <a:latin typeface="Consolas" panose="020B0609020204030204" pitchFamily="49" charset="0"/>
              </a:rPr>
              <a:t>}</a:t>
            </a:r>
          </a:p>
        </p:txBody>
      </p:sp>
      <p:cxnSp>
        <p:nvCxnSpPr>
          <p:cNvPr id="12" name="Straight Connector 11">
            <a:extLst>
              <a:ext uri="{FF2B5EF4-FFF2-40B4-BE49-F238E27FC236}">
                <a16:creationId xmlns:a16="http://schemas.microsoft.com/office/drawing/2014/main" id="{7FCC75C9-C47D-4F07-8FE2-7FD34583FEB7}"/>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B3FE50-3872-4F2F-BF11-902DE03976F0}"/>
              </a:ext>
            </a:extLst>
          </p:cNvPr>
          <p:cNvSpPr txBox="1"/>
          <p:nvPr/>
        </p:nvSpPr>
        <p:spPr>
          <a:xfrm>
            <a:off x="4838955" y="2147052"/>
            <a:ext cx="5700637" cy="3939540"/>
          </a:xfrm>
          <a:prstGeom prst="rect">
            <a:avLst/>
          </a:prstGeom>
          <a:noFill/>
        </p:spPr>
        <p:txBody>
          <a:bodyPr wrap="square">
            <a:spAutoFit/>
          </a:bodyPr>
          <a:lstStyle/>
          <a:p>
            <a:r>
              <a:rPr lang="en-US" altLang="en-US" sz="1600" noProof="1">
                <a:solidFill>
                  <a:srgbClr val="C00000"/>
                </a:solidFill>
                <a:latin typeface="Bahnschrift SemiBold" panose="020B0502040204020203" pitchFamily="34" charset="0"/>
              </a:rPr>
              <a:t>	</a:t>
            </a:r>
            <a:r>
              <a:rPr lang="en-US" altLang="en-US" noProof="1">
                <a:latin typeface="Bahnschrift SemiBold" panose="020B0502040204020203" pitchFamily="34" charset="0"/>
              </a:rPr>
              <a:t>Response Body</a:t>
            </a:r>
          </a:p>
          <a:p>
            <a:br>
              <a:rPr lang="en-US" altLang="en-US" sz="1200" b="1" noProof="1">
                <a:solidFill>
                  <a:srgbClr val="C00000"/>
                </a:solidFill>
                <a:latin typeface="Bahnschrift SemiBold" panose="020B0502040204020203" pitchFamily="34" charset="0"/>
              </a:rPr>
            </a:br>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"status"</a:t>
            </a:r>
            <a:r>
              <a:rPr lang="en-US" sz="2000" b="1" dirty="0">
                <a:solidFill>
                  <a:srgbClr val="000000"/>
                </a:solidFill>
                <a:effectLst/>
                <a:latin typeface="Consolas" panose="020B0609020204030204" pitchFamily="49" charset="0"/>
              </a:rPr>
              <a:t>: </a:t>
            </a:r>
            <a:r>
              <a:rPr lang="en-US" sz="2000" b="1" dirty="0">
                <a:solidFill>
                  <a:srgbClr val="0451A5"/>
                </a:solidFill>
                <a:effectLst/>
                <a:latin typeface="Consolas" panose="020B0609020204030204" pitchFamily="49" charset="0"/>
              </a:rPr>
              <a:t>"success"</a:t>
            </a:r>
            <a:r>
              <a:rPr lang="en-US" sz="2000" b="1" dirty="0">
                <a:solidFill>
                  <a:srgbClr val="000000"/>
                </a:solidFill>
                <a:effectLst/>
                <a:latin typeface="Consolas" panose="020B0609020204030204" pitchFamily="49" charset="0"/>
              </a:rPr>
              <a:t>,</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"data"</a:t>
            </a:r>
            <a:r>
              <a:rPr lang="en-US" sz="2000" b="1" dirty="0">
                <a:solidFill>
                  <a:srgbClr val="000000"/>
                </a:solidFill>
                <a:effectLst/>
                <a:latin typeface="Consolas" panose="020B0609020204030204" pitchFamily="49" charset="0"/>
              </a:rPr>
              <a:t>: {</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"status"</a:t>
            </a:r>
            <a:r>
              <a:rPr lang="en-US" sz="2000" b="1" dirty="0">
                <a:solidFill>
                  <a:srgbClr val="000000"/>
                </a:solidFill>
                <a:effectLst/>
                <a:latin typeface="Consolas" panose="020B0609020204030204" pitchFamily="49" charset="0"/>
              </a:rPr>
              <a:t>: </a:t>
            </a:r>
            <a:r>
              <a:rPr lang="en-US" sz="2000" b="1" dirty="0">
                <a:solidFill>
                  <a:srgbClr val="0451A5"/>
                </a:solidFill>
                <a:effectLst/>
                <a:latin typeface="Consolas" panose="020B0609020204030204" pitchFamily="49" charset="0"/>
              </a:rPr>
              <a:t>"success"</a:t>
            </a:r>
            <a:r>
              <a:rPr lang="en-US" sz="2000" b="1" dirty="0">
                <a:solidFill>
                  <a:srgbClr val="000000"/>
                </a:solidFill>
                <a:effectLst/>
                <a:latin typeface="Consolas" panose="020B0609020204030204" pitchFamily="49" charset="0"/>
              </a:rPr>
              <a:t>,</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"data"</a:t>
            </a:r>
            <a:r>
              <a:rPr lang="en-US" sz="2000" b="1" dirty="0">
                <a:solidFill>
                  <a:srgbClr val="000000"/>
                </a:solidFill>
                <a:effectLst/>
                <a:latin typeface="Consolas" panose="020B0609020204030204" pitchFamily="49" charset="0"/>
              </a:rPr>
              <a:t>: {</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"name"</a:t>
            </a:r>
            <a:r>
              <a:rPr lang="en-US" sz="2000" b="1" dirty="0">
                <a:solidFill>
                  <a:srgbClr val="000000"/>
                </a:solidFill>
                <a:effectLst/>
                <a:latin typeface="Consolas" panose="020B0609020204030204" pitchFamily="49" charset="0"/>
              </a:rPr>
              <a:t>: </a:t>
            </a:r>
            <a:r>
              <a:rPr lang="en-US" sz="2000" b="1" dirty="0">
                <a:solidFill>
                  <a:srgbClr val="0451A5"/>
                </a:solidFill>
                <a:effectLst/>
                <a:latin typeface="Consolas" panose="020B0609020204030204" pitchFamily="49" charset="0"/>
              </a:rPr>
              <a:t>“Ahmet"</a:t>
            </a:r>
            <a:r>
              <a:rPr lang="en-US" sz="2000" b="1" dirty="0">
                <a:solidFill>
                  <a:srgbClr val="000000"/>
                </a:solidFill>
                <a:effectLst/>
                <a:latin typeface="Consolas" panose="020B0609020204030204" pitchFamily="49" charset="0"/>
              </a:rPr>
              <a:t>,</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"salary"</a:t>
            </a:r>
            <a:r>
              <a:rPr lang="en-US" sz="2000" b="1" dirty="0">
                <a:solidFill>
                  <a:srgbClr val="000000"/>
                </a:solidFill>
                <a:effectLst/>
                <a:latin typeface="Consolas" panose="020B0609020204030204" pitchFamily="49" charset="0"/>
              </a:rPr>
              <a:t>: </a:t>
            </a:r>
            <a:r>
              <a:rPr lang="en-US" sz="2000" b="1" dirty="0">
                <a:solidFill>
                  <a:srgbClr val="0451A5"/>
                </a:solidFill>
                <a:effectLst/>
                <a:latin typeface="Consolas" panose="020B0609020204030204" pitchFamily="49" charset="0"/>
              </a:rPr>
              <a:t>"1230"</a:t>
            </a:r>
            <a:r>
              <a:rPr lang="en-US" sz="2000" b="1" dirty="0">
                <a:solidFill>
                  <a:srgbClr val="000000"/>
                </a:solidFill>
                <a:effectLst/>
                <a:latin typeface="Consolas" panose="020B0609020204030204" pitchFamily="49" charset="0"/>
              </a:rPr>
              <a:t>,</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"age"</a:t>
            </a:r>
            <a:r>
              <a:rPr lang="en-US" sz="2000" b="1" dirty="0">
                <a:solidFill>
                  <a:srgbClr val="000000"/>
                </a:solidFill>
                <a:effectLst/>
                <a:latin typeface="Consolas" panose="020B0609020204030204" pitchFamily="49" charset="0"/>
              </a:rPr>
              <a:t>: </a:t>
            </a:r>
            <a:r>
              <a:rPr lang="en-US" sz="2000" b="1" dirty="0">
                <a:solidFill>
                  <a:srgbClr val="0451A5"/>
                </a:solidFill>
                <a:effectLst/>
                <a:latin typeface="Consolas" panose="020B0609020204030204" pitchFamily="49" charset="0"/>
              </a:rPr>
              <a:t>"44"</a:t>
            </a:r>
            <a:r>
              <a:rPr lang="en-US" sz="2000" b="1" dirty="0">
                <a:solidFill>
                  <a:srgbClr val="000000"/>
                </a:solidFill>
                <a:effectLst/>
                <a:latin typeface="Consolas" panose="020B0609020204030204" pitchFamily="49" charset="0"/>
              </a:rPr>
              <a:t>,</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"id"</a:t>
            </a:r>
            <a:r>
              <a:rPr lang="en-US" sz="2000" b="1" dirty="0">
                <a:solidFill>
                  <a:srgbClr val="000000"/>
                </a:solidFill>
                <a:effectLst/>
                <a:latin typeface="Consolas" panose="020B0609020204030204" pitchFamily="49" charset="0"/>
              </a:rPr>
              <a:t>: </a:t>
            </a:r>
            <a:r>
              <a:rPr lang="en-US" sz="2000" b="1" dirty="0">
                <a:solidFill>
                  <a:srgbClr val="098658"/>
                </a:solidFill>
                <a:effectLst/>
                <a:latin typeface="Consolas" panose="020B0609020204030204" pitchFamily="49" charset="0"/>
              </a:rPr>
              <a:t>40</a:t>
            </a:r>
            <a:r>
              <a:rPr lang="en-US" sz="2000" b="1" dirty="0">
                <a:solidFill>
                  <a:srgbClr val="000000"/>
                </a:solidFill>
                <a:effectLst/>
                <a:latin typeface="Consolas" panose="020B0609020204030204" pitchFamily="49" charset="0"/>
              </a:rPr>
              <a:t> }</a:t>
            </a:r>
          </a:p>
          <a:p>
            <a:r>
              <a:rPr lang="en-US" sz="2000" b="1" dirty="0">
                <a:solidFill>
                  <a:srgbClr val="000000"/>
                </a:solidFill>
                <a:effectLst/>
                <a:latin typeface="Consolas" panose="020B0609020204030204" pitchFamily="49" charset="0"/>
              </a:rPr>
              <a:t>    },</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"message"</a:t>
            </a:r>
            <a:r>
              <a:rPr lang="en-US" sz="2000" b="1" dirty="0">
                <a:solidFill>
                  <a:srgbClr val="000000"/>
                </a:solidFill>
                <a:effectLst/>
                <a:latin typeface="Consolas" panose="020B0609020204030204" pitchFamily="49" charset="0"/>
              </a:rPr>
              <a:t>: </a:t>
            </a:r>
            <a:r>
              <a:rPr lang="en-US" sz="2000" b="1" dirty="0">
                <a:solidFill>
                  <a:srgbClr val="0451A5"/>
                </a:solidFill>
                <a:effectLst/>
                <a:latin typeface="Consolas" panose="020B0609020204030204" pitchFamily="49" charset="0"/>
              </a:rPr>
              <a:t>"Successfully! Record has been updated."</a:t>
            </a:r>
            <a:r>
              <a:rPr lang="en-US" sz="2000" b="1"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1066249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4621627" y="2506830"/>
            <a:ext cx="2948746" cy="646331"/>
          </a:xfrm>
          <a:prstGeom prst="rect">
            <a:avLst/>
          </a:prstGeom>
          <a:noFill/>
        </p:spPr>
        <p:txBody>
          <a:bodyPr wrap="square">
            <a:spAutoFit/>
          </a:bodyPr>
          <a:lstStyle/>
          <a:p>
            <a:pPr algn="ctr"/>
            <a:r>
              <a:rPr lang="en-US" dirty="0">
                <a:latin typeface="Bahnschrift SemiBold" panose="020B0502040204020203" pitchFamily="34" charset="0"/>
              </a:rPr>
              <a:t>BOLUM 4</a:t>
            </a:r>
          </a:p>
          <a:p>
            <a:pPr algn="ctr"/>
            <a:r>
              <a:rPr lang="en-US" dirty="0">
                <a:latin typeface="Bahnschrift SemiBold" panose="020B0502040204020203" pitchFamily="34" charset="0"/>
              </a:rPr>
              <a:t>FRAMEWORK GELISTIRME</a:t>
            </a:r>
          </a:p>
        </p:txBody>
      </p:sp>
      <p:sp>
        <p:nvSpPr>
          <p:cNvPr id="9" name="TextBox 8">
            <a:extLst>
              <a:ext uri="{FF2B5EF4-FFF2-40B4-BE49-F238E27FC236}">
                <a16:creationId xmlns:a16="http://schemas.microsoft.com/office/drawing/2014/main" id="{11BBDC98-9CA0-4211-9B90-904437059EA6}"/>
              </a:ext>
            </a:extLst>
          </p:cNvPr>
          <p:cNvSpPr txBox="1"/>
          <p:nvPr/>
        </p:nvSpPr>
        <p:spPr>
          <a:xfrm>
            <a:off x="5279957" y="3946735"/>
            <a:ext cx="1678979" cy="369332"/>
          </a:xfrm>
          <a:prstGeom prst="rect">
            <a:avLst/>
          </a:prstGeom>
          <a:noFill/>
        </p:spPr>
        <p:txBody>
          <a:bodyPr wrap="square">
            <a:spAutoFit/>
          </a:bodyPr>
          <a:lstStyle/>
          <a:p>
            <a:pPr algn="ctr"/>
            <a:r>
              <a:rPr lang="en-US" dirty="0">
                <a:latin typeface="Bahnschrift SemiBold" panose="020B0502040204020203" pitchFamily="34" charset="0"/>
              </a:rPr>
              <a:t>DERS 16</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4183965" y="4756609"/>
            <a:ext cx="3870962" cy="369332"/>
          </a:xfrm>
          <a:prstGeom prst="rect">
            <a:avLst/>
          </a:prstGeom>
          <a:noFill/>
        </p:spPr>
        <p:txBody>
          <a:bodyPr wrap="square">
            <a:spAutoFit/>
          </a:bodyPr>
          <a:lstStyle/>
          <a:p>
            <a:pPr algn="ctr"/>
            <a:r>
              <a:rPr lang="en-US" dirty="0">
                <a:latin typeface="Bahnschrift SemiBold" panose="020B0502040204020203" pitchFamily="34" charset="0"/>
              </a:rPr>
              <a:t>Base URL KULLANIMI</a:t>
            </a:r>
          </a:p>
        </p:txBody>
      </p:sp>
    </p:spTree>
    <p:extLst>
      <p:ext uri="{BB962C8B-B14F-4D97-AF65-F5344CB8AC3E}">
        <p14:creationId xmlns:p14="http://schemas.microsoft.com/office/powerpoint/2010/main" val="332150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EDD3F56-B0E9-4A5D-8029-46D4D7ED3485}"/>
              </a:ext>
            </a:extLst>
          </p:cNvPr>
          <p:cNvSpPr txBox="1"/>
          <p:nvPr/>
        </p:nvSpPr>
        <p:spPr>
          <a:xfrm>
            <a:off x="2920661" y="276390"/>
            <a:ext cx="6397569" cy="369332"/>
          </a:xfrm>
          <a:prstGeom prst="rect">
            <a:avLst/>
          </a:prstGeom>
          <a:noFill/>
        </p:spPr>
        <p:txBody>
          <a:bodyPr wrap="square">
            <a:spAutoFit/>
          </a:bodyPr>
          <a:lstStyle/>
          <a:p>
            <a:pPr algn="ctr"/>
            <a:r>
              <a:rPr lang="en-US" dirty="0">
                <a:latin typeface="Bahnschrift SemiBold" panose="020B0502040204020203" pitchFamily="34" charset="0"/>
              </a:rPr>
              <a:t>PATH VE QUERY PARAMETRELERI</a:t>
            </a:r>
          </a:p>
        </p:txBody>
      </p:sp>
      <p:pic>
        <p:nvPicPr>
          <p:cNvPr id="9" name="Picture 8">
            <a:extLst>
              <a:ext uri="{FF2B5EF4-FFF2-40B4-BE49-F238E27FC236}">
                <a16:creationId xmlns:a16="http://schemas.microsoft.com/office/drawing/2014/main" id="{A60DB842-B9BB-4273-BE66-533BE796C806}"/>
              </a:ext>
            </a:extLst>
          </p:cNvPr>
          <p:cNvPicPr>
            <a:picLocks noChangeAspect="1"/>
          </p:cNvPicPr>
          <p:nvPr/>
        </p:nvPicPr>
        <p:blipFill>
          <a:blip r:embed="rId2"/>
          <a:stretch>
            <a:fillRect/>
          </a:stretch>
        </p:blipFill>
        <p:spPr>
          <a:xfrm>
            <a:off x="1589347" y="1056621"/>
            <a:ext cx="8980533" cy="1340378"/>
          </a:xfrm>
          <a:prstGeom prst="rect">
            <a:avLst/>
          </a:prstGeom>
        </p:spPr>
      </p:pic>
      <p:sp>
        <p:nvSpPr>
          <p:cNvPr id="17" name="Rectangle 16">
            <a:extLst>
              <a:ext uri="{FF2B5EF4-FFF2-40B4-BE49-F238E27FC236}">
                <a16:creationId xmlns:a16="http://schemas.microsoft.com/office/drawing/2014/main" id="{C18A899D-6C42-4204-9B0D-8D994EF9291D}"/>
              </a:ext>
            </a:extLst>
          </p:cNvPr>
          <p:cNvSpPr/>
          <p:nvPr/>
        </p:nvSpPr>
        <p:spPr>
          <a:xfrm>
            <a:off x="1605733" y="1056619"/>
            <a:ext cx="8980533" cy="134037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330EEFEB-E41A-437B-9391-04E64C743427}"/>
              </a:ext>
            </a:extLst>
          </p:cNvPr>
          <p:cNvSpPr txBox="1"/>
          <p:nvPr/>
        </p:nvSpPr>
        <p:spPr>
          <a:xfrm>
            <a:off x="844061" y="2560584"/>
            <a:ext cx="10105293" cy="34778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0988" indent="-280988" algn="l">
              <a:spcBef>
                <a:spcPts val="600"/>
              </a:spcBef>
              <a:spcAft>
                <a:spcPts val="1200"/>
              </a:spcAft>
              <a:buFont typeface="Wingdings" panose="05000000000000000000" pitchFamily="2" charset="2"/>
              <a:buChar char="Ø"/>
            </a:pPr>
            <a:r>
              <a:rPr lang="en-US" b="0" i="0" noProof="1">
                <a:effectLst/>
                <a:latin typeface="Bahnschrift SemiBold" panose="020B0502040204020203" pitchFamily="34" charset="0"/>
                <a:cs typeface="Arial" panose="020B0604020202020204" pitchFamily="34" charset="0"/>
              </a:rPr>
              <a:t>Bir </a:t>
            </a:r>
            <a:r>
              <a:rPr lang="en-US" noProof="1">
                <a:latin typeface="Bahnschrift SemiBold" panose="020B0502040204020203" pitchFamily="34" charset="0"/>
                <a:cs typeface="Arial" panose="020B0604020202020204" pitchFamily="34" charset="0"/>
              </a:rPr>
              <a:t>end-point’i</a:t>
            </a:r>
            <a:r>
              <a:rPr lang="en-US" altLang="en-US" dirty="0">
                <a:latin typeface="Bahnschrift SemiBold" panose="020B0502040204020203" pitchFamily="34" charset="0"/>
                <a:cs typeface="Arial" panose="020B0604020202020204" pitchFamily="34" charset="0"/>
              </a:rPr>
              <a:t> tanimlamak veya</a:t>
            </a:r>
            <a:r>
              <a:rPr lang="tr-TR" altLang="en-US" dirty="0">
                <a:latin typeface="Bahnschrift SemiBold" panose="020B0502040204020203" pitchFamily="34" charset="0"/>
                <a:cs typeface="Arial" panose="020B0604020202020204" pitchFamily="34" charset="0"/>
              </a:rPr>
              <a:t> daha ayrıntılı nesneleri üzerinde hareket </a:t>
            </a:r>
            <a:r>
              <a:rPr lang="en-US" altLang="en-US" noProof="1">
                <a:latin typeface="Bahnschrift SemiBold" panose="020B0502040204020203" pitchFamily="34" charset="0"/>
                <a:cs typeface="Arial" panose="020B0604020202020204" pitchFamily="34" charset="0"/>
              </a:rPr>
              <a:t>etmek istiyorsaniz</a:t>
            </a:r>
            <a:r>
              <a:rPr lang="en-US" b="0" i="0" noProof="1">
                <a:effectLst/>
                <a:latin typeface="Bahnschrift SemiBold" panose="020B0502040204020203" pitchFamily="34" charset="0"/>
                <a:cs typeface="Arial" panose="020B0604020202020204" pitchFamily="34" charset="0"/>
              </a:rPr>
              <a:t> Path Param kullanmalısınız. Ancak öğeleri sıralamak veya filtrelemek istiyorsanız, Query Parametresi kullanmalısınız. Query</a:t>
            </a:r>
            <a:r>
              <a:rPr lang="tr-TR" altLang="en-US" dirty="0">
                <a:latin typeface="Bahnschrift SemiBold" panose="020B0502040204020203" pitchFamily="34" charset="0"/>
                <a:cs typeface="Arial" panose="020B0604020202020204" pitchFamily="34" charset="0"/>
              </a:rPr>
              <a:t> parametreleri, kaynakları daha iyi bir şekilde tanımlamaya yardımcı olan benzersiz özelliklere sahiptir.</a:t>
            </a:r>
            <a:endParaRPr lang="en-US" b="0" i="0" noProof="1">
              <a:effectLst/>
              <a:latin typeface="Bahnschrift SemiBold" panose="020B0502040204020203" pitchFamily="34" charset="0"/>
              <a:cs typeface="Arial" panose="020B0604020202020204" pitchFamily="34" charset="0"/>
            </a:endParaRPr>
          </a:p>
          <a:p>
            <a:pPr marL="280988" indent="-280988" algn="l">
              <a:spcBef>
                <a:spcPts val="600"/>
              </a:spcBef>
              <a:spcAft>
                <a:spcPts val="1200"/>
              </a:spcAft>
              <a:buFont typeface="Wingdings" panose="05000000000000000000" pitchFamily="2" charset="2"/>
              <a:buChar char="Ø"/>
            </a:pPr>
            <a:r>
              <a:rPr lang="en-US" b="0" i="0" noProof="1">
                <a:effectLst/>
                <a:latin typeface="Bahnschrift SemiBold" panose="020B0502040204020203" pitchFamily="34" charset="0"/>
                <a:cs typeface="Arial" panose="020B0604020202020204" pitchFamily="34" charset="0"/>
              </a:rPr>
              <a:t>Query</a:t>
            </a:r>
            <a:r>
              <a:rPr lang="tr-TR" altLang="en-US" dirty="0">
                <a:latin typeface="Bahnschrift SemiBold" panose="020B0502040204020203" pitchFamily="34" charset="0"/>
                <a:cs typeface="Arial" panose="020B0604020202020204" pitchFamily="34" charset="0"/>
              </a:rPr>
              <a:t> parametreleri URL’de "?" İşaretinin sağ tarafında görünürken, </a:t>
            </a:r>
            <a:r>
              <a:rPr lang="en-US" b="0" i="0" noProof="1">
                <a:effectLst/>
                <a:latin typeface="Bahnschrift SemiBold" panose="020B0502040204020203" pitchFamily="34" charset="0"/>
                <a:cs typeface="Arial" panose="020B0604020202020204" pitchFamily="34" charset="0"/>
              </a:rPr>
              <a:t>Path</a:t>
            </a:r>
            <a:r>
              <a:rPr lang="tr-TR" altLang="en-US" dirty="0">
                <a:latin typeface="Bahnschrift SemiBold" panose="020B0502040204020203" pitchFamily="34" charset="0"/>
                <a:cs typeface="Arial" panose="020B0604020202020204" pitchFamily="34" charset="0"/>
              </a:rPr>
              <a:t> parametreleri soru işareti işaretinden önce gelir. </a:t>
            </a:r>
            <a:endParaRPr lang="en-US" altLang="en-US" dirty="0">
              <a:latin typeface="Bahnschrift SemiBold" panose="020B0502040204020203" pitchFamily="34" charset="0"/>
              <a:cs typeface="Arial" panose="020B0604020202020204" pitchFamily="34" charset="0"/>
            </a:endParaRPr>
          </a:p>
          <a:p>
            <a:pPr marL="280988" indent="-280988" algn="l">
              <a:spcBef>
                <a:spcPts val="600"/>
              </a:spcBef>
              <a:spcAft>
                <a:spcPts val="1200"/>
              </a:spcAft>
              <a:buFont typeface="Wingdings" panose="05000000000000000000" pitchFamily="2" charset="2"/>
              <a:buChar char="Ø"/>
            </a:pPr>
            <a:r>
              <a:rPr lang="tr-TR" altLang="en-US" dirty="0">
                <a:latin typeface="Bahnschrift SemiBold" panose="020B0502040204020203" pitchFamily="34" charset="0"/>
                <a:cs typeface="Arial" panose="020B0604020202020204" pitchFamily="34" charset="0"/>
              </a:rPr>
              <a:t>URL'nin bir parçası oldukları için </a:t>
            </a:r>
            <a:r>
              <a:rPr lang="en-US" b="0" i="0" noProof="1">
                <a:effectLst/>
                <a:latin typeface="Bahnschrift SemiBold" panose="020B0502040204020203" pitchFamily="34" charset="0"/>
                <a:cs typeface="Arial" panose="020B0604020202020204" pitchFamily="34" charset="0"/>
              </a:rPr>
              <a:t>Path</a:t>
            </a:r>
            <a:r>
              <a:rPr lang="tr-TR" altLang="en-US" dirty="0">
                <a:latin typeface="Bahnschrift SemiBold" panose="020B0502040204020203" pitchFamily="34" charset="0"/>
                <a:cs typeface="Arial" panose="020B0604020202020204" pitchFamily="34" charset="0"/>
              </a:rPr>
              <a:t> parametrelerindeki değerleri atlayamazsınız. Öte yandan, </a:t>
            </a:r>
            <a:r>
              <a:rPr lang="en-US" b="0" i="0" noProof="1">
                <a:effectLst/>
                <a:latin typeface="Bahnschrift SemiBold" panose="020B0502040204020203" pitchFamily="34" charset="0"/>
                <a:cs typeface="Arial" panose="020B0604020202020204" pitchFamily="34" charset="0"/>
              </a:rPr>
              <a:t>Query</a:t>
            </a:r>
            <a:r>
              <a:rPr lang="tr-TR" altLang="en-US" dirty="0">
                <a:latin typeface="Bahnschrift SemiBold" panose="020B0502040204020203" pitchFamily="34" charset="0"/>
                <a:cs typeface="Arial" panose="020B0604020202020204" pitchFamily="34" charset="0"/>
              </a:rPr>
              <a:t> parametreleri URL'nin sonuna eklenir ve bu nedenle serileştirme standartları izlendiği sürece bazı değerlerin çıkarılmasına izin verebilir. </a:t>
            </a:r>
            <a:endParaRPr lang="en-US" altLang="en-US" dirty="0">
              <a:latin typeface="Bahnschrift SemiBold" panose="020B0502040204020203" pitchFamily="34" charset="0"/>
              <a:cs typeface="Arial" panose="020B0604020202020204" pitchFamily="34" charset="0"/>
            </a:endParaRPr>
          </a:p>
          <a:p>
            <a:pPr marL="280988" indent="-280988" algn="l">
              <a:buFont typeface="Wingdings" panose="05000000000000000000" pitchFamily="2" charset="2"/>
              <a:buChar char="Ø"/>
            </a:pPr>
            <a:r>
              <a:rPr lang="en-US" noProof="1">
                <a:latin typeface="Bahnschrift SemiBold" panose="020B0502040204020203" pitchFamily="34" charset="0"/>
                <a:cs typeface="Arial" panose="020B0604020202020204" pitchFamily="34" charset="0"/>
              </a:rPr>
              <a:t>Query parametreleri key-value seklinde kullanilir. </a:t>
            </a:r>
          </a:p>
        </p:txBody>
      </p:sp>
      <p:cxnSp>
        <p:nvCxnSpPr>
          <p:cNvPr id="8" name="Straight Connector 7">
            <a:extLst>
              <a:ext uri="{FF2B5EF4-FFF2-40B4-BE49-F238E27FC236}">
                <a16:creationId xmlns:a16="http://schemas.microsoft.com/office/drawing/2014/main" id="{845CBC53-1FD3-42A2-8537-E42B15AA8A6D}"/>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41860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2D43C8-4EA9-4FA6-B31F-7973AF10A1C1}"/>
              </a:ext>
            </a:extLst>
          </p:cNvPr>
          <p:cNvPicPr>
            <a:picLocks noChangeAspect="1"/>
          </p:cNvPicPr>
          <p:nvPr/>
        </p:nvPicPr>
        <p:blipFill>
          <a:blip r:embed="rId2"/>
          <a:stretch>
            <a:fillRect/>
          </a:stretch>
        </p:blipFill>
        <p:spPr>
          <a:xfrm>
            <a:off x="640008" y="665932"/>
            <a:ext cx="5819408" cy="3276728"/>
          </a:xfrm>
          <a:prstGeom prst="rect">
            <a:avLst/>
          </a:prstGeom>
        </p:spPr>
      </p:pic>
      <p:sp>
        <p:nvSpPr>
          <p:cNvPr id="13" name="TextBox 12">
            <a:extLst>
              <a:ext uri="{FF2B5EF4-FFF2-40B4-BE49-F238E27FC236}">
                <a16:creationId xmlns:a16="http://schemas.microsoft.com/office/drawing/2014/main" id="{CEDD3F56-B0E9-4A5D-8029-46D4D7ED3485}"/>
              </a:ext>
            </a:extLst>
          </p:cNvPr>
          <p:cNvSpPr txBox="1"/>
          <p:nvPr/>
        </p:nvSpPr>
        <p:spPr>
          <a:xfrm>
            <a:off x="2920661" y="276390"/>
            <a:ext cx="6397569" cy="369332"/>
          </a:xfrm>
          <a:prstGeom prst="rect">
            <a:avLst/>
          </a:prstGeom>
          <a:noFill/>
        </p:spPr>
        <p:txBody>
          <a:bodyPr wrap="square">
            <a:spAutoFit/>
          </a:bodyPr>
          <a:lstStyle/>
          <a:p>
            <a:pPr algn="ctr"/>
            <a:r>
              <a:rPr lang="en-US" dirty="0">
                <a:latin typeface="Bahnschrift SemiBold" panose="020B0502040204020203" pitchFamily="34" charset="0"/>
              </a:rPr>
              <a:t>PATH VE QUERY PARAMETRELERI</a:t>
            </a:r>
          </a:p>
        </p:txBody>
      </p:sp>
      <p:sp>
        <p:nvSpPr>
          <p:cNvPr id="17" name="Rectangle 16">
            <a:extLst>
              <a:ext uri="{FF2B5EF4-FFF2-40B4-BE49-F238E27FC236}">
                <a16:creationId xmlns:a16="http://schemas.microsoft.com/office/drawing/2014/main" id="{C18A899D-6C42-4204-9B0D-8D994EF9291D}"/>
              </a:ext>
            </a:extLst>
          </p:cNvPr>
          <p:cNvSpPr/>
          <p:nvPr/>
        </p:nvSpPr>
        <p:spPr>
          <a:xfrm>
            <a:off x="640008" y="669707"/>
            <a:ext cx="5819408" cy="327295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330EEFEB-E41A-437B-9391-04E64C743427}"/>
              </a:ext>
            </a:extLst>
          </p:cNvPr>
          <p:cNvSpPr txBox="1"/>
          <p:nvPr/>
        </p:nvSpPr>
        <p:spPr>
          <a:xfrm>
            <a:off x="6545722" y="1657349"/>
            <a:ext cx="5545016"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Bef>
                <a:spcPts val="600"/>
              </a:spcBef>
              <a:spcAft>
                <a:spcPts val="1200"/>
              </a:spcAft>
            </a:pPr>
            <a:r>
              <a:rPr lang="en-US" b="0" i="0" noProof="1">
                <a:effectLst/>
                <a:latin typeface="Bahnschrift SemiBold" panose="020B0502040204020203" pitchFamily="34" charset="0"/>
                <a:cs typeface="Arial" panose="020B0604020202020204" pitchFamily="34" charset="0"/>
              </a:rPr>
              <a:t>Ornegin amazon sitesine gidip “api” icin sorgu yaptigimizda, uygulama bizi </a:t>
            </a:r>
            <a:r>
              <a:rPr lang="en-US" b="0" i="0" noProof="1">
                <a:solidFill>
                  <a:srgbClr val="C00000"/>
                </a:solidFill>
                <a:effectLst/>
                <a:latin typeface="Bahnschrift SemiBold" panose="020B0502040204020203" pitchFamily="34" charset="0"/>
                <a:cs typeface="Arial" panose="020B0604020202020204" pitchFamily="34" charset="0"/>
              </a:rPr>
              <a:t>https://www.amazon.com/s?k=api&amp;ref=nb_sb_noss_1  </a:t>
            </a:r>
            <a:r>
              <a:rPr lang="en-US" b="0" i="0" noProof="1">
                <a:effectLst/>
                <a:latin typeface="Bahnschrift SemiBold" panose="020B0502040204020203" pitchFamily="34" charset="0"/>
                <a:cs typeface="Arial" panose="020B0604020202020204" pitchFamily="34" charset="0"/>
              </a:rPr>
              <a:t>adresine yonlendirmektedir</a:t>
            </a:r>
          </a:p>
        </p:txBody>
      </p:sp>
      <p:sp>
        <p:nvSpPr>
          <p:cNvPr id="14" name="TextBox 13">
            <a:extLst>
              <a:ext uri="{FF2B5EF4-FFF2-40B4-BE49-F238E27FC236}">
                <a16:creationId xmlns:a16="http://schemas.microsoft.com/office/drawing/2014/main" id="{C6DD9C6A-FA6B-4379-9246-7265260CCC8B}"/>
              </a:ext>
            </a:extLst>
          </p:cNvPr>
          <p:cNvSpPr txBox="1"/>
          <p:nvPr/>
        </p:nvSpPr>
        <p:spPr>
          <a:xfrm>
            <a:off x="1972407" y="4060616"/>
            <a:ext cx="9023839" cy="369332"/>
          </a:xfrm>
          <a:prstGeom prst="rect">
            <a:avLst/>
          </a:prstGeom>
          <a:noFill/>
        </p:spPr>
        <p:txBody>
          <a:bodyPr wrap="square">
            <a:spAutoFit/>
          </a:bodyPr>
          <a:lstStyle/>
          <a:p>
            <a:r>
              <a:rPr lang="en-US" noProof="1">
                <a:solidFill>
                  <a:srgbClr val="C00000"/>
                </a:solidFill>
                <a:latin typeface="Bahnschrift SemiBold" panose="020B0502040204020203" pitchFamily="34" charset="0"/>
                <a:cs typeface="Arial" panose="020B0604020202020204" pitchFamily="34" charset="0"/>
              </a:rPr>
              <a:t>https://www.amazon.com        /</a:t>
            </a:r>
            <a:r>
              <a:rPr lang="en-US" b="0" i="0" noProof="1">
                <a:solidFill>
                  <a:srgbClr val="C00000"/>
                </a:solidFill>
                <a:effectLst/>
                <a:latin typeface="Bahnschrift SemiBold" panose="020B0502040204020203" pitchFamily="34" charset="0"/>
                <a:cs typeface="Arial" panose="020B0604020202020204" pitchFamily="34" charset="0"/>
              </a:rPr>
              <a:t>s                   ?        k=api        &amp;       ref=nb_sb_noss_1 </a:t>
            </a:r>
            <a:endParaRPr lang="en-US" dirty="0"/>
          </a:p>
        </p:txBody>
      </p:sp>
      <p:sp>
        <p:nvSpPr>
          <p:cNvPr id="7" name="Right Brace 6">
            <a:extLst>
              <a:ext uri="{FF2B5EF4-FFF2-40B4-BE49-F238E27FC236}">
                <a16:creationId xmlns:a16="http://schemas.microsoft.com/office/drawing/2014/main" id="{5593C281-50ED-4632-AAD2-6D0B27599FCE}"/>
              </a:ext>
            </a:extLst>
          </p:cNvPr>
          <p:cNvSpPr/>
          <p:nvPr/>
        </p:nvSpPr>
        <p:spPr>
          <a:xfrm rot="5400000">
            <a:off x="3184463" y="3100226"/>
            <a:ext cx="369330" cy="2793443"/>
          </a:xfrm>
          <a:prstGeom prst="rightBrace">
            <a:avLst>
              <a:gd name="adj1" fmla="val 8333"/>
              <a:gd name="adj2" fmla="val 46066"/>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Right Brace 18">
            <a:extLst>
              <a:ext uri="{FF2B5EF4-FFF2-40B4-BE49-F238E27FC236}">
                <a16:creationId xmlns:a16="http://schemas.microsoft.com/office/drawing/2014/main" id="{65ADD3B3-C184-4839-BECC-2888F9257C1D}"/>
              </a:ext>
            </a:extLst>
          </p:cNvPr>
          <p:cNvSpPr/>
          <p:nvPr/>
        </p:nvSpPr>
        <p:spPr>
          <a:xfrm rot="5400000">
            <a:off x="5028364" y="4153240"/>
            <a:ext cx="369330" cy="687416"/>
          </a:xfrm>
          <a:prstGeom prst="rightBrace">
            <a:avLst>
              <a:gd name="adj1" fmla="val 8333"/>
              <a:gd name="adj2" fmla="val 46066"/>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ight Brace 19">
            <a:extLst>
              <a:ext uri="{FF2B5EF4-FFF2-40B4-BE49-F238E27FC236}">
                <a16:creationId xmlns:a16="http://schemas.microsoft.com/office/drawing/2014/main" id="{2F01445A-0080-4E49-A25C-298BDA4D23F9}"/>
              </a:ext>
            </a:extLst>
          </p:cNvPr>
          <p:cNvSpPr/>
          <p:nvPr/>
        </p:nvSpPr>
        <p:spPr>
          <a:xfrm rot="5400000">
            <a:off x="6450600" y="4177958"/>
            <a:ext cx="369330" cy="687416"/>
          </a:xfrm>
          <a:prstGeom prst="rightBrace">
            <a:avLst>
              <a:gd name="adj1" fmla="val 8333"/>
              <a:gd name="adj2" fmla="val 46066"/>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Right Brace 20">
            <a:extLst>
              <a:ext uri="{FF2B5EF4-FFF2-40B4-BE49-F238E27FC236}">
                <a16:creationId xmlns:a16="http://schemas.microsoft.com/office/drawing/2014/main" id="{8000581F-D77A-4AB7-85A8-A24F9E6B4059}"/>
              </a:ext>
            </a:extLst>
          </p:cNvPr>
          <p:cNvSpPr/>
          <p:nvPr/>
        </p:nvSpPr>
        <p:spPr>
          <a:xfrm rot="5400000">
            <a:off x="7253631" y="4097510"/>
            <a:ext cx="369330" cy="848311"/>
          </a:xfrm>
          <a:prstGeom prst="rightBrace">
            <a:avLst>
              <a:gd name="adj1" fmla="val 8333"/>
              <a:gd name="adj2" fmla="val 46066"/>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Right Brace 21">
            <a:extLst>
              <a:ext uri="{FF2B5EF4-FFF2-40B4-BE49-F238E27FC236}">
                <a16:creationId xmlns:a16="http://schemas.microsoft.com/office/drawing/2014/main" id="{1B598D71-660D-4D2C-8193-6F597D45DA66}"/>
              </a:ext>
            </a:extLst>
          </p:cNvPr>
          <p:cNvSpPr/>
          <p:nvPr/>
        </p:nvSpPr>
        <p:spPr>
          <a:xfrm rot="5400000">
            <a:off x="8041884" y="4156091"/>
            <a:ext cx="369330" cy="687416"/>
          </a:xfrm>
          <a:prstGeom prst="rightBrace">
            <a:avLst>
              <a:gd name="adj1" fmla="val 8333"/>
              <a:gd name="adj2" fmla="val 46066"/>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Right Brace 22">
            <a:extLst>
              <a:ext uri="{FF2B5EF4-FFF2-40B4-BE49-F238E27FC236}">
                <a16:creationId xmlns:a16="http://schemas.microsoft.com/office/drawing/2014/main" id="{05BAB85B-CCC4-4626-9CDD-A5F1D6201F4F}"/>
              </a:ext>
            </a:extLst>
          </p:cNvPr>
          <p:cNvSpPr/>
          <p:nvPr/>
        </p:nvSpPr>
        <p:spPr>
          <a:xfrm rot="5400000">
            <a:off x="9472100" y="3425136"/>
            <a:ext cx="369330" cy="2132236"/>
          </a:xfrm>
          <a:prstGeom prst="rightBrace">
            <a:avLst>
              <a:gd name="adj1" fmla="val 8333"/>
              <a:gd name="adj2" fmla="val 46066"/>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TextBox 23">
            <a:extLst>
              <a:ext uri="{FF2B5EF4-FFF2-40B4-BE49-F238E27FC236}">
                <a16:creationId xmlns:a16="http://schemas.microsoft.com/office/drawing/2014/main" id="{D286BB75-B131-4788-8AFC-2B2B97DB206B}"/>
              </a:ext>
            </a:extLst>
          </p:cNvPr>
          <p:cNvSpPr txBox="1"/>
          <p:nvPr/>
        </p:nvSpPr>
        <p:spPr>
          <a:xfrm>
            <a:off x="2920661" y="4858852"/>
            <a:ext cx="1241031" cy="369332"/>
          </a:xfrm>
          <a:prstGeom prst="rect">
            <a:avLst/>
          </a:prstGeom>
          <a:noFill/>
        </p:spPr>
        <p:txBody>
          <a:bodyPr wrap="square">
            <a:spAutoFit/>
          </a:bodyPr>
          <a:lstStyle/>
          <a:p>
            <a:r>
              <a:rPr lang="en-US" b="0" i="0" noProof="1">
                <a:effectLst/>
                <a:latin typeface="Bahnschrift SemiBold" panose="020B0502040204020203" pitchFamily="34" charset="0"/>
                <a:cs typeface="Arial" panose="020B0604020202020204" pitchFamily="34" charset="0"/>
              </a:rPr>
              <a:t>Base url</a:t>
            </a:r>
            <a:endParaRPr lang="en-US" dirty="0"/>
          </a:p>
        </p:txBody>
      </p:sp>
      <p:sp>
        <p:nvSpPr>
          <p:cNvPr id="25" name="TextBox 24">
            <a:extLst>
              <a:ext uri="{FF2B5EF4-FFF2-40B4-BE49-F238E27FC236}">
                <a16:creationId xmlns:a16="http://schemas.microsoft.com/office/drawing/2014/main" id="{B238FD77-A7B3-4135-9FA6-2B8A95BC935F}"/>
              </a:ext>
            </a:extLst>
          </p:cNvPr>
          <p:cNvSpPr txBox="1"/>
          <p:nvPr/>
        </p:nvSpPr>
        <p:spPr>
          <a:xfrm>
            <a:off x="4512320" y="4855913"/>
            <a:ext cx="1401418" cy="369332"/>
          </a:xfrm>
          <a:prstGeom prst="rect">
            <a:avLst/>
          </a:prstGeom>
          <a:noFill/>
        </p:spPr>
        <p:txBody>
          <a:bodyPr wrap="square">
            <a:spAutoFit/>
          </a:bodyPr>
          <a:lstStyle/>
          <a:p>
            <a:r>
              <a:rPr lang="en-US" b="0" i="0" noProof="1">
                <a:effectLst/>
                <a:latin typeface="Bahnschrift SemiBold" panose="020B0502040204020203" pitchFamily="34" charset="0"/>
                <a:cs typeface="Arial" panose="020B0604020202020204" pitchFamily="34" charset="0"/>
              </a:rPr>
              <a:t>Path param</a:t>
            </a:r>
            <a:endParaRPr lang="en-US" dirty="0"/>
          </a:p>
        </p:txBody>
      </p:sp>
      <p:sp>
        <p:nvSpPr>
          <p:cNvPr id="26" name="TextBox 25">
            <a:extLst>
              <a:ext uri="{FF2B5EF4-FFF2-40B4-BE49-F238E27FC236}">
                <a16:creationId xmlns:a16="http://schemas.microsoft.com/office/drawing/2014/main" id="{641EB0FC-D2D5-476F-B183-1A92BFCDA098}"/>
              </a:ext>
            </a:extLst>
          </p:cNvPr>
          <p:cNvSpPr txBox="1"/>
          <p:nvPr/>
        </p:nvSpPr>
        <p:spPr>
          <a:xfrm>
            <a:off x="7438297" y="4852866"/>
            <a:ext cx="1658812" cy="369332"/>
          </a:xfrm>
          <a:prstGeom prst="rect">
            <a:avLst/>
          </a:prstGeom>
          <a:noFill/>
        </p:spPr>
        <p:txBody>
          <a:bodyPr wrap="square">
            <a:spAutoFit/>
          </a:bodyPr>
          <a:lstStyle/>
          <a:p>
            <a:r>
              <a:rPr lang="en-US" b="0" i="0" noProof="1">
                <a:effectLst/>
                <a:latin typeface="Bahnschrift SemiBold" panose="020B0502040204020203" pitchFamily="34" charset="0"/>
                <a:cs typeface="Arial" panose="020B0604020202020204" pitchFamily="34" charset="0"/>
              </a:rPr>
              <a:t>Query params</a:t>
            </a:r>
            <a:endParaRPr lang="en-US" dirty="0"/>
          </a:p>
        </p:txBody>
      </p:sp>
      <p:sp>
        <p:nvSpPr>
          <p:cNvPr id="27" name="TextBox 26">
            <a:extLst>
              <a:ext uri="{FF2B5EF4-FFF2-40B4-BE49-F238E27FC236}">
                <a16:creationId xmlns:a16="http://schemas.microsoft.com/office/drawing/2014/main" id="{40ABA549-DB15-4F4E-ADFE-A21B5012DFFF}"/>
              </a:ext>
            </a:extLst>
          </p:cNvPr>
          <p:cNvSpPr txBox="1"/>
          <p:nvPr/>
        </p:nvSpPr>
        <p:spPr>
          <a:xfrm>
            <a:off x="304800" y="5873473"/>
            <a:ext cx="11785938" cy="338554"/>
          </a:xfrm>
          <a:prstGeom prst="rect">
            <a:avLst/>
          </a:prstGeom>
          <a:noFill/>
        </p:spPr>
        <p:txBody>
          <a:bodyPr wrap="square">
            <a:spAutoFit/>
          </a:bodyPr>
          <a:lstStyle/>
          <a:p>
            <a:r>
              <a:rPr lang="en-US" sz="1600" dirty="0"/>
              <a:t>https://www.amazon.com</a:t>
            </a:r>
            <a:r>
              <a:rPr lang="en-US" sz="1600" dirty="0">
                <a:solidFill>
                  <a:srgbClr val="C00000"/>
                </a:solidFill>
              </a:rPr>
              <a:t>/</a:t>
            </a:r>
            <a:r>
              <a:rPr lang="en-US" sz="1600" dirty="0"/>
              <a:t>s</a:t>
            </a:r>
            <a:r>
              <a:rPr lang="en-US" sz="1600" dirty="0">
                <a:solidFill>
                  <a:srgbClr val="C00000"/>
                </a:solidFill>
              </a:rPr>
              <a:t>?</a:t>
            </a:r>
            <a:r>
              <a:rPr lang="en-US" sz="1600" dirty="0"/>
              <a:t>k=api</a:t>
            </a:r>
            <a:r>
              <a:rPr lang="en-US" sz="1600" dirty="0">
                <a:solidFill>
                  <a:srgbClr val="C00000"/>
                </a:solidFill>
              </a:rPr>
              <a:t>&amp;</a:t>
            </a:r>
            <a:r>
              <a:rPr lang="en-US" sz="1600" dirty="0"/>
              <a:t>rh=n%3A283155%2Cn%3A377886011&amp;dc</a:t>
            </a:r>
            <a:r>
              <a:rPr lang="en-US" sz="1600" dirty="0">
                <a:solidFill>
                  <a:srgbClr val="C00000"/>
                </a:solidFill>
              </a:rPr>
              <a:t>&amp;</a:t>
            </a:r>
            <a:r>
              <a:rPr lang="en-US" sz="1600" dirty="0"/>
              <a:t>qid=1622368419</a:t>
            </a:r>
            <a:r>
              <a:rPr lang="en-US" sz="1600" dirty="0">
                <a:solidFill>
                  <a:srgbClr val="C00000"/>
                </a:solidFill>
              </a:rPr>
              <a:t>&amp;</a:t>
            </a:r>
            <a:r>
              <a:rPr lang="en-US" sz="1600" dirty="0"/>
              <a:t>rnid=2941120011</a:t>
            </a:r>
            <a:r>
              <a:rPr lang="en-US" sz="1600" dirty="0">
                <a:solidFill>
                  <a:srgbClr val="C00000"/>
                </a:solidFill>
              </a:rPr>
              <a:t>&amp;</a:t>
            </a:r>
            <a:r>
              <a:rPr lang="en-US" sz="1600" dirty="0"/>
              <a:t>ref=sr_nr_n_6</a:t>
            </a:r>
          </a:p>
        </p:txBody>
      </p:sp>
      <p:sp>
        <p:nvSpPr>
          <p:cNvPr id="28" name="TextBox 27">
            <a:extLst>
              <a:ext uri="{FF2B5EF4-FFF2-40B4-BE49-F238E27FC236}">
                <a16:creationId xmlns:a16="http://schemas.microsoft.com/office/drawing/2014/main" id="{2BF46560-3B0E-4544-80AF-461A66E80914}"/>
              </a:ext>
            </a:extLst>
          </p:cNvPr>
          <p:cNvSpPr txBox="1"/>
          <p:nvPr/>
        </p:nvSpPr>
        <p:spPr>
          <a:xfrm>
            <a:off x="140677" y="5492449"/>
            <a:ext cx="11581593" cy="369332"/>
          </a:xfrm>
          <a:prstGeom prst="rect">
            <a:avLst/>
          </a:prstGeom>
          <a:noFill/>
        </p:spPr>
        <p:txBody>
          <a:bodyPr wrap="square">
            <a:spAutoFit/>
          </a:bodyPr>
          <a:lstStyle/>
          <a:p>
            <a:r>
              <a:rPr lang="en-US" b="0" i="0" noProof="1">
                <a:effectLst/>
                <a:latin typeface="Bahnschrift SemiBold" panose="020B0502040204020203" pitchFamily="34" charset="0"/>
                <a:cs typeface="Arial" panose="020B0604020202020204" pitchFamily="34" charset="0"/>
              </a:rPr>
              <a:t>Soldaki seceneklerden Web Services’i sectigimizde base url, path param ve ilk query param ayni kalmaktadir</a:t>
            </a:r>
            <a:endParaRPr lang="en-US" dirty="0"/>
          </a:p>
        </p:txBody>
      </p:sp>
      <p:cxnSp>
        <p:nvCxnSpPr>
          <p:cNvPr id="29" name="Straight Connector 28">
            <a:extLst>
              <a:ext uri="{FF2B5EF4-FFF2-40B4-BE49-F238E27FC236}">
                <a16:creationId xmlns:a16="http://schemas.microsoft.com/office/drawing/2014/main" id="{50FF814C-FD7B-485C-A9AB-704EF5EDB8E6}"/>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76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500"/>
                                        <p:tgtEl>
                                          <p:spTgt spid="1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down)">
                                      <p:cBhvr>
                                        <p:cTn id="38" dur="500"/>
                                        <p:tgtEl>
                                          <p:spTgt spid="21"/>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500"/>
                                        <p:tgtEl>
                                          <p:spTgt spid="23"/>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down)">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down)">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down)">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down)">
                                      <p:cBhvr>
                                        <p:cTn id="5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4" grpId="0"/>
      <p:bldP spid="7" grpId="0" animBg="1"/>
      <p:bldP spid="19" grpId="0" animBg="1"/>
      <p:bldP spid="20" grpId="0" animBg="1"/>
      <p:bldP spid="21" grpId="0" animBg="1"/>
      <p:bldP spid="22" grpId="0" animBg="1"/>
      <p:bldP spid="23" grpId="0" animBg="1"/>
      <p:bldP spid="24" grpId="0"/>
      <p:bldP spid="25" grpId="0"/>
      <p:bldP spid="26" grpId="0"/>
      <p:bldP spid="27" grpId="0"/>
      <p:bldP spid="28"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9F55E9-4E46-4E95-BAE0-3CA8DC34834B}"/>
              </a:ext>
            </a:extLst>
          </p:cNvPr>
          <p:cNvPicPr>
            <a:picLocks noChangeAspect="1"/>
          </p:cNvPicPr>
          <p:nvPr/>
        </p:nvPicPr>
        <p:blipFill>
          <a:blip r:embed="rId2"/>
          <a:stretch>
            <a:fillRect/>
          </a:stretch>
        </p:blipFill>
        <p:spPr>
          <a:xfrm>
            <a:off x="3199669" y="949314"/>
            <a:ext cx="4912700" cy="1552656"/>
          </a:xfrm>
          <a:prstGeom prst="rect">
            <a:avLst/>
          </a:prstGeom>
        </p:spPr>
      </p:pic>
      <p:sp>
        <p:nvSpPr>
          <p:cNvPr id="13" name="TextBox 12">
            <a:extLst>
              <a:ext uri="{FF2B5EF4-FFF2-40B4-BE49-F238E27FC236}">
                <a16:creationId xmlns:a16="http://schemas.microsoft.com/office/drawing/2014/main" id="{CEDD3F56-B0E9-4A5D-8029-46D4D7ED3485}"/>
              </a:ext>
            </a:extLst>
          </p:cNvPr>
          <p:cNvSpPr txBox="1"/>
          <p:nvPr/>
        </p:nvSpPr>
        <p:spPr>
          <a:xfrm>
            <a:off x="4397770" y="307702"/>
            <a:ext cx="2659524" cy="369332"/>
          </a:xfrm>
          <a:prstGeom prst="rect">
            <a:avLst/>
          </a:prstGeom>
          <a:noFill/>
        </p:spPr>
        <p:txBody>
          <a:bodyPr wrap="square">
            <a:spAutoFit/>
          </a:bodyPr>
          <a:lstStyle/>
          <a:p>
            <a:pPr algn="ctr"/>
            <a:r>
              <a:rPr lang="en-US" dirty="0">
                <a:latin typeface="Bahnschrift SemiBold" panose="020B0502040204020203" pitchFamily="34" charset="0"/>
              </a:rPr>
              <a:t>BASE URL KULLANIMI</a:t>
            </a:r>
          </a:p>
        </p:txBody>
      </p:sp>
      <p:sp>
        <p:nvSpPr>
          <p:cNvPr id="17" name="Rectangle 16">
            <a:extLst>
              <a:ext uri="{FF2B5EF4-FFF2-40B4-BE49-F238E27FC236}">
                <a16:creationId xmlns:a16="http://schemas.microsoft.com/office/drawing/2014/main" id="{C18A899D-6C42-4204-9B0D-8D994EF9291D}"/>
              </a:ext>
            </a:extLst>
          </p:cNvPr>
          <p:cNvSpPr/>
          <p:nvPr/>
        </p:nvSpPr>
        <p:spPr>
          <a:xfrm>
            <a:off x="3199670" y="949314"/>
            <a:ext cx="4912700" cy="155265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330EEFEB-E41A-437B-9391-04E64C743427}"/>
              </a:ext>
            </a:extLst>
          </p:cNvPr>
          <p:cNvSpPr txBox="1"/>
          <p:nvPr/>
        </p:nvSpPr>
        <p:spPr>
          <a:xfrm>
            <a:off x="797169" y="2679474"/>
            <a:ext cx="1058593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Bef>
                <a:spcPts val="600"/>
              </a:spcBef>
              <a:spcAft>
                <a:spcPts val="1200"/>
              </a:spcAft>
            </a:pPr>
            <a:r>
              <a:rPr lang="en-US" b="0" i="0" noProof="1">
                <a:effectLst/>
                <a:latin typeface="Bahnschrift SemiBold" panose="020B0502040204020203" pitchFamily="34" charset="0"/>
                <a:cs typeface="Arial" panose="020B0604020202020204" pitchFamily="34" charset="0"/>
              </a:rPr>
              <a:t>Bir sirkette calistigimizda tum API sorgularimiz Base url ile baslayacaktir.</a:t>
            </a:r>
          </a:p>
        </p:txBody>
      </p:sp>
      <p:sp>
        <p:nvSpPr>
          <p:cNvPr id="11" name="TextBox 10">
            <a:extLst>
              <a:ext uri="{FF2B5EF4-FFF2-40B4-BE49-F238E27FC236}">
                <a16:creationId xmlns:a16="http://schemas.microsoft.com/office/drawing/2014/main" id="{5FFE8DA7-9A93-4D9C-94E8-CE68AC67DF53}"/>
              </a:ext>
            </a:extLst>
          </p:cNvPr>
          <p:cNvSpPr txBox="1"/>
          <p:nvPr/>
        </p:nvSpPr>
        <p:spPr>
          <a:xfrm>
            <a:off x="797169" y="3160988"/>
            <a:ext cx="10199077" cy="646331"/>
          </a:xfrm>
          <a:prstGeom prst="rect">
            <a:avLst/>
          </a:prstGeom>
          <a:noFill/>
        </p:spPr>
        <p:txBody>
          <a:bodyPr wrap="square">
            <a:spAutoFit/>
          </a:bodyPr>
          <a:lstStyle/>
          <a:p>
            <a:pPr algn="l">
              <a:spcBef>
                <a:spcPts val="600"/>
              </a:spcBef>
              <a:spcAft>
                <a:spcPts val="1200"/>
              </a:spcAft>
            </a:pPr>
            <a:r>
              <a:rPr lang="en-US" noProof="1">
                <a:latin typeface="Bahnschrift SemiBold" panose="020B0502040204020203" pitchFamily="34" charset="0"/>
                <a:cs typeface="Arial" panose="020B0604020202020204" pitchFamily="34" charset="0"/>
              </a:rPr>
              <a:t>Her sorguda Base url’i tekrar yazmak hem zor, hem de kodlama mantigi acisindan dusuk kalitededir.</a:t>
            </a:r>
          </a:p>
        </p:txBody>
      </p:sp>
      <p:sp>
        <p:nvSpPr>
          <p:cNvPr id="14" name="TextBox 13">
            <a:extLst>
              <a:ext uri="{FF2B5EF4-FFF2-40B4-BE49-F238E27FC236}">
                <a16:creationId xmlns:a16="http://schemas.microsoft.com/office/drawing/2014/main" id="{97625A11-9556-4EB2-A260-90568C80123E}"/>
              </a:ext>
            </a:extLst>
          </p:cNvPr>
          <p:cNvSpPr txBox="1"/>
          <p:nvPr/>
        </p:nvSpPr>
        <p:spPr>
          <a:xfrm>
            <a:off x="797169" y="3978479"/>
            <a:ext cx="9964615" cy="646331"/>
          </a:xfrm>
          <a:prstGeom prst="rect">
            <a:avLst/>
          </a:prstGeom>
          <a:noFill/>
        </p:spPr>
        <p:txBody>
          <a:bodyPr wrap="square">
            <a:spAutoFit/>
          </a:bodyPr>
          <a:lstStyle/>
          <a:p>
            <a:pPr algn="l">
              <a:spcBef>
                <a:spcPts val="600"/>
              </a:spcBef>
              <a:spcAft>
                <a:spcPts val="1200"/>
              </a:spcAft>
            </a:pPr>
            <a:r>
              <a:rPr lang="en-US" noProof="1">
                <a:latin typeface="Bahnschrift SemiBold" panose="020B0502040204020203" pitchFamily="34" charset="0"/>
                <a:cs typeface="Arial" panose="020B0604020202020204" pitchFamily="34" charset="0"/>
              </a:rPr>
              <a:t>Bir framework olustururken hedeflenen temel amaclardan biri de framework’u dinamik yapmaktir.</a:t>
            </a:r>
          </a:p>
        </p:txBody>
      </p:sp>
      <p:sp>
        <p:nvSpPr>
          <p:cNvPr id="19" name="TextBox 18">
            <a:extLst>
              <a:ext uri="{FF2B5EF4-FFF2-40B4-BE49-F238E27FC236}">
                <a16:creationId xmlns:a16="http://schemas.microsoft.com/office/drawing/2014/main" id="{7D5C1719-659F-4ECE-8079-88B70FAE9856}"/>
              </a:ext>
            </a:extLst>
          </p:cNvPr>
          <p:cNvSpPr txBox="1"/>
          <p:nvPr/>
        </p:nvSpPr>
        <p:spPr>
          <a:xfrm>
            <a:off x="797169" y="4790108"/>
            <a:ext cx="9115058" cy="646331"/>
          </a:xfrm>
          <a:prstGeom prst="rect">
            <a:avLst/>
          </a:prstGeom>
          <a:noFill/>
        </p:spPr>
        <p:txBody>
          <a:bodyPr wrap="square">
            <a:spAutoFit/>
          </a:bodyPr>
          <a:lstStyle/>
          <a:p>
            <a:pPr algn="l">
              <a:spcBef>
                <a:spcPts val="600"/>
              </a:spcBef>
              <a:spcAft>
                <a:spcPts val="1200"/>
              </a:spcAft>
            </a:pPr>
            <a:r>
              <a:rPr lang="en-US" noProof="1">
                <a:latin typeface="Bahnschrift SemiBold" panose="020B0502040204020203" pitchFamily="34" charset="0"/>
                <a:cs typeface="Arial" panose="020B0604020202020204" pitchFamily="34" charset="0"/>
              </a:rPr>
              <a:t>Bunu saglamak icin base url ayri bir class’da olusturulur, test yaptigimiz classlar inheritance metotlarini kullanarak base url’i bulundugu class’dan kullanirlar.</a:t>
            </a:r>
          </a:p>
        </p:txBody>
      </p:sp>
      <p:sp>
        <p:nvSpPr>
          <p:cNvPr id="20" name="TextBox 19">
            <a:extLst>
              <a:ext uri="{FF2B5EF4-FFF2-40B4-BE49-F238E27FC236}">
                <a16:creationId xmlns:a16="http://schemas.microsoft.com/office/drawing/2014/main" id="{C65CA269-FE54-4712-9787-80D1CD1A9441}"/>
              </a:ext>
            </a:extLst>
          </p:cNvPr>
          <p:cNvSpPr txBox="1"/>
          <p:nvPr/>
        </p:nvSpPr>
        <p:spPr>
          <a:xfrm>
            <a:off x="797168" y="5622474"/>
            <a:ext cx="9964615" cy="646331"/>
          </a:xfrm>
          <a:prstGeom prst="rect">
            <a:avLst/>
          </a:prstGeom>
          <a:noFill/>
        </p:spPr>
        <p:txBody>
          <a:bodyPr wrap="square">
            <a:spAutoFit/>
          </a:bodyPr>
          <a:lstStyle/>
          <a:p>
            <a:pPr algn="l">
              <a:spcBef>
                <a:spcPts val="600"/>
              </a:spcBef>
              <a:spcAft>
                <a:spcPts val="1200"/>
              </a:spcAft>
            </a:pPr>
            <a:r>
              <a:rPr lang="en-US" noProof="1">
                <a:latin typeface="Bahnschrift SemiBold" panose="020B0502040204020203" pitchFamily="34" charset="0"/>
                <a:cs typeface="Arial" panose="020B0604020202020204" pitchFamily="34" charset="0"/>
              </a:rPr>
              <a:t>Boylece base url’de yapilacak bir degisiklikte tum class’lardaki url’leri kontrol edip duzeltmek yerine base url’in bulundugu class’da tek bir degisiklik yapmak yeterli olmaktadir.</a:t>
            </a:r>
          </a:p>
        </p:txBody>
      </p:sp>
      <p:cxnSp>
        <p:nvCxnSpPr>
          <p:cNvPr id="12" name="Straight Connector 11">
            <a:extLst>
              <a:ext uri="{FF2B5EF4-FFF2-40B4-BE49-F238E27FC236}">
                <a16:creationId xmlns:a16="http://schemas.microsoft.com/office/drawing/2014/main" id="{35C71501-C3FA-4B4F-AC9E-43AAB04C5A46}"/>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46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p:bldP spid="14" grpId="0"/>
      <p:bldP spid="19" grpId="0"/>
      <p:bldP spid="20"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BCDBC3-C443-420C-A830-FB010B5D735C}"/>
              </a:ext>
            </a:extLst>
          </p:cNvPr>
          <p:cNvPicPr>
            <a:picLocks noChangeAspect="1"/>
          </p:cNvPicPr>
          <p:nvPr/>
        </p:nvPicPr>
        <p:blipFill>
          <a:blip r:embed="rId2"/>
          <a:stretch>
            <a:fillRect/>
          </a:stretch>
        </p:blipFill>
        <p:spPr>
          <a:xfrm>
            <a:off x="7280030" y="1311463"/>
            <a:ext cx="4126524" cy="2622171"/>
          </a:xfrm>
          <a:prstGeom prst="rect">
            <a:avLst/>
          </a:prstGeom>
        </p:spPr>
      </p:pic>
      <p:sp>
        <p:nvSpPr>
          <p:cNvPr id="13" name="TextBox 12">
            <a:extLst>
              <a:ext uri="{FF2B5EF4-FFF2-40B4-BE49-F238E27FC236}">
                <a16:creationId xmlns:a16="http://schemas.microsoft.com/office/drawing/2014/main" id="{CEDD3F56-B0E9-4A5D-8029-46D4D7ED3485}"/>
              </a:ext>
            </a:extLst>
          </p:cNvPr>
          <p:cNvSpPr txBox="1"/>
          <p:nvPr/>
        </p:nvSpPr>
        <p:spPr>
          <a:xfrm>
            <a:off x="4397770" y="307702"/>
            <a:ext cx="2659524" cy="369332"/>
          </a:xfrm>
          <a:prstGeom prst="rect">
            <a:avLst/>
          </a:prstGeom>
          <a:noFill/>
        </p:spPr>
        <p:txBody>
          <a:bodyPr wrap="square">
            <a:spAutoFit/>
          </a:bodyPr>
          <a:lstStyle/>
          <a:p>
            <a:pPr algn="ctr"/>
            <a:r>
              <a:rPr lang="en-US" dirty="0">
                <a:latin typeface="Bahnschrift SemiBold" panose="020B0502040204020203" pitchFamily="34" charset="0"/>
              </a:rPr>
              <a:t>BASE URL OLUSTURMA</a:t>
            </a:r>
          </a:p>
        </p:txBody>
      </p:sp>
      <p:sp>
        <p:nvSpPr>
          <p:cNvPr id="17" name="Rectangle 16">
            <a:extLst>
              <a:ext uri="{FF2B5EF4-FFF2-40B4-BE49-F238E27FC236}">
                <a16:creationId xmlns:a16="http://schemas.microsoft.com/office/drawing/2014/main" id="{C18A899D-6C42-4204-9B0D-8D994EF9291D}"/>
              </a:ext>
            </a:extLst>
          </p:cNvPr>
          <p:cNvSpPr/>
          <p:nvPr/>
        </p:nvSpPr>
        <p:spPr>
          <a:xfrm>
            <a:off x="7268307" y="1311462"/>
            <a:ext cx="4138247" cy="262217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330EEFEB-E41A-437B-9391-04E64C743427}"/>
              </a:ext>
            </a:extLst>
          </p:cNvPr>
          <p:cNvSpPr txBox="1"/>
          <p:nvPr/>
        </p:nvSpPr>
        <p:spPr>
          <a:xfrm>
            <a:off x="644769" y="855307"/>
            <a:ext cx="1058593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Bef>
                <a:spcPts val="600"/>
              </a:spcBef>
              <a:spcAft>
                <a:spcPts val="1200"/>
              </a:spcAft>
            </a:pPr>
            <a:r>
              <a:rPr lang="en-US" b="0" i="0" noProof="1">
                <a:effectLst/>
                <a:latin typeface="Bahnschrift SemiBold" panose="020B0502040204020203" pitchFamily="34" charset="0"/>
                <a:cs typeface="Arial" panose="020B0604020202020204" pitchFamily="34" charset="0"/>
              </a:rPr>
              <a:t>1- Projemizde java package’i altinda testlerimizi olusturdugumuz test package’i disinda bir package olusturalim.</a:t>
            </a:r>
          </a:p>
        </p:txBody>
      </p:sp>
      <p:sp>
        <p:nvSpPr>
          <p:cNvPr id="11" name="TextBox 10">
            <a:extLst>
              <a:ext uri="{FF2B5EF4-FFF2-40B4-BE49-F238E27FC236}">
                <a16:creationId xmlns:a16="http://schemas.microsoft.com/office/drawing/2014/main" id="{5FFE8DA7-9A93-4D9C-94E8-CE68AC67DF53}"/>
              </a:ext>
            </a:extLst>
          </p:cNvPr>
          <p:cNvSpPr txBox="1"/>
          <p:nvPr/>
        </p:nvSpPr>
        <p:spPr>
          <a:xfrm>
            <a:off x="621323" y="1544913"/>
            <a:ext cx="6260124" cy="646331"/>
          </a:xfrm>
          <a:prstGeom prst="rect">
            <a:avLst/>
          </a:prstGeom>
          <a:noFill/>
        </p:spPr>
        <p:txBody>
          <a:bodyPr wrap="square">
            <a:spAutoFit/>
          </a:bodyPr>
          <a:lstStyle/>
          <a:p>
            <a:pPr algn="l">
              <a:spcBef>
                <a:spcPts val="600"/>
              </a:spcBef>
              <a:spcAft>
                <a:spcPts val="1200"/>
              </a:spcAft>
            </a:pPr>
            <a:r>
              <a:rPr lang="en-US" noProof="1">
                <a:latin typeface="Bahnschrift SemiBold" panose="020B0502040204020203" pitchFamily="34" charset="0"/>
                <a:cs typeface="Arial" panose="020B0604020202020204" pitchFamily="34" charset="0"/>
              </a:rPr>
              <a:t>2- Bu package altinda her bir base url icin bir class olusturalim</a:t>
            </a:r>
          </a:p>
        </p:txBody>
      </p:sp>
      <p:sp>
        <p:nvSpPr>
          <p:cNvPr id="14" name="TextBox 13">
            <a:extLst>
              <a:ext uri="{FF2B5EF4-FFF2-40B4-BE49-F238E27FC236}">
                <a16:creationId xmlns:a16="http://schemas.microsoft.com/office/drawing/2014/main" id="{97625A11-9556-4EB2-A260-90568C80123E}"/>
              </a:ext>
            </a:extLst>
          </p:cNvPr>
          <p:cNvSpPr txBox="1"/>
          <p:nvPr/>
        </p:nvSpPr>
        <p:spPr>
          <a:xfrm>
            <a:off x="621323" y="2234519"/>
            <a:ext cx="6400802" cy="646331"/>
          </a:xfrm>
          <a:prstGeom prst="rect">
            <a:avLst/>
          </a:prstGeom>
          <a:noFill/>
        </p:spPr>
        <p:txBody>
          <a:bodyPr wrap="square">
            <a:spAutoFit/>
          </a:bodyPr>
          <a:lstStyle/>
          <a:p>
            <a:pPr algn="l">
              <a:spcBef>
                <a:spcPts val="600"/>
              </a:spcBef>
              <a:spcAft>
                <a:spcPts val="1200"/>
              </a:spcAft>
            </a:pPr>
            <a:r>
              <a:rPr lang="en-US" noProof="1">
                <a:latin typeface="Bahnschrift SemiBold" panose="020B0502040204020203" pitchFamily="34" charset="0"/>
                <a:cs typeface="Arial" panose="020B0604020202020204" pitchFamily="34" charset="0"/>
              </a:rPr>
              <a:t>3- Bu class altinda instance bir RequestSpesification objesi olusturalim. (Bu objenin ismi genelde spec ile baslar)</a:t>
            </a:r>
          </a:p>
        </p:txBody>
      </p:sp>
      <p:sp>
        <p:nvSpPr>
          <p:cNvPr id="21" name="Rectangle 20">
            <a:extLst>
              <a:ext uri="{FF2B5EF4-FFF2-40B4-BE49-F238E27FC236}">
                <a16:creationId xmlns:a16="http://schemas.microsoft.com/office/drawing/2014/main" id="{0F82E637-320E-4402-8233-078A505ADE38}"/>
              </a:ext>
            </a:extLst>
          </p:cNvPr>
          <p:cNvSpPr/>
          <p:nvPr/>
        </p:nvSpPr>
        <p:spPr>
          <a:xfrm>
            <a:off x="8018586" y="2858642"/>
            <a:ext cx="1594337" cy="26009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Rectangle 21">
            <a:extLst>
              <a:ext uri="{FF2B5EF4-FFF2-40B4-BE49-F238E27FC236}">
                <a16:creationId xmlns:a16="http://schemas.microsoft.com/office/drawing/2014/main" id="{DCB87256-3CF5-4C1E-A6B4-1D03C5986F2C}"/>
              </a:ext>
            </a:extLst>
          </p:cNvPr>
          <p:cNvSpPr/>
          <p:nvPr/>
        </p:nvSpPr>
        <p:spPr>
          <a:xfrm>
            <a:off x="8358555" y="3114490"/>
            <a:ext cx="1594337" cy="26009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3" name="TextBox 22">
            <a:extLst>
              <a:ext uri="{FF2B5EF4-FFF2-40B4-BE49-F238E27FC236}">
                <a16:creationId xmlns:a16="http://schemas.microsoft.com/office/drawing/2014/main" id="{AE1B8031-0281-44F0-BD28-B122851C44DB}"/>
              </a:ext>
            </a:extLst>
          </p:cNvPr>
          <p:cNvSpPr txBox="1"/>
          <p:nvPr/>
        </p:nvSpPr>
        <p:spPr>
          <a:xfrm>
            <a:off x="580291" y="2932060"/>
            <a:ext cx="6400802" cy="646331"/>
          </a:xfrm>
          <a:prstGeom prst="rect">
            <a:avLst/>
          </a:prstGeom>
          <a:noFill/>
        </p:spPr>
        <p:txBody>
          <a:bodyPr wrap="square">
            <a:spAutoFit/>
          </a:bodyPr>
          <a:lstStyle/>
          <a:p>
            <a:pPr algn="l">
              <a:spcBef>
                <a:spcPts val="600"/>
              </a:spcBef>
              <a:spcAft>
                <a:spcPts val="1200"/>
              </a:spcAft>
            </a:pPr>
            <a:r>
              <a:rPr lang="en-US" noProof="1">
                <a:latin typeface="Bahnschrift SemiBold" panose="020B0502040204020203" pitchFamily="34" charset="0"/>
                <a:cs typeface="Arial" panose="020B0604020202020204" pitchFamily="34" charset="0"/>
              </a:rPr>
              <a:t>4- Olusturdugumuz objeyi child class’lardan ulasabilmek icin protected yapalim</a:t>
            </a:r>
          </a:p>
        </p:txBody>
      </p:sp>
      <p:pic>
        <p:nvPicPr>
          <p:cNvPr id="6" name="Picture 5">
            <a:extLst>
              <a:ext uri="{FF2B5EF4-FFF2-40B4-BE49-F238E27FC236}">
                <a16:creationId xmlns:a16="http://schemas.microsoft.com/office/drawing/2014/main" id="{074A2F6C-16E5-4EAD-8759-7855F1D31424}"/>
              </a:ext>
            </a:extLst>
          </p:cNvPr>
          <p:cNvPicPr>
            <a:picLocks noChangeAspect="1"/>
          </p:cNvPicPr>
          <p:nvPr/>
        </p:nvPicPr>
        <p:blipFill>
          <a:blip r:embed="rId3"/>
          <a:stretch>
            <a:fillRect/>
          </a:stretch>
        </p:blipFill>
        <p:spPr>
          <a:xfrm>
            <a:off x="480645" y="3821165"/>
            <a:ext cx="6400802" cy="2330507"/>
          </a:xfrm>
          <a:prstGeom prst="rect">
            <a:avLst/>
          </a:prstGeom>
        </p:spPr>
      </p:pic>
      <p:sp>
        <p:nvSpPr>
          <p:cNvPr id="24" name="Rectangle 23">
            <a:extLst>
              <a:ext uri="{FF2B5EF4-FFF2-40B4-BE49-F238E27FC236}">
                <a16:creationId xmlns:a16="http://schemas.microsoft.com/office/drawing/2014/main" id="{A0B05D86-5757-4EB3-91DC-34756EF2F992}"/>
              </a:ext>
            </a:extLst>
          </p:cNvPr>
          <p:cNvSpPr/>
          <p:nvPr/>
        </p:nvSpPr>
        <p:spPr>
          <a:xfrm>
            <a:off x="480645" y="3821166"/>
            <a:ext cx="6400802" cy="233050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Rectangle 24">
            <a:extLst>
              <a:ext uri="{FF2B5EF4-FFF2-40B4-BE49-F238E27FC236}">
                <a16:creationId xmlns:a16="http://schemas.microsoft.com/office/drawing/2014/main" id="{7EAD51F9-811C-4E35-A8B7-73F1C7819947}"/>
              </a:ext>
            </a:extLst>
          </p:cNvPr>
          <p:cNvSpPr/>
          <p:nvPr/>
        </p:nvSpPr>
        <p:spPr>
          <a:xfrm>
            <a:off x="644770" y="4240230"/>
            <a:ext cx="3493476" cy="27315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6" name="TextBox 25">
            <a:extLst>
              <a:ext uri="{FF2B5EF4-FFF2-40B4-BE49-F238E27FC236}">
                <a16:creationId xmlns:a16="http://schemas.microsoft.com/office/drawing/2014/main" id="{4A45B179-2BBE-4853-BC9D-AB72497A3198}"/>
              </a:ext>
            </a:extLst>
          </p:cNvPr>
          <p:cNvSpPr txBox="1"/>
          <p:nvPr/>
        </p:nvSpPr>
        <p:spPr>
          <a:xfrm>
            <a:off x="7280030" y="4240230"/>
            <a:ext cx="4267200" cy="1477328"/>
          </a:xfrm>
          <a:prstGeom prst="rect">
            <a:avLst/>
          </a:prstGeom>
          <a:noFill/>
        </p:spPr>
        <p:txBody>
          <a:bodyPr wrap="square">
            <a:spAutoFit/>
          </a:bodyPr>
          <a:lstStyle/>
          <a:p>
            <a:pPr algn="l">
              <a:spcBef>
                <a:spcPts val="600"/>
              </a:spcBef>
              <a:spcAft>
                <a:spcPts val="1200"/>
              </a:spcAft>
            </a:pPr>
            <a:r>
              <a:rPr lang="en-US" noProof="1">
                <a:latin typeface="Bahnschrift SemiBold" panose="020B0502040204020203" pitchFamily="34" charset="0"/>
                <a:cs typeface="Arial" panose="020B0604020202020204" pitchFamily="34" charset="0"/>
              </a:rPr>
              <a:t>5- Her metoddan once otomatik olarak calismasi icin @Before notasyonunu kullanarak bir setup metodu olusturalim ve protected olarak olusturdugumuz objeye deger atayalim.</a:t>
            </a:r>
          </a:p>
        </p:txBody>
      </p:sp>
      <p:sp>
        <p:nvSpPr>
          <p:cNvPr id="27" name="Rectangle 26">
            <a:extLst>
              <a:ext uri="{FF2B5EF4-FFF2-40B4-BE49-F238E27FC236}">
                <a16:creationId xmlns:a16="http://schemas.microsoft.com/office/drawing/2014/main" id="{ABA51261-CADD-4E85-9627-DF1AF523AA69}"/>
              </a:ext>
            </a:extLst>
          </p:cNvPr>
          <p:cNvSpPr/>
          <p:nvPr/>
        </p:nvSpPr>
        <p:spPr>
          <a:xfrm>
            <a:off x="1019909" y="5059373"/>
            <a:ext cx="5779476" cy="79044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19" name="Straight Connector 18">
            <a:extLst>
              <a:ext uri="{FF2B5EF4-FFF2-40B4-BE49-F238E27FC236}">
                <a16:creationId xmlns:a16="http://schemas.microsoft.com/office/drawing/2014/main" id="{1F33C47C-D202-48B1-B2C4-93BB6BB95473}"/>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04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down)">
                                      <p:cBhvr>
                                        <p:cTn id="21" dur="500"/>
                                        <p:tgtEl>
                                          <p:spTgt spid="2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down)">
                                      <p:cBhvr>
                                        <p:cTn id="35" dur="500"/>
                                        <p:tgtEl>
                                          <p:spTgt spid="24"/>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down)">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down)">
                                      <p:cBhvr>
                                        <p:cTn id="48" dur="500"/>
                                        <p:tgtEl>
                                          <p:spTgt spid="2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down)">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1" grpId="0"/>
      <p:bldP spid="14" grpId="0"/>
      <p:bldP spid="21" grpId="0" animBg="1"/>
      <p:bldP spid="22" grpId="0" animBg="1"/>
      <p:bldP spid="23" grpId="0"/>
      <p:bldP spid="24" grpId="0" animBg="1"/>
      <p:bldP spid="25" grpId="0" animBg="1"/>
      <p:bldP spid="26" grpId="0"/>
      <p:bldP spid="27"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D66841-D6FE-43D7-96E6-F40AAED7CBF1}"/>
              </a:ext>
            </a:extLst>
          </p:cNvPr>
          <p:cNvPicPr>
            <a:picLocks noChangeAspect="1"/>
          </p:cNvPicPr>
          <p:nvPr/>
        </p:nvPicPr>
        <p:blipFill>
          <a:blip r:embed="rId2"/>
          <a:stretch>
            <a:fillRect/>
          </a:stretch>
        </p:blipFill>
        <p:spPr>
          <a:xfrm>
            <a:off x="584263" y="911068"/>
            <a:ext cx="6621209" cy="3162242"/>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EDD3F56-B0E9-4A5D-8029-46D4D7ED3485}"/>
              </a:ext>
            </a:extLst>
          </p:cNvPr>
          <p:cNvSpPr txBox="1"/>
          <p:nvPr/>
        </p:nvSpPr>
        <p:spPr>
          <a:xfrm>
            <a:off x="4397770" y="120964"/>
            <a:ext cx="2659524" cy="369332"/>
          </a:xfrm>
          <a:prstGeom prst="rect">
            <a:avLst/>
          </a:prstGeom>
          <a:noFill/>
        </p:spPr>
        <p:txBody>
          <a:bodyPr wrap="square">
            <a:spAutoFit/>
          </a:bodyPr>
          <a:lstStyle/>
          <a:p>
            <a:pPr algn="ctr"/>
            <a:r>
              <a:rPr lang="en-US" dirty="0">
                <a:latin typeface="Bahnschrift SemiBold" panose="020B0502040204020203" pitchFamily="34" charset="0"/>
              </a:rPr>
              <a:t>BASE URL KULLANIMI</a:t>
            </a:r>
          </a:p>
        </p:txBody>
      </p:sp>
      <p:sp>
        <p:nvSpPr>
          <p:cNvPr id="17" name="Rectangle 16">
            <a:extLst>
              <a:ext uri="{FF2B5EF4-FFF2-40B4-BE49-F238E27FC236}">
                <a16:creationId xmlns:a16="http://schemas.microsoft.com/office/drawing/2014/main" id="{C18A899D-6C42-4204-9B0D-8D994EF9291D}"/>
              </a:ext>
            </a:extLst>
          </p:cNvPr>
          <p:cNvSpPr/>
          <p:nvPr/>
        </p:nvSpPr>
        <p:spPr>
          <a:xfrm>
            <a:off x="584262" y="905481"/>
            <a:ext cx="6621209" cy="316224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330EEFEB-E41A-437B-9391-04E64C743427}"/>
              </a:ext>
            </a:extLst>
          </p:cNvPr>
          <p:cNvSpPr txBox="1"/>
          <p:nvPr/>
        </p:nvSpPr>
        <p:spPr>
          <a:xfrm>
            <a:off x="7255692" y="1085580"/>
            <a:ext cx="465894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Bef>
                <a:spcPts val="600"/>
              </a:spcBef>
              <a:spcAft>
                <a:spcPts val="1200"/>
              </a:spcAft>
            </a:pPr>
            <a:r>
              <a:rPr lang="en-US" b="0" i="0" noProof="1">
                <a:effectLst/>
                <a:latin typeface="Bahnschrift SemiBold" panose="020B0502040204020203" pitchFamily="34" charset="0"/>
                <a:cs typeface="Arial" panose="020B0604020202020204" pitchFamily="34" charset="0"/>
              </a:rPr>
              <a:t>1- Olusturdugumuz base url class’indaki metodlari kullanabilmek icin extends keyword ile base url class’ini inherit edelim.</a:t>
            </a:r>
          </a:p>
        </p:txBody>
      </p:sp>
      <p:sp>
        <p:nvSpPr>
          <p:cNvPr id="11" name="TextBox 10">
            <a:extLst>
              <a:ext uri="{FF2B5EF4-FFF2-40B4-BE49-F238E27FC236}">
                <a16:creationId xmlns:a16="http://schemas.microsoft.com/office/drawing/2014/main" id="{5FFE8DA7-9A93-4D9C-94E8-CE68AC67DF53}"/>
              </a:ext>
            </a:extLst>
          </p:cNvPr>
          <p:cNvSpPr txBox="1"/>
          <p:nvPr/>
        </p:nvSpPr>
        <p:spPr>
          <a:xfrm>
            <a:off x="7316372" y="2382735"/>
            <a:ext cx="4734951" cy="1477328"/>
          </a:xfrm>
          <a:prstGeom prst="rect">
            <a:avLst/>
          </a:prstGeom>
          <a:noFill/>
        </p:spPr>
        <p:txBody>
          <a:bodyPr wrap="square">
            <a:spAutoFit/>
          </a:bodyPr>
          <a:lstStyle/>
          <a:p>
            <a:pPr algn="l">
              <a:spcBef>
                <a:spcPts val="600"/>
              </a:spcBef>
              <a:spcAft>
                <a:spcPts val="1200"/>
              </a:spcAft>
            </a:pPr>
            <a:r>
              <a:rPr lang="en-US" noProof="1">
                <a:latin typeface="Bahnschrift SemiBold" panose="020B0502040204020203" pitchFamily="34" charset="0"/>
                <a:cs typeface="Arial" panose="020B0604020202020204" pitchFamily="34" charset="0"/>
              </a:rPr>
              <a:t>2- Olusturdugumuz spec objesi ile birlikte base url’den sonra kullanilacak path parametresi 1 tane ise pathparam, path parametreleri birden fazla ise pathparams metodunu kullanalim.</a:t>
            </a:r>
          </a:p>
        </p:txBody>
      </p:sp>
      <p:sp>
        <p:nvSpPr>
          <p:cNvPr id="14" name="TextBox 13">
            <a:extLst>
              <a:ext uri="{FF2B5EF4-FFF2-40B4-BE49-F238E27FC236}">
                <a16:creationId xmlns:a16="http://schemas.microsoft.com/office/drawing/2014/main" id="{97625A11-9556-4EB2-A260-90568C80123E}"/>
              </a:ext>
            </a:extLst>
          </p:cNvPr>
          <p:cNvSpPr txBox="1"/>
          <p:nvPr/>
        </p:nvSpPr>
        <p:spPr>
          <a:xfrm>
            <a:off x="797168" y="4115664"/>
            <a:ext cx="9964615" cy="646331"/>
          </a:xfrm>
          <a:prstGeom prst="rect">
            <a:avLst/>
          </a:prstGeom>
          <a:noFill/>
        </p:spPr>
        <p:txBody>
          <a:bodyPr wrap="square">
            <a:spAutoFit/>
          </a:bodyPr>
          <a:lstStyle/>
          <a:p>
            <a:pPr algn="l">
              <a:spcBef>
                <a:spcPts val="600"/>
              </a:spcBef>
              <a:spcAft>
                <a:spcPts val="1200"/>
              </a:spcAft>
            </a:pPr>
            <a:r>
              <a:rPr lang="en-US" noProof="1">
                <a:latin typeface="Bahnschrift SemiBold" panose="020B0502040204020203" pitchFamily="34" charset="0"/>
                <a:cs typeface="Arial" panose="020B0604020202020204" pitchFamily="34" charset="0"/>
              </a:rPr>
              <a:t>3- Kullanilacak parametreler “parametre ismi”, “parametre degeri” seklinde esli olarak yazilir. Birden fazla parametre kullanacaksak bu ikililer aralarina virgul yazilarak art arda eklenebilir.</a:t>
            </a:r>
          </a:p>
        </p:txBody>
      </p:sp>
      <p:sp>
        <p:nvSpPr>
          <p:cNvPr id="19" name="TextBox 18">
            <a:extLst>
              <a:ext uri="{FF2B5EF4-FFF2-40B4-BE49-F238E27FC236}">
                <a16:creationId xmlns:a16="http://schemas.microsoft.com/office/drawing/2014/main" id="{7D5C1719-659F-4ECE-8079-88B70FAE9856}"/>
              </a:ext>
            </a:extLst>
          </p:cNvPr>
          <p:cNvSpPr txBox="1"/>
          <p:nvPr/>
        </p:nvSpPr>
        <p:spPr>
          <a:xfrm>
            <a:off x="797168" y="4790108"/>
            <a:ext cx="10779135" cy="646331"/>
          </a:xfrm>
          <a:prstGeom prst="rect">
            <a:avLst/>
          </a:prstGeom>
          <a:noFill/>
        </p:spPr>
        <p:txBody>
          <a:bodyPr wrap="square">
            <a:spAutoFit/>
          </a:bodyPr>
          <a:lstStyle/>
          <a:p>
            <a:pPr algn="l">
              <a:spcBef>
                <a:spcPts val="600"/>
              </a:spcBef>
              <a:spcAft>
                <a:spcPts val="1200"/>
              </a:spcAft>
            </a:pPr>
            <a:r>
              <a:rPr lang="en-US" noProof="1">
                <a:latin typeface="Bahnschrift SemiBold" panose="020B0502040204020203" pitchFamily="34" charset="0"/>
                <a:cs typeface="Arial" panose="020B0604020202020204" pitchFamily="34" charset="0"/>
              </a:rPr>
              <a:t>4- Response degerini hesaplarken given() metodundan sonra spec(istenenSpec) metodu yazilir ve when() metodundan sonra yazilan HTTP metodunun icine parametre isimleri { } icinde yazilir.</a:t>
            </a:r>
          </a:p>
        </p:txBody>
      </p:sp>
      <p:sp>
        <p:nvSpPr>
          <p:cNvPr id="21" name="Rectangle 20">
            <a:extLst>
              <a:ext uri="{FF2B5EF4-FFF2-40B4-BE49-F238E27FC236}">
                <a16:creationId xmlns:a16="http://schemas.microsoft.com/office/drawing/2014/main" id="{C6216A69-E0C6-40C3-B350-D6BED92D170E}"/>
              </a:ext>
            </a:extLst>
          </p:cNvPr>
          <p:cNvSpPr/>
          <p:nvPr/>
        </p:nvSpPr>
        <p:spPr>
          <a:xfrm>
            <a:off x="3135690" y="942777"/>
            <a:ext cx="1948374" cy="26009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Rectangle 21">
            <a:extLst>
              <a:ext uri="{FF2B5EF4-FFF2-40B4-BE49-F238E27FC236}">
                <a16:creationId xmlns:a16="http://schemas.microsoft.com/office/drawing/2014/main" id="{07CB3923-2829-465F-9D7E-B74431C34819}"/>
              </a:ext>
            </a:extLst>
          </p:cNvPr>
          <p:cNvSpPr/>
          <p:nvPr/>
        </p:nvSpPr>
        <p:spPr>
          <a:xfrm>
            <a:off x="2236530" y="2491941"/>
            <a:ext cx="863286" cy="26009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3" name="Rectangle 22">
            <a:extLst>
              <a:ext uri="{FF2B5EF4-FFF2-40B4-BE49-F238E27FC236}">
                <a16:creationId xmlns:a16="http://schemas.microsoft.com/office/drawing/2014/main" id="{E5BF59A3-6E88-4B32-A944-2FA6F75FAA26}"/>
              </a:ext>
            </a:extLst>
          </p:cNvPr>
          <p:cNvSpPr/>
          <p:nvPr/>
        </p:nvSpPr>
        <p:spPr>
          <a:xfrm>
            <a:off x="3147882" y="2494830"/>
            <a:ext cx="2859726" cy="26009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Rectangle 23">
            <a:extLst>
              <a:ext uri="{FF2B5EF4-FFF2-40B4-BE49-F238E27FC236}">
                <a16:creationId xmlns:a16="http://schemas.microsoft.com/office/drawing/2014/main" id="{1EA438C8-4C71-41AA-A96E-94D9EDC00E40}"/>
              </a:ext>
            </a:extLst>
          </p:cNvPr>
          <p:cNvSpPr/>
          <p:nvPr/>
        </p:nvSpPr>
        <p:spPr>
          <a:xfrm>
            <a:off x="3236274" y="2902581"/>
            <a:ext cx="1500318" cy="26009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TextBox 24">
            <a:extLst>
              <a:ext uri="{FF2B5EF4-FFF2-40B4-BE49-F238E27FC236}">
                <a16:creationId xmlns:a16="http://schemas.microsoft.com/office/drawing/2014/main" id="{5C40B286-9A6E-4CDE-AF03-7D858C551CE4}"/>
              </a:ext>
            </a:extLst>
          </p:cNvPr>
          <p:cNvSpPr txBox="1"/>
          <p:nvPr/>
        </p:nvSpPr>
        <p:spPr>
          <a:xfrm>
            <a:off x="797167" y="5506053"/>
            <a:ext cx="10779135" cy="369332"/>
          </a:xfrm>
          <a:prstGeom prst="rect">
            <a:avLst/>
          </a:prstGeom>
          <a:noFill/>
        </p:spPr>
        <p:txBody>
          <a:bodyPr wrap="square">
            <a:spAutoFit/>
          </a:bodyPr>
          <a:lstStyle/>
          <a:p>
            <a:pPr algn="l">
              <a:spcBef>
                <a:spcPts val="600"/>
              </a:spcBef>
              <a:spcAft>
                <a:spcPts val="1200"/>
              </a:spcAft>
            </a:pPr>
            <a:r>
              <a:rPr lang="en-US" noProof="1">
                <a:latin typeface="Bahnschrift SemiBold" panose="020B0502040204020203" pitchFamily="34" charset="0"/>
                <a:cs typeface="Arial" panose="020B0604020202020204" pitchFamily="34" charset="0"/>
              </a:rPr>
              <a:t>5- Yazilan parametrelerden once ve parametrelerin arasinda / kullanilir. </a:t>
            </a:r>
          </a:p>
        </p:txBody>
      </p:sp>
      <p:sp>
        <p:nvSpPr>
          <p:cNvPr id="26" name="TextBox 25">
            <a:extLst>
              <a:ext uri="{FF2B5EF4-FFF2-40B4-BE49-F238E27FC236}">
                <a16:creationId xmlns:a16="http://schemas.microsoft.com/office/drawing/2014/main" id="{42DC0B6D-8544-4C14-8175-87D8338BF94B}"/>
              </a:ext>
            </a:extLst>
          </p:cNvPr>
          <p:cNvSpPr txBox="1"/>
          <p:nvPr/>
        </p:nvSpPr>
        <p:spPr>
          <a:xfrm>
            <a:off x="805817" y="5897477"/>
            <a:ext cx="10779135" cy="369332"/>
          </a:xfrm>
          <a:prstGeom prst="rect">
            <a:avLst/>
          </a:prstGeom>
          <a:noFill/>
        </p:spPr>
        <p:txBody>
          <a:bodyPr wrap="square">
            <a:spAutoFit/>
          </a:bodyPr>
          <a:lstStyle/>
          <a:p>
            <a:pPr algn="l">
              <a:spcBef>
                <a:spcPts val="600"/>
              </a:spcBef>
              <a:spcAft>
                <a:spcPts val="1200"/>
              </a:spcAft>
            </a:pPr>
            <a:r>
              <a:rPr lang="en-US" noProof="1">
                <a:latin typeface="Bahnschrift SemiBold" panose="020B0502040204020203" pitchFamily="34" charset="0"/>
                <a:cs typeface="Arial" panose="020B0604020202020204" pitchFamily="34" charset="0"/>
              </a:rPr>
              <a:t>6- Yazilan parametrelerin siralamasi onemlidir. Endpoint’teki siralamaya uyulmalidir.</a:t>
            </a:r>
          </a:p>
        </p:txBody>
      </p:sp>
      <p:sp>
        <p:nvSpPr>
          <p:cNvPr id="27" name="Rectangle 26">
            <a:extLst>
              <a:ext uri="{FF2B5EF4-FFF2-40B4-BE49-F238E27FC236}">
                <a16:creationId xmlns:a16="http://schemas.microsoft.com/office/drawing/2014/main" id="{DD7B512D-1DB8-4B31-B4B3-4EB086ADC9BC}"/>
              </a:ext>
            </a:extLst>
          </p:cNvPr>
          <p:cNvSpPr/>
          <p:nvPr/>
        </p:nvSpPr>
        <p:spPr>
          <a:xfrm>
            <a:off x="5299770" y="2890389"/>
            <a:ext cx="1757524" cy="26009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TextBox 19">
            <a:extLst>
              <a:ext uri="{FF2B5EF4-FFF2-40B4-BE49-F238E27FC236}">
                <a16:creationId xmlns:a16="http://schemas.microsoft.com/office/drawing/2014/main" id="{0EA3CD8C-179B-4B4D-83B7-56564386D519}"/>
              </a:ext>
            </a:extLst>
          </p:cNvPr>
          <p:cNvSpPr txBox="1"/>
          <p:nvPr/>
        </p:nvSpPr>
        <p:spPr>
          <a:xfrm>
            <a:off x="468922" y="495942"/>
            <a:ext cx="3817947"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noProof="1">
                <a:ln>
                  <a:noFill/>
                </a:ln>
                <a:solidFill>
                  <a:srgbClr val="C00000"/>
                </a:solidFill>
                <a:effectLst/>
                <a:latin typeface="Bahnschrift SemiBold" panose="020B0502040204020203" pitchFamily="34" charset="0"/>
              </a:rPr>
              <a:t>BaseUrl ile PathParams Kullanimi</a:t>
            </a:r>
            <a:endParaRPr kumimoji="0" lang="en-US" altLang="en-US" sz="3200" b="0" i="0" u="none" strike="noStrike" cap="none" normalizeH="0" baseline="0" noProof="1">
              <a:ln>
                <a:noFill/>
              </a:ln>
              <a:solidFill>
                <a:srgbClr val="C00000"/>
              </a:solidFill>
              <a:effectLst/>
              <a:latin typeface="Bahnschrift SemiBold" panose="020B0502040204020203" pitchFamily="34" charset="0"/>
            </a:endParaRPr>
          </a:p>
        </p:txBody>
      </p:sp>
    </p:spTree>
    <p:extLst>
      <p:ext uri="{BB962C8B-B14F-4D97-AF65-F5344CB8AC3E}">
        <p14:creationId xmlns:p14="http://schemas.microsoft.com/office/powerpoint/2010/main" val="235886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down)">
                                      <p:cBhvr>
                                        <p:cTn id="31" dur="500"/>
                                        <p:tgtEl>
                                          <p:spTgt spid="2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down)">
                                      <p:cBhvr>
                                        <p:cTn id="39" dur="500"/>
                                        <p:tgtEl>
                                          <p:spTgt spid="25"/>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down)">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p:bldP spid="14" grpId="0"/>
      <p:bldP spid="19" grpId="0"/>
      <p:bldP spid="21" grpId="0" animBg="1"/>
      <p:bldP spid="22" grpId="0" animBg="1"/>
      <p:bldP spid="23" grpId="0" animBg="1"/>
      <p:bldP spid="24" grpId="0" animBg="1"/>
      <p:bldP spid="25" grpId="0"/>
      <p:bldP spid="26" grpId="0"/>
      <p:bldP spid="2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DC3370-B51F-40CD-A115-D1F44F09D981}"/>
              </a:ext>
            </a:extLst>
          </p:cNvPr>
          <p:cNvSpPr txBox="1"/>
          <p:nvPr/>
        </p:nvSpPr>
        <p:spPr>
          <a:xfrm>
            <a:off x="4766238" y="307702"/>
            <a:ext cx="2659524" cy="369332"/>
          </a:xfrm>
          <a:prstGeom prst="rect">
            <a:avLst/>
          </a:prstGeom>
          <a:noFill/>
        </p:spPr>
        <p:txBody>
          <a:bodyPr wrap="square">
            <a:spAutoFit/>
          </a:bodyPr>
          <a:lstStyle/>
          <a:p>
            <a:pPr algn="ctr"/>
            <a:r>
              <a:rPr lang="en-US" dirty="0">
                <a:latin typeface="Bahnschrift SemiBold" panose="020B0502040204020203" pitchFamily="34" charset="0"/>
              </a:rPr>
              <a:t>BASE URL KULLANIMI</a:t>
            </a:r>
          </a:p>
        </p:txBody>
      </p:sp>
      <p:sp>
        <p:nvSpPr>
          <p:cNvPr id="6" name="TextBox 5">
            <a:extLst>
              <a:ext uri="{FF2B5EF4-FFF2-40B4-BE49-F238E27FC236}">
                <a16:creationId xmlns:a16="http://schemas.microsoft.com/office/drawing/2014/main" id="{34CB33A7-B568-46AC-A8AA-3CDABDF4957B}"/>
              </a:ext>
            </a:extLst>
          </p:cNvPr>
          <p:cNvSpPr txBox="1"/>
          <p:nvPr/>
        </p:nvSpPr>
        <p:spPr>
          <a:xfrm>
            <a:off x="1374515" y="1143871"/>
            <a:ext cx="9807995" cy="4678204"/>
          </a:xfrm>
          <a:prstGeom prst="rect">
            <a:avLst/>
          </a:prstGeom>
          <a:noFill/>
        </p:spPr>
        <p:txBody>
          <a:bodyPr wrap="square">
            <a:spAutoFit/>
          </a:bodyPr>
          <a:lstStyle/>
          <a:p>
            <a:pPr eaLnBrk="0" fontAlgn="base" hangingPunct="0">
              <a:spcBef>
                <a:spcPct val="0"/>
              </a:spcBef>
              <a:spcAft>
                <a:spcPct val="0"/>
              </a:spcAft>
            </a:pPr>
            <a:r>
              <a:rPr lang="de-DE" altLang="de-DE" sz="2000" dirty="0">
                <a:solidFill>
                  <a:srgbClr val="C00000"/>
                </a:solidFill>
                <a:latin typeface="Bahnschrift SemiBold" panose="020B0502040204020203" pitchFamily="34" charset="0"/>
              </a:rPr>
              <a:t>C15_BaseUrlJsonPlaceHolder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C00000"/>
              </a:solidFill>
              <a:effectLst/>
              <a:latin typeface="Bahnschrift SemiBold"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C00000"/>
              </a:solidFill>
              <a:latin typeface="Bahnschrift SemiBold" panose="020B0502040204020203" pitchFamily="34" charset="0"/>
            </a:endParaRPr>
          </a:p>
          <a:p>
            <a:pPr marL="398463" indent="-398463" eaLnBrk="0" fontAlgn="base" hangingPunct="0">
              <a:spcBef>
                <a:spcPts val="1200"/>
              </a:spcBef>
              <a:spcAft>
                <a:spcPct val="0"/>
              </a:spcAft>
            </a:pPr>
            <a:r>
              <a:rPr lang="en-US" sz="2000" noProof="1">
                <a:latin typeface="Bahnschrift SemiBold" panose="020B0502040204020203" pitchFamily="34" charset="0"/>
              </a:rPr>
              <a:t>Class icinde 3 Test metodu olusturun ve asagidaki testleri yapin</a:t>
            </a:r>
          </a:p>
          <a:p>
            <a:pPr marL="398463" indent="-398463" eaLnBrk="0" fontAlgn="base" hangingPunct="0">
              <a:spcBef>
                <a:spcPts val="1200"/>
              </a:spcBef>
              <a:spcAft>
                <a:spcPct val="0"/>
              </a:spcAft>
            </a:pPr>
            <a:r>
              <a:rPr lang="en-US" altLang="en-US" sz="2000" noProof="1">
                <a:latin typeface="Bahnschrift SemiBold" panose="020B0502040204020203" pitchFamily="34" charset="0"/>
              </a:rPr>
              <a:t>1-  </a:t>
            </a:r>
            <a:r>
              <a:rPr kumimoji="0" lang="en-US" altLang="en-US" sz="2000" b="0" i="0" u="none" strike="noStrike" cap="none" normalizeH="0" baseline="0" dirty="0">
                <a:ln>
                  <a:noFill/>
                </a:ln>
                <a:effectLst/>
                <a:latin typeface="Bahnschrift SemiBold" panose="020B0502040204020203" pitchFamily="34" charset="0"/>
              </a:rPr>
              <a:t>https://jsonplaceholder.typicode.com</a:t>
            </a:r>
            <a:r>
              <a:rPr kumimoji="0" lang="en-US" altLang="en-US" sz="1800" b="0" i="0" u="none" strike="noStrike" cap="none" normalizeH="0" baseline="0" dirty="0">
                <a:ln>
                  <a:noFill/>
                </a:ln>
                <a:effectLst/>
                <a:latin typeface="Bahnschrift SemiBold" panose="020B0502040204020203" pitchFamily="34" charset="0"/>
              </a:rPr>
              <a:t>/posts </a:t>
            </a:r>
            <a:r>
              <a:rPr lang="en-US" sz="2000" noProof="1">
                <a:latin typeface="Bahnschrift SemiBold" panose="020B0502040204020203" pitchFamily="34" charset="0"/>
              </a:rPr>
              <a:t>endpointine bir GET request gonderdigimizde donen response’un status code’unun 200 oldugunu ve Response’ta 100 kayit oldugunu test edin</a:t>
            </a:r>
          </a:p>
          <a:p>
            <a:pPr marL="398463" indent="-398463" eaLnBrk="0" fontAlgn="base" hangingPunct="0">
              <a:spcBef>
                <a:spcPts val="1200"/>
              </a:spcBef>
              <a:spcAft>
                <a:spcPct val="0"/>
              </a:spcAft>
            </a:pPr>
            <a:r>
              <a:rPr lang="en-US" altLang="en-US" sz="2000" noProof="1">
                <a:latin typeface="Bahnschrift SemiBold" panose="020B0502040204020203" pitchFamily="34" charset="0"/>
              </a:rPr>
              <a:t>2- </a:t>
            </a:r>
            <a:r>
              <a:rPr kumimoji="0" lang="en-US" altLang="en-US" sz="2000" b="0" i="0" u="none" strike="noStrike" cap="none" normalizeH="0" baseline="0" dirty="0">
                <a:ln>
                  <a:noFill/>
                </a:ln>
                <a:effectLst/>
                <a:latin typeface="Bahnschrift SemiBold" panose="020B0502040204020203" pitchFamily="34" charset="0"/>
              </a:rPr>
              <a:t>https://jsonplaceholder.typicode.com</a:t>
            </a:r>
            <a:r>
              <a:rPr kumimoji="0" lang="en-US" altLang="en-US" sz="1800" b="0" i="0" u="none" strike="noStrike" cap="none" normalizeH="0" baseline="0" dirty="0">
                <a:ln>
                  <a:noFill/>
                </a:ln>
                <a:effectLst/>
                <a:latin typeface="Bahnschrift SemiBold" panose="020B0502040204020203" pitchFamily="34" charset="0"/>
              </a:rPr>
              <a:t>/posts/44 </a:t>
            </a:r>
            <a:r>
              <a:rPr lang="en-US" sz="2000" noProof="1">
                <a:latin typeface="Bahnschrift SemiBold" panose="020B0502040204020203" pitchFamily="34" charset="0"/>
              </a:rPr>
              <a:t>endpointine bir GET request gonderdigimizde donen response’un status code’unun 200 oldugunu ve “title” degerinin “optio dolor molestias sit” oldugunu test edin</a:t>
            </a:r>
          </a:p>
          <a:p>
            <a:pPr marL="398463" indent="-398463" eaLnBrk="0" fontAlgn="base" hangingPunct="0">
              <a:spcBef>
                <a:spcPts val="1200"/>
              </a:spcBef>
              <a:spcAft>
                <a:spcPct val="0"/>
              </a:spcAft>
            </a:pPr>
            <a:r>
              <a:rPr lang="en-US" sz="2000" noProof="1">
                <a:latin typeface="Bahnschrift SemiBold" panose="020B0502040204020203" pitchFamily="34" charset="0"/>
              </a:rPr>
              <a:t>3- </a:t>
            </a:r>
            <a:r>
              <a:rPr kumimoji="0" lang="en-US" altLang="en-US" sz="2000" b="0" i="0" u="none" strike="noStrike" cap="none" normalizeH="0" baseline="0" dirty="0">
                <a:ln>
                  <a:noFill/>
                </a:ln>
                <a:effectLst/>
                <a:latin typeface="Bahnschrift SemiBold" panose="020B0502040204020203" pitchFamily="34" charset="0"/>
              </a:rPr>
              <a:t>https://jsonplaceholder.typicode.com</a:t>
            </a:r>
            <a:r>
              <a:rPr kumimoji="0" lang="en-US" altLang="en-US" sz="1800" b="0" i="0" u="none" strike="noStrike" cap="none" normalizeH="0" baseline="0" dirty="0">
                <a:ln>
                  <a:noFill/>
                </a:ln>
                <a:effectLst/>
                <a:latin typeface="Bahnschrift SemiBold" panose="020B0502040204020203" pitchFamily="34" charset="0"/>
              </a:rPr>
              <a:t>/posts/50 </a:t>
            </a:r>
            <a:r>
              <a:rPr lang="en-US" sz="2000" noProof="1">
                <a:latin typeface="Bahnschrift SemiBold" panose="020B0502040204020203" pitchFamily="34" charset="0"/>
              </a:rPr>
              <a:t>endpointine bir DELETE request gonderdigimizde donen response’un status code’unun 200 oldugunu ve response body’sinin null oldugunu test edin</a:t>
            </a:r>
          </a:p>
        </p:txBody>
      </p:sp>
      <p:cxnSp>
        <p:nvCxnSpPr>
          <p:cNvPr id="10" name="Straight Connector 9">
            <a:extLst>
              <a:ext uri="{FF2B5EF4-FFF2-40B4-BE49-F238E27FC236}">
                <a16:creationId xmlns:a16="http://schemas.microsoft.com/office/drawing/2014/main" id="{99288D72-089D-4BC7-818E-4FFE3DE91C3D}"/>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42F145D-9662-4196-AAAA-894ADA529751}"/>
              </a:ext>
            </a:extLst>
          </p:cNvPr>
          <p:cNvSpPr/>
          <p:nvPr/>
        </p:nvSpPr>
        <p:spPr>
          <a:xfrm>
            <a:off x="1189888" y="1085257"/>
            <a:ext cx="10166855" cy="482317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5" name="Rectangle 3">
            <a:extLst>
              <a:ext uri="{FF2B5EF4-FFF2-40B4-BE49-F238E27FC236}">
                <a16:creationId xmlns:a16="http://schemas.microsoft.com/office/drawing/2014/main" id="{973174AC-9476-48F1-A42F-1B010EE1C7CA}"/>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89740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4621627" y="2506830"/>
            <a:ext cx="2948746" cy="646331"/>
          </a:xfrm>
          <a:prstGeom prst="rect">
            <a:avLst/>
          </a:prstGeom>
          <a:noFill/>
        </p:spPr>
        <p:txBody>
          <a:bodyPr wrap="square">
            <a:spAutoFit/>
          </a:bodyPr>
          <a:lstStyle/>
          <a:p>
            <a:pPr algn="ctr"/>
            <a:r>
              <a:rPr lang="en-US" dirty="0">
                <a:latin typeface="Bahnschrift SemiBold" panose="020B0502040204020203" pitchFamily="34" charset="0"/>
              </a:rPr>
              <a:t>BOLUM 4</a:t>
            </a:r>
          </a:p>
          <a:p>
            <a:pPr algn="ctr"/>
            <a:r>
              <a:rPr lang="en-US" dirty="0">
                <a:latin typeface="Bahnschrift SemiBold" panose="020B0502040204020203" pitchFamily="34" charset="0"/>
              </a:rPr>
              <a:t>FRAMEWORK GELISTIRME</a:t>
            </a:r>
          </a:p>
        </p:txBody>
      </p:sp>
      <p:sp>
        <p:nvSpPr>
          <p:cNvPr id="9" name="TextBox 8">
            <a:extLst>
              <a:ext uri="{FF2B5EF4-FFF2-40B4-BE49-F238E27FC236}">
                <a16:creationId xmlns:a16="http://schemas.microsoft.com/office/drawing/2014/main" id="{11BBDC98-9CA0-4211-9B90-904437059EA6}"/>
              </a:ext>
            </a:extLst>
          </p:cNvPr>
          <p:cNvSpPr txBox="1"/>
          <p:nvPr/>
        </p:nvSpPr>
        <p:spPr>
          <a:xfrm>
            <a:off x="5279957" y="3946735"/>
            <a:ext cx="1678979" cy="369332"/>
          </a:xfrm>
          <a:prstGeom prst="rect">
            <a:avLst/>
          </a:prstGeom>
          <a:noFill/>
        </p:spPr>
        <p:txBody>
          <a:bodyPr wrap="square">
            <a:spAutoFit/>
          </a:bodyPr>
          <a:lstStyle/>
          <a:p>
            <a:pPr algn="ctr"/>
            <a:r>
              <a:rPr lang="en-US" dirty="0">
                <a:latin typeface="Bahnschrift SemiBold" panose="020B0502040204020203" pitchFamily="34" charset="0"/>
              </a:rPr>
              <a:t>DERS 17</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4183965" y="5202725"/>
            <a:ext cx="3870962" cy="369332"/>
          </a:xfrm>
          <a:prstGeom prst="rect">
            <a:avLst/>
          </a:prstGeom>
          <a:noFill/>
        </p:spPr>
        <p:txBody>
          <a:bodyPr wrap="square">
            <a:spAutoFit/>
          </a:bodyPr>
          <a:lstStyle/>
          <a:p>
            <a:pPr algn="ctr"/>
            <a:r>
              <a:rPr lang="en-US" dirty="0">
                <a:latin typeface="Bahnschrift SemiBold" panose="020B0502040204020203" pitchFamily="34" charset="0"/>
              </a:rPr>
              <a:t>Base URL KULLANIMI 2</a:t>
            </a:r>
          </a:p>
        </p:txBody>
      </p:sp>
    </p:spTree>
    <p:extLst>
      <p:ext uri="{BB962C8B-B14F-4D97-AF65-F5344CB8AC3E}">
        <p14:creationId xmlns:p14="http://schemas.microsoft.com/office/powerpoint/2010/main" val="410435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DC3370-B51F-40CD-A115-D1F44F09D981}"/>
              </a:ext>
            </a:extLst>
          </p:cNvPr>
          <p:cNvSpPr txBox="1"/>
          <p:nvPr/>
        </p:nvSpPr>
        <p:spPr>
          <a:xfrm>
            <a:off x="4397770" y="307702"/>
            <a:ext cx="2659524" cy="369332"/>
          </a:xfrm>
          <a:prstGeom prst="rect">
            <a:avLst/>
          </a:prstGeom>
          <a:noFill/>
        </p:spPr>
        <p:txBody>
          <a:bodyPr wrap="square">
            <a:spAutoFit/>
          </a:bodyPr>
          <a:lstStyle/>
          <a:p>
            <a:pPr algn="ctr"/>
            <a:r>
              <a:rPr lang="en-US" dirty="0">
                <a:latin typeface="Bahnschrift SemiBold" panose="020B0502040204020203" pitchFamily="34" charset="0"/>
              </a:rPr>
              <a:t>BASE URL KULLANIMI</a:t>
            </a:r>
          </a:p>
        </p:txBody>
      </p:sp>
      <p:sp>
        <p:nvSpPr>
          <p:cNvPr id="11" name="TextBox 10">
            <a:extLst>
              <a:ext uri="{FF2B5EF4-FFF2-40B4-BE49-F238E27FC236}">
                <a16:creationId xmlns:a16="http://schemas.microsoft.com/office/drawing/2014/main" id="{DCAA2B7E-2188-4BA1-A86A-8D18562730FC}"/>
              </a:ext>
            </a:extLst>
          </p:cNvPr>
          <p:cNvSpPr txBox="1"/>
          <p:nvPr/>
        </p:nvSpPr>
        <p:spPr>
          <a:xfrm>
            <a:off x="863263" y="4258310"/>
            <a:ext cx="7069013" cy="1231106"/>
          </a:xfrm>
          <a:prstGeom prst="rect">
            <a:avLst/>
          </a:prstGeom>
          <a:noFill/>
        </p:spPr>
        <p:txBody>
          <a:bodyPr wrap="square">
            <a:spAutoFit/>
          </a:bodyPr>
          <a:lstStyle/>
          <a:p>
            <a:pPr>
              <a:spcBef>
                <a:spcPts val="600"/>
              </a:spcBef>
              <a:spcAft>
                <a:spcPts val="600"/>
              </a:spcAft>
            </a:pPr>
            <a:r>
              <a:rPr lang="en-US" noProof="1">
                <a:latin typeface="Bahnschrift SemiBold" panose="020B0502040204020203" pitchFamily="34" charset="0"/>
              </a:rPr>
              <a:t>Tum endpint’ler incelendiginde baseUrl olarak</a:t>
            </a:r>
          </a:p>
          <a:p>
            <a:pPr>
              <a:spcBef>
                <a:spcPts val="600"/>
              </a:spcBef>
              <a:spcAft>
                <a:spcPts val="600"/>
              </a:spcAft>
            </a:pPr>
            <a:r>
              <a:rPr lang="en-US" dirty="0">
                <a:solidFill>
                  <a:srgbClr val="C00000"/>
                </a:solidFill>
                <a:latin typeface="Bahnschrift SemiBold" panose="020B0502040204020203" pitchFamily="34" charset="0"/>
              </a:rPr>
              <a:t>https://restful-booker.herokuapp.com </a:t>
            </a:r>
          </a:p>
          <a:p>
            <a:pPr>
              <a:spcBef>
                <a:spcPts val="600"/>
              </a:spcBef>
              <a:spcAft>
                <a:spcPts val="600"/>
              </a:spcAft>
            </a:pPr>
            <a:r>
              <a:rPr lang="en-US" noProof="1">
                <a:latin typeface="Bahnschrift SemiBold" panose="020B0502040204020203" pitchFamily="34" charset="0"/>
              </a:rPr>
              <a:t>secilmesi isabetli olacaktir</a:t>
            </a:r>
            <a:endParaRPr lang="en-US" noProof="1">
              <a:solidFill>
                <a:srgbClr val="C00000"/>
              </a:solidFill>
              <a:latin typeface="Bahnschrift SemiBold" panose="020B0502040204020203" pitchFamily="34" charset="0"/>
            </a:endParaRPr>
          </a:p>
        </p:txBody>
      </p:sp>
      <p:cxnSp>
        <p:nvCxnSpPr>
          <p:cNvPr id="12" name="Straight Connector 11">
            <a:extLst>
              <a:ext uri="{FF2B5EF4-FFF2-40B4-BE49-F238E27FC236}">
                <a16:creationId xmlns:a16="http://schemas.microsoft.com/office/drawing/2014/main" id="{015EF940-7525-48CB-910C-11EF21EFF944}"/>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3BD6A47-CD59-4C0D-8E80-874D014C72C3}"/>
              </a:ext>
            </a:extLst>
          </p:cNvPr>
          <p:cNvSpPr txBox="1"/>
          <p:nvPr/>
        </p:nvSpPr>
        <p:spPr>
          <a:xfrm>
            <a:off x="863263" y="1098680"/>
            <a:ext cx="4923692" cy="369332"/>
          </a:xfrm>
          <a:prstGeom prst="rect">
            <a:avLst/>
          </a:prstGeom>
          <a:noFill/>
        </p:spPr>
        <p:txBody>
          <a:bodyPr wrap="square">
            <a:spAutoFit/>
          </a:bodyPr>
          <a:lstStyle/>
          <a:p>
            <a:r>
              <a:rPr lang="en-US" dirty="0">
                <a:latin typeface="Bahnschrift SemiBold" panose="020B0502040204020203" pitchFamily="34" charset="0"/>
              </a:rPr>
              <a:t>https://restful-booker.herokuapp.com/</a:t>
            </a:r>
          </a:p>
        </p:txBody>
      </p:sp>
      <p:pic>
        <p:nvPicPr>
          <p:cNvPr id="14" name="Picture 13">
            <a:extLst>
              <a:ext uri="{FF2B5EF4-FFF2-40B4-BE49-F238E27FC236}">
                <a16:creationId xmlns:a16="http://schemas.microsoft.com/office/drawing/2014/main" id="{C045B063-065C-4377-AF78-CF7E3D219204}"/>
              </a:ext>
            </a:extLst>
          </p:cNvPr>
          <p:cNvPicPr>
            <a:picLocks noChangeAspect="1"/>
          </p:cNvPicPr>
          <p:nvPr/>
        </p:nvPicPr>
        <p:blipFill>
          <a:blip r:embed="rId2"/>
          <a:stretch>
            <a:fillRect/>
          </a:stretch>
        </p:blipFill>
        <p:spPr>
          <a:xfrm>
            <a:off x="323340" y="1684984"/>
            <a:ext cx="11329397" cy="2180929"/>
          </a:xfrm>
          <a:prstGeom prst="rect">
            <a:avLst/>
          </a:prstGeom>
        </p:spPr>
      </p:pic>
      <p:sp>
        <p:nvSpPr>
          <p:cNvPr id="15" name="Rectangle 14">
            <a:extLst>
              <a:ext uri="{FF2B5EF4-FFF2-40B4-BE49-F238E27FC236}">
                <a16:creationId xmlns:a16="http://schemas.microsoft.com/office/drawing/2014/main" id="{CEA36125-B3CA-4478-9583-B0FE2B785587}"/>
              </a:ext>
            </a:extLst>
          </p:cNvPr>
          <p:cNvSpPr/>
          <p:nvPr/>
        </p:nvSpPr>
        <p:spPr>
          <a:xfrm>
            <a:off x="323341" y="1684984"/>
            <a:ext cx="11329396" cy="216833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218969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4580791" y="261535"/>
            <a:ext cx="3030417" cy="461665"/>
          </a:xfrm>
          <a:prstGeom prst="rect">
            <a:avLst/>
          </a:prstGeom>
          <a:noFill/>
        </p:spPr>
        <p:txBody>
          <a:bodyPr wrap="square">
            <a:spAutoFit/>
          </a:bodyPr>
          <a:lstStyle/>
          <a:p>
            <a:r>
              <a:rPr lang="en-US" sz="2400" b="0" i="0" dirty="0">
                <a:solidFill>
                  <a:srgbClr val="C00000"/>
                </a:solidFill>
                <a:effectLst/>
                <a:latin typeface="Bahnschrift SemiBold" panose="020B0502040204020203" pitchFamily="34" charset="0"/>
                <a:cs typeface="Arial" panose="020B0604020202020204" pitchFamily="34" charset="0"/>
              </a:rPr>
              <a:t>R</a:t>
            </a:r>
            <a:r>
              <a:rPr lang="en-US" sz="2400" b="0" i="0" dirty="0">
                <a:solidFill>
                  <a:schemeClr val="tx1"/>
                </a:solidFill>
                <a:effectLst/>
                <a:latin typeface="Bahnschrift SemiBold" panose="020B0502040204020203" pitchFamily="34" charset="0"/>
                <a:cs typeface="Arial" panose="020B0604020202020204" pitchFamily="34" charset="0"/>
              </a:rPr>
              <a:t>equest &amp; </a:t>
            </a:r>
            <a:r>
              <a:rPr lang="en-US" sz="2400" b="0" i="0" dirty="0">
                <a:solidFill>
                  <a:srgbClr val="C00000"/>
                </a:solidFill>
                <a:effectLst/>
                <a:latin typeface="Bahnschrift SemiBold" panose="020B0502040204020203" pitchFamily="34" charset="0"/>
                <a:cs typeface="Arial" panose="020B0604020202020204" pitchFamily="34" charset="0"/>
              </a:rPr>
              <a:t>R</a:t>
            </a:r>
            <a:r>
              <a:rPr lang="en-US" sz="2400" b="0" i="0" dirty="0">
                <a:solidFill>
                  <a:schemeClr val="tx1"/>
                </a:solidFill>
                <a:effectLst/>
                <a:latin typeface="Bahnschrift SemiBold" panose="020B0502040204020203" pitchFamily="34" charset="0"/>
                <a:cs typeface="Arial" panose="020B0604020202020204" pitchFamily="34" charset="0"/>
              </a:rPr>
              <a:t>esponse</a:t>
            </a:r>
          </a:p>
        </p:txBody>
      </p:sp>
      <p:pic>
        <p:nvPicPr>
          <p:cNvPr id="6" name="Picture 2">
            <a:extLst>
              <a:ext uri="{FF2B5EF4-FFF2-40B4-BE49-F238E27FC236}">
                <a16:creationId xmlns:a16="http://schemas.microsoft.com/office/drawing/2014/main" id="{54B9602F-13F3-4CCA-BC98-E0815AEB6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798" y="855476"/>
            <a:ext cx="5005806" cy="21109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7491AA6-E0AF-4322-B182-EFDC9E57916E}"/>
              </a:ext>
            </a:extLst>
          </p:cNvPr>
          <p:cNvSpPr txBox="1"/>
          <p:nvPr/>
        </p:nvSpPr>
        <p:spPr>
          <a:xfrm>
            <a:off x="759100" y="4003349"/>
            <a:ext cx="389203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solidFill>
                  <a:srgbClr val="272927"/>
                </a:solidFill>
                <a:latin typeface="Bahnschrift SemiBold" panose="020B0502040204020203" pitchFamily="34" charset="0"/>
              </a:rPr>
              <a:t>http://www. facebook.com/youtube</a:t>
            </a:r>
            <a:endParaRPr lang="en-US" sz="1600" dirty="0">
              <a:latin typeface="Bahnschrift SemiBold" panose="020B0502040204020203" pitchFamily="34" charset="0"/>
            </a:endParaRPr>
          </a:p>
        </p:txBody>
      </p:sp>
      <p:cxnSp>
        <p:nvCxnSpPr>
          <p:cNvPr id="9" name="Straight Arrow Connector 8">
            <a:extLst>
              <a:ext uri="{FF2B5EF4-FFF2-40B4-BE49-F238E27FC236}">
                <a16:creationId xmlns:a16="http://schemas.microsoft.com/office/drawing/2014/main" id="{B92C8A97-0028-4E24-AED1-36893A736445}"/>
              </a:ext>
            </a:extLst>
          </p:cNvPr>
          <p:cNvCxnSpPr>
            <a:cxnSpLocks/>
          </p:cNvCxnSpPr>
          <p:nvPr/>
        </p:nvCxnSpPr>
        <p:spPr>
          <a:xfrm>
            <a:off x="4651130" y="4210987"/>
            <a:ext cx="1327640" cy="0"/>
          </a:xfrm>
          <a:prstGeom prst="straightConnector1">
            <a:avLst/>
          </a:prstGeom>
          <a:noFill/>
          <a:ln w="28575"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9C3335CD-460B-4CE0-899E-E0C3C8CD751E}"/>
              </a:ext>
            </a:extLst>
          </p:cNvPr>
          <p:cNvSpPr txBox="1"/>
          <p:nvPr/>
        </p:nvSpPr>
        <p:spPr>
          <a:xfrm>
            <a:off x="4987295" y="3713834"/>
            <a:ext cx="65530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solidFill>
                  <a:srgbClr val="272927"/>
                </a:solidFill>
                <a:latin typeface="Bahnschrift SemiBold" panose="020B0502040204020203" pitchFamily="34" charset="0"/>
              </a:rPr>
              <a:t>UI</a:t>
            </a:r>
            <a:endParaRPr lang="en-US" dirty="0">
              <a:latin typeface="Bahnschrift SemiBold" panose="020B0502040204020203" pitchFamily="34" charset="0"/>
            </a:endParaRPr>
          </a:p>
        </p:txBody>
      </p:sp>
      <p:pic>
        <p:nvPicPr>
          <p:cNvPr id="11" name="Picture 10">
            <a:extLst>
              <a:ext uri="{FF2B5EF4-FFF2-40B4-BE49-F238E27FC236}">
                <a16:creationId xmlns:a16="http://schemas.microsoft.com/office/drawing/2014/main" id="{B7571C2B-5146-4AF4-B65D-04002CFBFD69}"/>
              </a:ext>
            </a:extLst>
          </p:cNvPr>
          <p:cNvPicPr>
            <a:picLocks noChangeAspect="1"/>
          </p:cNvPicPr>
          <p:nvPr/>
        </p:nvPicPr>
        <p:blipFill>
          <a:blip r:embed="rId3"/>
          <a:stretch>
            <a:fillRect/>
          </a:stretch>
        </p:blipFill>
        <p:spPr>
          <a:xfrm>
            <a:off x="6159188" y="2304226"/>
            <a:ext cx="5188750" cy="3669258"/>
          </a:xfrm>
          <a:prstGeom prst="rect">
            <a:avLst/>
          </a:prstGeom>
        </p:spPr>
      </p:pic>
      <p:sp>
        <p:nvSpPr>
          <p:cNvPr id="12" name="Rectangle 11">
            <a:extLst>
              <a:ext uri="{FF2B5EF4-FFF2-40B4-BE49-F238E27FC236}">
                <a16:creationId xmlns:a16="http://schemas.microsoft.com/office/drawing/2014/main" id="{BA7ACD68-202B-4C8F-9229-183C8DFC8CBB}"/>
              </a:ext>
            </a:extLst>
          </p:cNvPr>
          <p:cNvSpPr/>
          <p:nvPr/>
        </p:nvSpPr>
        <p:spPr>
          <a:xfrm>
            <a:off x="6159188" y="2304228"/>
            <a:ext cx="5188750" cy="366925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4" name="Right Brace 3">
            <a:extLst>
              <a:ext uri="{FF2B5EF4-FFF2-40B4-BE49-F238E27FC236}">
                <a16:creationId xmlns:a16="http://schemas.microsoft.com/office/drawing/2014/main" id="{ED978743-0D15-41C9-8A19-B47A314B95C2}"/>
              </a:ext>
            </a:extLst>
          </p:cNvPr>
          <p:cNvSpPr/>
          <p:nvPr/>
        </p:nvSpPr>
        <p:spPr>
          <a:xfrm rot="5400000">
            <a:off x="2451553" y="2697700"/>
            <a:ext cx="322486" cy="370739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CD1E6017-9177-4FB0-A123-F7C8CF18E8DA}"/>
              </a:ext>
            </a:extLst>
          </p:cNvPr>
          <p:cNvSpPr txBox="1"/>
          <p:nvPr/>
        </p:nvSpPr>
        <p:spPr>
          <a:xfrm>
            <a:off x="2060649" y="4909003"/>
            <a:ext cx="110429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latin typeface="Bahnschrift SemiBold" panose="020B0502040204020203" pitchFamily="34" charset="0"/>
              </a:rPr>
              <a:t>Request</a:t>
            </a:r>
          </a:p>
        </p:txBody>
      </p:sp>
      <p:sp>
        <p:nvSpPr>
          <p:cNvPr id="15" name="TextBox 14">
            <a:extLst>
              <a:ext uri="{FF2B5EF4-FFF2-40B4-BE49-F238E27FC236}">
                <a16:creationId xmlns:a16="http://schemas.microsoft.com/office/drawing/2014/main" id="{D72A0697-3AB2-4E7E-BBA5-4AEB7CDA99FA}"/>
              </a:ext>
            </a:extLst>
          </p:cNvPr>
          <p:cNvSpPr txBox="1"/>
          <p:nvPr/>
        </p:nvSpPr>
        <p:spPr>
          <a:xfrm>
            <a:off x="8107487" y="5966992"/>
            <a:ext cx="129215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latin typeface="Bahnschrift SemiBold" panose="020B0502040204020203" pitchFamily="34" charset="0"/>
              </a:rPr>
              <a:t>Response</a:t>
            </a:r>
          </a:p>
        </p:txBody>
      </p:sp>
    </p:spTree>
    <p:extLst>
      <p:ext uri="{BB962C8B-B14F-4D97-AF65-F5344CB8AC3E}">
        <p14:creationId xmlns:p14="http://schemas.microsoft.com/office/powerpoint/2010/main" val="340026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par>
                                <p:cTn id="21" presetID="2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animBg="1"/>
      <p:bldP spid="4" grpId="0" animBg="1"/>
      <p:bldP spid="14" grpId="0"/>
      <p:bldP spid="1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DC3370-B51F-40CD-A115-D1F44F09D981}"/>
              </a:ext>
            </a:extLst>
          </p:cNvPr>
          <p:cNvSpPr txBox="1"/>
          <p:nvPr/>
        </p:nvSpPr>
        <p:spPr>
          <a:xfrm>
            <a:off x="4397770" y="307702"/>
            <a:ext cx="2659524" cy="369332"/>
          </a:xfrm>
          <a:prstGeom prst="rect">
            <a:avLst/>
          </a:prstGeom>
          <a:noFill/>
        </p:spPr>
        <p:txBody>
          <a:bodyPr wrap="square">
            <a:spAutoFit/>
          </a:bodyPr>
          <a:lstStyle/>
          <a:p>
            <a:pPr algn="ctr"/>
            <a:r>
              <a:rPr lang="en-US" dirty="0">
                <a:latin typeface="Bahnschrift SemiBold" panose="020B0502040204020203" pitchFamily="34" charset="0"/>
              </a:rPr>
              <a:t>BASE URL KULLANIMI</a:t>
            </a:r>
          </a:p>
        </p:txBody>
      </p:sp>
      <p:sp>
        <p:nvSpPr>
          <p:cNvPr id="6" name="TextBox 5">
            <a:extLst>
              <a:ext uri="{FF2B5EF4-FFF2-40B4-BE49-F238E27FC236}">
                <a16:creationId xmlns:a16="http://schemas.microsoft.com/office/drawing/2014/main" id="{34CB33A7-B568-46AC-A8AA-3CDABDF4957B}"/>
              </a:ext>
            </a:extLst>
          </p:cNvPr>
          <p:cNvSpPr txBox="1"/>
          <p:nvPr/>
        </p:nvSpPr>
        <p:spPr>
          <a:xfrm>
            <a:off x="823534" y="1003195"/>
            <a:ext cx="9807995" cy="221599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C00000"/>
                </a:solidFill>
                <a:effectLst/>
                <a:latin typeface="Bahnschrift SemiBold" panose="020B0502040204020203" pitchFamily="34" charset="0"/>
              </a:rPr>
              <a:t>C16_BaseUrlHerokuapp</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C00000"/>
              </a:solidFill>
              <a:latin typeface="Bahnschrift SemiBold" panose="020B0502040204020203" pitchFamily="34" charset="0"/>
            </a:endParaRPr>
          </a:p>
          <a:p>
            <a:pPr marL="398463" indent="-398463" eaLnBrk="0" fontAlgn="base" hangingPunct="0">
              <a:spcBef>
                <a:spcPts val="1200"/>
              </a:spcBef>
              <a:spcAft>
                <a:spcPct val="0"/>
              </a:spcAft>
            </a:pPr>
            <a:r>
              <a:rPr lang="en-US" sz="2000" noProof="1">
                <a:latin typeface="Bahnschrift SemiBold" panose="020B0502040204020203" pitchFamily="34" charset="0"/>
              </a:rPr>
              <a:t>Class icinde 2 Test metodu olusturun ve asagidaki testleri yapin</a:t>
            </a:r>
          </a:p>
          <a:p>
            <a:pPr marL="398463" indent="-398463" eaLnBrk="0" fontAlgn="base" hangingPunct="0">
              <a:spcBef>
                <a:spcPts val="1200"/>
              </a:spcBef>
              <a:spcAft>
                <a:spcPct val="0"/>
              </a:spcAft>
            </a:pPr>
            <a:r>
              <a:rPr lang="en-US" altLang="en-US" sz="2000" noProof="1">
                <a:latin typeface="Bahnschrift SemiBold" panose="020B0502040204020203" pitchFamily="34" charset="0"/>
              </a:rPr>
              <a:t>1-  </a:t>
            </a:r>
            <a:r>
              <a:rPr lang="en-US" sz="2000" dirty="0">
                <a:latin typeface="Bahnschrift SemiBold" panose="020B0502040204020203" pitchFamily="34" charset="0"/>
              </a:rPr>
              <a:t>https://restful-booker.herokuapp.com/booking </a:t>
            </a:r>
            <a:r>
              <a:rPr lang="en-US" sz="2000" noProof="1">
                <a:latin typeface="Bahnschrift SemiBold" panose="020B0502040204020203" pitchFamily="34" charset="0"/>
              </a:rPr>
              <a:t>endpointine bir GET request gonderdigimizde donen response’un status code’unun 200 oldugunu ve Response’ta 2166 kayitli bookingid oldugunu test edin</a:t>
            </a:r>
          </a:p>
        </p:txBody>
      </p:sp>
      <p:cxnSp>
        <p:nvCxnSpPr>
          <p:cNvPr id="10" name="Straight Connector 9">
            <a:extLst>
              <a:ext uri="{FF2B5EF4-FFF2-40B4-BE49-F238E27FC236}">
                <a16:creationId xmlns:a16="http://schemas.microsoft.com/office/drawing/2014/main" id="{99288D72-089D-4BC7-818E-4FFE3DE91C3D}"/>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9B9A953-2415-47B6-83C7-EE28D140DF89}"/>
              </a:ext>
            </a:extLst>
          </p:cNvPr>
          <p:cNvSpPr txBox="1"/>
          <p:nvPr/>
        </p:nvSpPr>
        <p:spPr>
          <a:xfrm>
            <a:off x="7535021" y="3015297"/>
            <a:ext cx="3727938" cy="31393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noProof="1">
                <a:ln>
                  <a:noFill/>
                </a:ln>
                <a:effectLst/>
                <a:latin typeface="JetBrains Mono"/>
              </a:rPr>
              <a:t>{</a:t>
            </a:r>
            <a:br>
              <a:rPr kumimoji="0" lang="en-US" altLang="en-US" sz="1800" b="0" i="1" u="none" strike="noStrike" cap="none" normalizeH="0" baseline="0" noProof="1">
                <a:ln>
                  <a:noFill/>
                </a:ln>
                <a:effectLst/>
                <a:latin typeface="JetBrains Mono"/>
              </a:rPr>
            </a:br>
            <a:r>
              <a:rPr kumimoji="0" lang="en-US" altLang="en-US" sz="1800" b="0" i="1" u="none" strike="noStrike" cap="none" normalizeH="0" baseline="0" noProof="1">
                <a:ln>
                  <a:noFill/>
                </a:ln>
                <a:effectLst/>
                <a:latin typeface="JetBrains Mono"/>
              </a:rPr>
              <a:t>     "firstname" : "Ahmet",</a:t>
            </a:r>
            <a:br>
              <a:rPr kumimoji="0" lang="en-US" altLang="en-US" sz="1800" b="0" i="1" u="none" strike="noStrike" cap="none" normalizeH="0" baseline="0" noProof="1">
                <a:ln>
                  <a:noFill/>
                </a:ln>
                <a:effectLst/>
                <a:latin typeface="JetBrains Mono"/>
              </a:rPr>
            </a:br>
            <a:r>
              <a:rPr kumimoji="0" lang="en-US" altLang="en-US" sz="1800" b="0" i="1" u="none" strike="noStrike" cap="none" normalizeH="0" baseline="0" noProof="1">
                <a:ln>
                  <a:noFill/>
                </a:ln>
                <a:effectLst/>
                <a:latin typeface="JetBrains Mono"/>
              </a:rPr>
              <a:t>     "lastname" : “Bulut",</a:t>
            </a:r>
            <a:br>
              <a:rPr kumimoji="0" lang="en-US" altLang="en-US" sz="1800" b="0" i="1" u="none" strike="noStrike" cap="none" normalizeH="0" baseline="0" noProof="1">
                <a:ln>
                  <a:noFill/>
                </a:ln>
                <a:effectLst/>
                <a:latin typeface="JetBrains Mono"/>
              </a:rPr>
            </a:br>
            <a:r>
              <a:rPr kumimoji="0" lang="en-US" altLang="en-US" sz="1800" b="0" i="1" u="none" strike="noStrike" cap="none" normalizeH="0" baseline="0" noProof="1">
                <a:ln>
                  <a:noFill/>
                </a:ln>
                <a:effectLst/>
                <a:latin typeface="JetBrains Mono"/>
              </a:rPr>
              <a:t>     "totalprice" : 500,</a:t>
            </a:r>
            <a:br>
              <a:rPr kumimoji="0" lang="en-US" altLang="en-US" sz="1800" b="0" i="1" u="none" strike="noStrike" cap="none" normalizeH="0" baseline="0" noProof="1">
                <a:ln>
                  <a:noFill/>
                </a:ln>
                <a:effectLst/>
                <a:latin typeface="JetBrains Mono"/>
              </a:rPr>
            </a:br>
            <a:r>
              <a:rPr kumimoji="0" lang="en-US" altLang="en-US" sz="1800" b="0" i="1" u="none" strike="noStrike" cap="none" normalizeH="0" baseline="0" noProof="1">
                <a:ln>
                  <a:noFill/>
                </a:ln>
                <a:effectLst/>
                <a:latin typeface="JetBrains Mono"/>
              </a:rPr>
              <a:t>     "depositpaid" : false,</a:t>
            </a:r>
            <a:br>
              <a:rPr kumimoji="0" lang="en-US" altLang="en-US" sz="1800" b="0" i="1" u="none" strike="noStrike" cap="none" normalizeH="0" baseline="0" noProof="1">
                <a:ln>
                  <a:noFill/>
                </a:ln>
                <a:effectLst/>
                <a:latin typeface="JetBrains Mono"/>
              </a:rPr>
            </a:br>
            <a:r>
              <a:rPr kumimoji="0" lang="en-US" altLang="en-US" sz="1800" b="0" i="1" u="none" strike="noStrike" cap="none" normalizeH="0" baseline="0" noProof="1">
                <a:ln>
                  <a:noFill/>
                </a:ln>
                <a:effectLst/>
                <a:latin typeface="JetBrains Mono"/>
              </a:rPr>
              <a:t>     "bookingdates" : {</a:t>
            </a:r>
            <a:br>
              <a:rPr kumimoji="0" lang="en-US" altLang="en-US" sz="1800" b="0" i="1" u="none" strike="noStrike" cap="none" normalizeH="0" baseline="0" noProof="1">
                <a:ln>
                  <a:noFill/>
                </a:ln>
                <a:effectLst/>
                <a:latin typeface="JetBrains Mono"/>
              </a:rPr>
            </a:br>
            <a:r>
              <a:rPr kumimoji="0" lang="en-US" altLang="en-US" sz="1800" b="0" i="1" u="none" strike="noStrike" cap="none" normalizeH="0" baseline="0" noProof="1">
                <a:ln>
                  <a:noFill/>
                </a:ln>
                <a:effectLst/>
                <a:latin typeface="JetBrains Mono"/>
              </a:rPr>
              <a:t>              "checkin" : "2021-06-01",</a:t>
            </a:r>
            <a:br>
              <a:rPr kumimoji="0" lang="en-US" altLang="en-US" sz="1800" b="0" i="1" u="none" strike="noStrike" cap="none" normalizeH="0" baseline="0" noProof="1">
                <a:ln>
                  <a:noFill/>
                </a:ln>
                <a:effectLst/>
                <a:latin typeface="JetBrains Mono"/>
              </a:rPr>
            </a:br>
            <a:r>
              <a:rPr kumimoji="0" lang="en-US" altLang="en-US" sz="1800" b="0" i="1" u="none" strike="noStrike" cap="none" normalizeH="0" baseline="0" noProof="1">
                <a:ln>
                  <a:noFill/>
                </a:ln>
                <a:effectLst/>
                <a:latin typeface="JetBrains Mono"/>
              </a:rPr>
              <a:t>              "checkout" : "2021-06-10"</a:t>
            </a:r>
            <a:br>
              <a:rPr kumimoji="0" lang="en-US" altLang="en-US" sz="1800" b="0" i="1" u="none" strike="noStrike" cap="none" normalizeH="0" baseline="0" noProof="1">
                <a:ln>
                  <a:noFill/>
                </a:ln>
                <a:effectLst/>
                <a:latin typeface="JetBrains Mono"/>
              </a:rPr>
            </a:br>
            <a:r>
              <a:rPr kumimoji="0" lang="en-US" altLang="en-US" sz="1800" b="0" i="1" u="none" strike="noStrike" cap="none" normalizeH="0" baseline="0" noProof="1">
                <a:ln>
                  <a:noFill/>
                </a:ln>
                <a:effectLst/>
                <a:latin typeface="JetBrains Mono"/>
              </a:rPr>
              <a:t>                       },</a:t>
            </a:r>
            <a:br>
              <a:rPr kumimoji="0" lang="en-US" altLang="en-US" sz="1800" b="0" i="1" u="none" strike="noStrike" cap="none" normalizeH="0" baseline="0" noProof="1">
                <a:ln>
                  <a:noFill/>
                </a:ln>
                <a:effectLst/>
                <a:latin typeface="JetBrains Mono"/>
              </a:rPr>
            </a:br>
            <a:r>
              <a:rPr kumimoji="0" lang="en-US" altLang="en-US" sz="1800" b="0" i="1" u="none" strike="noStrike" cap="none" normalizeH="0" baseline="0" noProof="1">
                <a:ln>
                  <a:noFill/>
                </a:ln>
                <a:effectLst/>
                <a:latin typeface="JetBrains Mono"/>
              </a:rPr>
              <a:t>     "additionalneeds" : "wi-fi"</a:t>
            </a:r>
            <a:br>
              <a:rPr kumimoji="0" lang="en-US" altLang="en-US" sz="1800" b="0" i="1" u="none" strike="noStrike" cap="none" normalizeH="0" baseline="0" noProof="1">
                <a:ln>
                  <a:noFill/>
                </a:ln>
                <a:effectLst/>
                <a:latin typeface="JetBrains Mono"/>
              </a:rPr>
            </a:br>
            <a:r>
              <a:rPr kumimoji="0" lang="en-US" altLang="en-US" sz="1800" b="0" i="1" u="none" strike="noStrike" cap="none" normalizeH="0" baseline="0" noProof="1">
                <a:ln>
                  <a:noFill/>
                </a:ln>
                <a:effectLst/>
                <a:latin typeface="JetBrains Mono"/>
              </a:rPr>
              <a:t> }</a:t>
            </a:r>
            <a:endParaRPr kumimoji="0" lang="en-US" altLang="en-US" sz="3200" b="0" i="0" u="none" strike="noStrike" cap="none" normalizeH="0" baseline="0" noProof="1">
              <a:ln>
                <a:noFill/>
              </a:ln>
              <a:effectLst/>
              <a:latin typeface="Arial" panose="020B0604020202020204" pitchFamily="34" charset="0"/>
            </a:endParaRPr>
          </a:p>
        </p:txBody>
      </p:sp>
      <p:sp>
        <p:nvSpPr>
          <p:cNvPr id="11" name="TextBox 10">
            <a:extLst>
              <a:ext uri="{FF2B5EF4-FFF2-40B4-BE49-F238E27FC236}">
                <a16:creationId xmlns:a16="http://schemas.microsoft.com/office/drawing/2014/main" id="{FB5B2BA9-C49B-43A4-AAC5-CD51AA65428A}"/>
              </a:ext>
            </a:extLst>
          </p:cNvPr>
          <p:cNvSpPr txBox="1"/>
          <p:nvPr/>
        </p:nvSpPr>
        <p:spPr>
          <a:xfrm>
            <a:off x="823534" y="3429000"/>
            <a:ext cx="6096000" cy="1631216"/>
          </a:xfrm>
          <a:prstGeom prst="rect">
            <a:avLst/>
          </a:prstGeom>
          <a:noFill/>
        </p:spPr>
        <p:txBody>
          <a:bodyPr wrap="square">
            <a:spAutoFit/>
          </a:bodyPr>
          <a:lstStyle/>
          <a:p>
            <a:pPr marL="398463" indent="-398463" eaLnBrk="0" fontAlgn="base" hangingPunct="0">
              <a:spcBef>
                <a:spcPts val="1200"/>
              </a:spcBef>
              <a:spcAft>
                <a:spcPct val="0"/>
              </a:spcAft>
            </a:pPr>
            <a:r>
              <a:rPr lang="en-US" altLang="en-US" sz="2000" noProof="1">
                <a:latin typeface="Bahnschrift SemiBold" panose="020B0502040204020203" pitchFamily="34" charset="0"/>
              </a:rPr>
              <a:t>2- </a:t>
            </a:r>
            <a:r>
              <a:rPr lang="en-US" sz="2000" dirty="0">
                <a:latin typeface="Bahnschrift SemiBold" panose="020B0502040204020203" pitchFamily="34" charset="0"/>
              </a:rPr>
              <a:t>https://restful-booker.herokuapp.com/booking </a:t>
            </a:r>
            <a:r>
              <a:rPr lang="en-US" sz="2000" noProof="1">
                <a:latin typeface="Bahnschrift SemiBold" panose="020B0502040204020203" pitchFamily="34" charset="0"/>
              </a:rPr>
              <a:t>endpointine asagidaki body’ye sahip bir POST request gonderdigimizde donen response’un status code’unun 200 oldugunu ve “firstname” degerinin “Ahmet” oldugunu test edin</a:t>
            </a:r>
          </a:p>
        </p:txBody>
      </p:sp>
      <p:sp>
        <p:nvSpPr>
          <p:cNvPr id="13" name="Rectangle 12">
            <a:extLst>
              <a:ext uri="{FF2B5EF4-FFF2-40B4-BE49-F238E27FC236}">
                <a16:creationId xmlns:a16="http://schemas.microsoft.com/office/drawing/2014/main" id="{36D886F9-AFC1-4AFD-A9CF-D5D038443439}"/>
              </a:ext>
            </a:extLst>
          </p:cNvPr>
          <p:cNvSpPr/>
          <p:nvPr/>
        </p:nvSpPr>
        <p:spPr>
          <a:xfrm>
            <a:off x="7480303" y="3027017"/>
            <a:ext cx="3888163" cy="313932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71357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DC3370-B51F-40CD-A115-D1F44F09D981}"/>
              </a:ext>
            </a:extLst>
          </p:cNvPr>
          <p:cNvSpPr txBox="1"/>
          <p:nvPr/>
        </p:nvSpPr>
        <p:spPr>
          <a:xfrm>
            <a:off x="4397770" y="307702"/>
            <a:ext cx="2659524" cy="369332"/>
          </a:xfrm>
          <a:prstGeom prst="rect">
            <a:avLst/>
          </a:prstGeom>
          <a:noFill/>
        </p:spPr>
        <p:txBody>
          <a:bodyPr wrap="square">
            <a:spAutoFit/>
          </a:bodyPr>
          <a:lstStyle/>
          <a:p>
            <a:pPr algn="ctr"/>
            <a:r>
              <a:rPr lang="en-US" dirty="0">
                <a:latin typeface="Bahnschrift SemiBold" panose="020B0502040204020203" pitchFamily="34" charset="0"/>
              </a:rPr>
              <a:t>BASE URL KULLANIMI</a:t>
            </a:r>
          </a:p>
        </p:txBody>
      </p:sp>
      <p:sp>
        <p:nvSpPr>
          <p:cNvPr id="6" name="TextBox 5">
            <a:extLst>
              <a:ext uri="{FF2B5EF4-FFF2-40B4-BE49-F238E27FC236}">
                <a16:creationId xmlns:a16="http://schemas.microsoft.com/office/drawing/2014/main" id="{34CB33A7-B568-46AC-A8AA-3CDABDF4957B}"/>
              </a:ext>
            </a:extLst>
          </p:cNvPr>
          <p:cNvSpPr txBox="1"/>
          <p:nvPr/>
        </p:nvSpPr>
        <p:spPr>
          <a:xfrm>
            <a:off x="823534" y="803904"/>
            <a:ext cx="9807995"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C00000"/>
                </a:solidFill>
                <a:effectLst/>
                <a:latin typeface="Bahnschrift SemiBold" panose="020B0502040204020203" pitchFamily="34" charset="0"/>
              </a:rPr>
              <a:t>C17_BaseUrlHerokuappQueryParam</a:t>
            </a:r>
          </a:p>
        </p:txBody>
      </p:sp>
      <p:cxnSp>
        <p:nvCxnSpPr>
          <p:cNvPr id="10" name="Straight Connector 9">
            <a:extLst>
              <a:ext uri="{FF2B5EF4-FFF2-40B4-BE49-F238E27FC236}">
                <a16:creationId xmlns:a16="http://schemas.microsoft.com/office/drawing/2014/main" id="{99288D72-089D-4BC7-818E-4FFE3DE91C3D}"/>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B5B2BA9-C49B-43A4-AAC5-CD51AA65428A}"/>
              </a:ext>
            </a:extLst>
          </p:cNvPr>
          <p:cNvSpPr txBox="1"/>
          <p:nvPr/>
        </p:nvSpPr>
        <p:spPr>
          <a:xfrm>
            <a:off x="823534" y="3008171"/>
            <a:ext cx="10114096" cy="1323439"/>
          </a:xfrm>
          <a:prstGeom prst="rect">
            <a:avLst/>
          </a:prstGeom>
          <a:noFill/>
        </p:spPr>
        <p:txBody>
          <a:bodyPr wrap="square">
            <a:spAutoFit/>
          </a:bodyPr>
          <a:lstStyle/>
          <a:p>
            <a:pPr marL="398463" indent="-398463" eaLnBrk="0" fontAlgn="base" hangingPunct="0">
              <a:spcBef>
                <a:spcPts val="1200"/>
              </a:spcBef>
              <a:spcAft>
                <a:spcPct val="0"/>
              </a:spcAft>
            </a:pPr>
            <a:r>
              <a:rPr lang="en-US" altLang="en-US" sz="2000" noProof="1">
                <a:latin typeface="Bahnschrift SemiBold" panose="020B0502040204020203" pitchFamily="34" charset="0"/>
              </a:rPr>
              <a:t>2- </a:t>
            </a:r>
            <a:r>
              <a:rPr lang="en-US" sz="2000" dirty="0">
                <a:latin typeface="Bahnschrift SemiBold" panose="020B0502040204020203" pitchFamily="34" charset="0"/>
              </a:rPr>
              <a:t>https://restful-booker.herokuapp.com/booking </a:t>
            </a:r>
            <a:r>
              <a:rPr lang="en-US" sz="2000" noProof="1">
                <a:latin typeface="Bahnschrift SemiBold" panose="020B0502040204020203" pitchFamily="34" charset="0"/>
              </a:rPr>
              <a:t>endpointine gerekli Query parametrelerini yazarak “firstname” degeri “Eric” olan rezervasyon oldugunu test edecek bir GET request gonderdigimizde, donen response’un status code’unun 200 oldugunu ve “Eric” ismine sahip en az bir booking oldugunu test edin</a:t>
            </a:r>
          </a:p>
        </p:txBody>
      </p:sp>
      <p:sp>
        <p:nvSpPr>
          <p:cNvPr id="9" name="TextBox 8">
            <a:extLst>
              <a:ext uri="{FF2B5EF4-FFF2-40B4-BE49-F238E27FC236}">
                <a16:creationId xmlns:a16="http://schemas.microsoft.com/office/drawing/2014/main" id="{E47358EC-71F6-4415-8AE3-D84A00CD94A9}"/>
              </a:ext>
            </a:extLst>
          </p:cNvPr>
          <p:cNvSpPr txBox="1"/>
          <p:nvPr/>
        </p:nvSpPr>
        <p:spPr>
          <a:xfrm>
            <a:off x="823533" y="4445987"/>
            <a:ext cx="10114096" cy="1631216"/>
          </a:xfrm>
          <a:prstGeom prst="rect">
            <a:avLst/>
          </a:prstGeom>
          <a:noFill/>
        </p:spPr>
        <p:txBody>
          <a:bodyPr wrap="square">
            <a:spAutoFit/>
          </a:bodyPr>
          <a:lstStyle/>
          <a:p>
            <a:pPr marL="398463" indent="-398463" eaLnBrk="0" fontAlgn="base" hangingPunct="0">
              <a:spcBef>
                <a:spcPts val="1200"/>
              </a:spcBef>
              <a:spcAft>
                <a:spcPct val="0"/>
              </a:spcAft>
            </a:pPr>
            <a:r>
              <a:rPr lang="en-US" altLang="en-US" sz="2000" noProof="1">
                <a:latin typeface="Bahnschrift SemiBold" panose="020B0502040204020203" pitchFamily="34" charset="0"/>
              </a:rPr>
              <a:t>3- </a:t>
            </a:r>
            <a:r>
              <a:rPr lang="en-US" sz="2000" dirty="0">
                <a:latin typeface="Bahnschrift SemiBold" panose="020B0502040204020203" pitchFamily="34" charset="0"/>
              </a:rPr>
              <a:t>https://restful-booker.herokuapp.com/booking </a:t>
            </a:r>
            <a:r>
              <a:rPr lang="en-US" sz="2000" noProof="1">
                <a:latin typeface="Bahnschrift SemiBold" panose="020B0502040204020203" pitchFamily="34" charset="0"/>
              </a:rPr>
              <a:t>endpointine gerekli Query parametrelerini yazarak “firstname” degeri “Jim” ve “lastname” degeri “Jackson” olan rezervasyon oldugunu test edecek bir GET request gonderdigimizde, donen response’un status code’unun 200 oldugunu ve “Jim Jackson” ismine sahip en az bir booking oldugunu test edin</a:t>
            </a:r>
          </a:p>
        </p:txBody>
      </p:sp>
      <p:sp>
        <p:nvSpPr>
          <p:cNvPr id="14" name="TextBox 13">
            <a:extLst>
              <a:ext uri="{FF2B5EF4-FFF2-40B4-BE49-F238E27FC236}">
                <a16:creationId xmlns:a16="http://schemas.microsoft.com/office/drawing/2014/main" id="{BA2003E0-F5BF-4DED-98F2-42CC4972F860}"/>
              </a:ext>
            </a:extLst>
          </p:cNvPr>
          <p:cNvSpPr txBox="1"/>
          <p:nvPr/>
        </p:nvSpPr>
        <p:spPr>
          <a:xfrm>
            <a:off x="823533" y="1384072"/>
            <a:ext cx="10114097" cy="1477328"/>
          </a:xfrm>
          <a:prstGeom prst="rect">
            <a:avLst/>
          </a:prstGeom>
          <a:noFill/>
        </p:spPr>
        <p:txBody>
          <a:bodyPr wrap="square">
            <a:spAutoFit/>
          </a:bodyPr>
          <a:lstStyle/>
          <a:p>
            <a:pPr marL="398463" indent="-398463" eaLnBrk="0" fontAlgn="base" hangingPunct="0">
              <a:spcBef>
                <a:spcPts val="1200"/>
              </a:spcBef>
              <a:spcAft>
                <a:spcPct val="0"/>
              </a:spcAft>
            </a:pPr>
            <a:r>
              <a:rPr lang="en-US" sz="2000" noProof="1">
                <a:latin typeface="Bahnschrift SemiBold" panose="020B0502040204020203" pitchFamily="34" charset="0"/>
              </a:rPr>
              <a:t>Class icinde 3 Test metodu olusturun ve asagidaki testleri yapin</a:t>
            </a:r>
          </a:p>
          <a:p>
            <a:pPr marL="398463" indent="-398463" eaLnBrk="0" fontAlgn="base" hangingPunct="0">
              <a:spcBef>
                <a:spcPts val="1200"/>
              </a:spcBef>
              <a:spcAft>
                <a:spcPct val="0"/>
              </a:spcAft>
            </a:pPr>
            <a:r>
              <a:rPr lang="en-US" altLang="en-US" sz="2000" noProof="1">
                <a:latin typeface="Bahnschrift SemiBold" panose="020B0502040204020203" pitchFamily="34" charset="0"/>
              </a:rPr>
              <a:t>1-  </a:t>
            </a:r>
            <a:r>
              <a:rPr lang="en-US" sz="2000" dirty="0">
                <a:latin typeface="Bahnschrift SemiBold" panose="020B0502040204020203" pitchFamily="34" charset="0"/>
              </a:rPr>
              <a:t>https://restful-booker.herokuapp.com/booking </a:t>
            </a:r>
            <a:r>
              <a:rPr lang="en-US" sz="2000" noProof="1">
                <a:latin typeface="Bahnschrift SemiBold" panose="020B0502040204020203" pitchFamily="34" charset="0"/>
              </a:rPr>
              <a:t>endpointine bir GET request gonderdigimizde donen response’un status code’unun 200 oldugunu ve Response’ta 12 booking oldugunu test edin</a:t>
            </a:r>
          </a:p>
        </p:txBody>
      </p:sp>
    </p:spTree>
    <p:extLst>
      <p:ext uri="{BB962C8B-B14F-4D97-AF65-F5344CB8AC3E}">
        <p14:creationId xmlns:p14="http://schemas.microsoft.com/office/powerpoint/2010/main" val="40823394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4621627" y="2506830"/>
            <a:ext cx="2948746" cy="646331"/>
          </a:xfrm>
          <a:prstGeom prst="rect">
            <a:avLst/>
          </a:prstGeom>
          <a:noFill/>
        </p:spPr>
        <p:txBody>
          <a:bodyPr wrap="square">
            <a:spAutoFit/>
          </a:bodyPr>
          <a:lstStyle/>
          <a:p>
            <a:pPr algn="ctr"/>
            <a:r>
              <a:rPr lang="en-US" dirty="0">
                <a:latin typeface="Bahnschrift SemiBold" panose="020B0502040204020203" pitchFamily="34" charset="0"/>
              </a:rPr>
              <a:t>BOLUM 4</a:t>
            </a:r>
          </a:p>
          <a:p>
            <a:pPr algn="ctr"/>
            <a:r>
              <a:rPr lang="en-US" dirty="0">
                <a:latin typeface="Bahnschrift SemiBold" panose="020B0502040204020203" pitchFamily="34" charset="0"/>
              </a:rPr>
              <a:t>FRAMEWORK GELISTIRME</a:t>
            </a:r>
          </a:p>
        </p:txBody>
      </p:sp>
      <p:sp>
        <p:nvSpPr>
          <p:cNvPr id="9" name="TextBox 8">
            <a:extLst>
              <a:ext uri="{FF2B5EF4-FFF2-40B4-BE49-F238E27FC236}">
                <a16:creationId xmlns:a16="http://schemas.microsoft.com/office/drawing/2014/main" id="{11BBDC98-9CA0-4211-9B90-904437059EA6}"/>
              </a:ext>
            </a:extLst>
          </p:cNvPr>
          <p:cNvSpPr txBox="1"/>
          <p:nvPr/>
        </p:nvSpPr>
        <p:spPr>
          <a:xfrm>
            <a:off x="5279957" y="3946735"/>
            <a:ext cx="1678979" cy="369332"/>
          </a:xfrm>
          <a:prstGeom prst="rect">
            <a:avLst/>
          </a:prstGeom>
          <a:noFill/>
        </p:spPr>
        <p:txBody>
          <a:bodyPr wrap="square">
            <a:spAutoFit/>
          </a:bodyPr>
          <a:lstStyle/>
          <a:p>
            <a:pPr algn="ctr"/>
            <a:r>
              <a:rPr lang="en-US" dirty="0">
                <a:latin typeface="Bahnschrift SemiBold" panose="020B0502040204020203" pitchFamily="34" charset="0"/>
              </a:rPr>
              <a:t>DERS 18</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4183965" y="5202725"/>
            <a:ext cx="3870962" cy="369332"/>
          </a:xfrm>
          <a:prstGeom prst="rect">
            <a:avLst/>
          </a:prstGeom>
          <a:noFill/>
        </p:spPr>
        <p:txBody>
          <a:bodyPr wrap="square">
            <a:spAutoFit/>
          </a:bodyPr>
          <a:lstStyle/>
          <a:p>
            <a:pPr algn="ctr"/>
            <a:r>
              <a:rPr lang="en-US" noProof="1">
                <a:latin typeface="Bahnschrift SemiBold" panose="020B0502040204020203" pitchFamily="34" charset="0"/>
              </a:rPr>
              <a:t>TestData</a:t>
            </a:r>
            <a:r>
              <a:rPr lang="en-US" dirty="0">
                <a:latin typeface="Bahnschrift SemiBold" panose="020B0502040204020203" pitchFamily="34" charset="0"/>
              </a:rPr>
              <a:t> CLASS KULLANIMI</a:t>
            </a:r>
          </a:p>
        </p:txBody>
      </p:sp>
    </p:spTree>
    <p:extLst>
      <p:ext uri="{BB962C8B-B14F-4D97-AF65-F5344CB8AC3E}">
        <p14:creationId xmlns:p14="http://schemas.microsoft.com/office/powerpoint/2010/main" val="203538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86E54A1-345F-4ABF-A03E-9A0A49AD1597}"/>
              </a:ext>
            </a:extLst>
          </p:cNvPr>
          <p:cNvSpPr txBox="1"/>
          <p:nvPr/>
        </p:nvSpPr>
        <p:spPr>
          <a:xfrm>
            <a:off x="1066759" y="2813766"/>
            <a:ext cx="9540407" cy="3411190"/>
          </a:xfrm>
          <a:prstGeom prst="rect">
            <a:avLst/>
          </a:prstGeom>
          <a:noFill/>
        </p:spPr>
        <p:txBody>
          <a:bodyPr wrap="square">
            <a:spAutoFit/>
          </a:bodyPr>
          <a:lstStyle/>
          <a:p>
            <a:pPr eaLnBrk="0" fontAlgn="base" hangingPunct="0">
              <a:spcBef>
                <a:spcPct val="0"/>
              </a:spcBef>
              <a:spcAft>
                <a:spcPct val="0"/>
              </a:spcAft>
            </a:pPr>
            <a:r>
              <a:rPr kumimoji="0" lang="en-US" altLang="en-US" sz="1800" b="0" u="none" strike="noStrike" cap="none" normalizeH="0" baseline="0" dirty="0">
                <a:ln>
                  <a:noFill/>
                </a:ln>
                <a:solidFill>
                  <a:srgbClr val="C00000"/>
                </a:solidFill>
                <a:effectLst/>
                <a:latin typeface="Bahnschrift SemiBold" panose="020B0502040204020203" pitchFamily="34" charset="0"/>
              </a:rPr>
              <a:t>C18_Get_TestDataClassKullanimi</a:t>
            </a:r>
          </a:p>
          <a:p>
            <a:pPr eaLnBrk="0" fontAlgn="base" hangingPunct="0">
              <a:spcBef>
                <a:spcPct val="0"/>
              </a:spcBef>
              <a:spcAft>
                <a:spcPct val="0"/>
              </a:spcAft>
            </a:pPr>
            <a:br>
              <a:rPr kumimoji="0" lang="en-US" altLang="en-US" sz="400" b="0" u="none" strike="noStrike" cap="none" normalizeH="0" baseline="0" dirty="0">
                <a:ln>
                  <a:noFill/>
                </a:ln>
                <a:effectLst/>
                <a:latin typeface="Bahnschrift SemiBold" panose="020B0502040204020203" pitchFamily="34" charset="0"/>
              </a:rPr>
            </a:br>
            <a:r>
              <a:rPr kumimoji="0" lang="en-US" altLang="en-US" sz="1800" b="0" u="none" strike="noStrike" cap="none" normalizeH="0" baseline="0" noProof="1">
                <a:ln>
                  <a:noFill/>
                </a:ln>
                <a:effectLst/>
                <a:latin typeface="Bahnschrift SemiBold" panose="020B0502040204020203" pitchFamily="34" charset="0"/>
              </a:rPr>
              <a:t>    </a:t>
            </a:r>
            <a:r>
              <a:rPr lang="en-US" sz="2000" dirty="0">
                <a:solidFill>
                  <a:schemeClr val="accent1">
                    <a:lumMod val="75000"/>
                  </a:schemeClr>
                </a:solidFill>
                <a:latin typeface="Bahnschrift SemiBold" panose="020B0502040204020203" pitchFamily="34" charset="0"/>
              </a:rPr>
              <a:t>https://jsonplaceholder.typicode.com</a:t>
            </a:r>
            <a:r>
              <a:rPr lang="en-US" sz="2000" b="0" i="0" dirty="0">
                <a:solidFill>
                  <a:schemeClr val="accent1">
                    <a:lumMod val="75000"/>
                  </a:schemeClr>
                </a:solidFill>
                <a:effectLst/>
                <a:latin typeface="Bahnschrift SemiBold" panose="020B0502040204020203" pitchFamily="34" charset="0"/>
              </a:rPr>
              <a:t>/posts/22 </a:t>
            </a:r>
            <a:r>
              <a:rPr kumimoji="0" lang="en-US" altLang="en-US" sz="2000" b="0" u="none" strike="noStrike" cap="none" normalizeH="0" baseline="0" noProof="1">
                <a:ln>
                  <a:noFill/>
                </a:ln>
                <a:effectLst/>
                <a:latin typeface="Bahnschrift SemiBold" panose="020B0502040204020203" pitchFamily="34" charset="0"/>
              </a:rPr>
              <a:t>url'ine bir GET request yolladigimizda donen response’in status kodunun 200 ve response body’sinin asagida verilen ile ayni oldugunutest ediniz</a:t>
            </a:r>
          </a:p>
          <a:p>
            <a:pPr eaLnBrk="0" fontAlgn="base" hangingPunct="0">
              <a:lnSpc>
                <a:spcPts val="2600"/>
              </a:lnSpc>
              <a:spcBef>
                <a:spcPct val="0"/>
              </a:spcBef>
              <a:spcAft>
                <a:spcPct val="0"/>
              </a:spcAft>
            </a:pPr>
            <a:r>
              <a:rPr lang="en-US" sz="2000" noProof="1">
                <a:latin typeface="Bahnschrift SemiBold" panose="020B0502040204020203" pitchFamily="34" charset="0"/>
              </a:rPr>
              <a:t>   </a:t>
            </a:r>
            <a:r>
              <a:rPr lang="en-US" sz="2000" b="0" noProof="1">
                <a:effectLst/>
                <a:latin typeface="Bahnschrift SemiBold" panose="020B0502040204020203" pitchFamily="34" charset="0"/>
              </a:rPr>
              <a:t>Response body :</a:t>
            </a:r>
            <a:r>
              <a:rPr lang="en-US" sz="2000" b="0" i="0" dirty="0">
                <a:effectLst/>
                <a:latin typeface="Bahnschrift SemiBold" panose="020B0502040204020203" pitchFamily="34" charset="0"/>
              </a:rPr>
              <a:t> </a:t>
            </a:r>
            <a:r>
              <a:rPr kumimoji="0" lang="en-US" altLang="en-US" sz="2000" b="0" u="none" strike="noStrike" cap="none" normalizeH="0" baseline="0" noProof="1">
                <a:ln>
                  <a:noFill/>
                </a:ln>
                <a:effectLst/>
                <a:latin typeface="Bahnschrift SemiBold" panose="020B0502040204020203" pitchFamily="34" charset="0"/>
              </a:rPr>
              <a:t>   </a:t>
            </a:r>
          </a:p>
          <a:p>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"userId"</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3</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"id"</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22</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"title"</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"dolor sint quo a velit explicabo quia nam"</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"body"</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"eos qui et ipsum ipsam suscipit aut\nsed omnis non odio\nexpedita ear       </a:t>
            </a:r>
          </a:p>
          <a:p>
            <a:r>
              <a:rPr lang="en-US" sz="1600" noProof="1">
                <a:solidFill>
                  <a:srgbClr val="0451A5"/>
                </a:solidFill>
                <a:latin typeface="Consolas" panose="020B0609020204030204" pitchFamily="49" charset="0"/>
              </a:rPr>
              <a:t>             </a:t>
            </a:r>
            <a:r>
              <a:rPr lang="en-US" sz="1600" b="0" noProof="1">
                <a:solidFill>
                  <a:srgbClr val="0451A5"/>
                </a:solidFill>
                <a:effectLst/>
                <a:latin typeface="Consolas" panose="020B0609020204030204" pitchFamily="49" charset="0"/>
              </a:rPr>
              <a:t>um mollitia molestiae aut atque rem suscipit\nnam impedit esse"</a:t>
            </a:r>
            <a:endParaRPr lang="en-US" sz="1600" b="0" noProof="1">
              <a:solidFill>
                <a:srgbClr val="000000"/>
              </a:solidFill>
              <a:effectLst/>
              <a:latin typeface="Consolas" panose="020B0609020204030204" pitchFamily="49" charset="0"/>
            </a:endParaRPr>
          </a:p>
          <a:p>
            <a:r>
              <a:rPr lang="en-US" sz="1600" b="0" noProof="1">
                <a:solidFill>
                  <a:srgbClr val="000000"/>
                </a:solidFill>
                <a:effectLst/>
                <a:latin typeface="Consolas" panose="020B0609020204030204" pitchFamily="49" charset="0"/>
              </a:rPr>
              <a:t>}</a:t>
            </a:r>
            <a:endParaRPr lang="en-US" altLang="en-US" dirty="0">
              <a:latin typeface="Bahnschrift SemiBold" panose="020B0502040204020203" pitchFamily="34" charset="0"/>
            </a:endParaRPr>
          </a:p>
        </p:txBody>
      </p:sp>
      <p:sp>
        <p:nvSpPr>
          <p:cNvPr id="12" name="Rectangle 11">
            <a:extLst>
              <a:ext uri="{FF2B5EF4-FFF2-40B4-BE49-F238E27FC236}">
                <a16:creationId xmlns:a16="http://schemas.microsoft.com/office/drawing/2014/main" id="{D497E62A-3A67-4082-A56C-973CB4F5B26A}"/>
              </a:ext>
            </a:extLst>
          </p:cNvPr>
          <p:cNvSpPr/>
          <p:nvPr/>
        </p:nvSpPr>
        <p:spPr>
          <a:xfrm>
            <a:off x="1066760" y="2801824"/>
            <a:ext cx="9628438" cy="34111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Rectangle 9">
            <a:extLst>
              <a:ext uri="{FF2B5EF4-FFF2-40B4-BE49-F238E27FC236}">
                <a16:creationId xmlns:a16="http://schemas.microsoft.com/office/drawing/2014/main" id="{EF9493B7-ACFE-4410-B7FF-CBFBC3450107}"/>
              </a:ext>
            </a:extLst>
          </p:cNvPr>
          <p:cNvSpPr/>
          <p:nvPr/>
        </p:nvSpPr>
        <p:spPr>
          <a:xfrm>
            <a:off x="1066760" y="733041"/>
            <a:ext cx="9628438" cy="1971387"/>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F8DD4742-5541-48AB-94E3-BE127FFBD9B4}"/>
              </a:ext>
            </a:extLst>
          </p:cNvPr>
          <p:cNvSpPr txBox="1"/>
          <p:nvPr/>
        </p:nvSpPr>
        <p:spPr>
          <a:xfrm>
            <a:off x="3716587" y="91919"/>
            <a:ext cx="4805717" cy="461665"/>
          </a:xfrm>
          <a:prstGeom prst="rect">
            <a:avLst/>
          </a:prstGeom>
          <a:noFill/>
        </p:spPr>
        <p:txBody>
          <a:bodyPr wrap="square">
            <a:spAutoFit/>
          </a:bodyPr>
          <a:lstStyle/>
          <a:p>
            <a:pPr algn="ctr"/>
            <a:r>
              <a:rPr lang="en-US" sz="2400" dirty="0">
                <a:latin typeface="Bahnschrift SemiBold" panose="020B0502040204020203" pitchFamily="34" charset="0"/>
              </a:rPr>
              <a:t>TEST DATA CLASS KULLANIMI</a:t>
            </a:r>
          </a:p>
        </p:txBody>
      </p:sp>
      <p:sp>
        <p:nvSpPr>
          <p:cNvPr id="14" name="TextBox 13">
            <a:extLst>
              <a:ext uri="{FF2B5EF4-FFF2-40B4-BE49-F238E27FC236}">
                <a16:creationId xmlns:a16="http://schemas.microsoft.com/office/drawing/2014/main" id="{452BDD1D-A09C-405F-8F96-AA51477B947C}"/>
              </a:ext>
            </a:extLst>
          </p:cNvPr>
          <p:cNvSpPr txBox="1"/>
          <p:nvPr/>
        </p:nvSpPr>
        <p:spPr>
          <a:xfrm>
            <a:off x="1154790" y="819161"/>
            <a:ext cx="9452376"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noProof="1">
                <a:ln>
                  <a:noFill/>
                </a:ln>
                <a:solidFill>
                  <a:srgbClr val="C00000"/>
                </a:solidFill>
                <a:effectLst/>
                <a:latin typeface="Bahnschrift SemiBold" panose="020B0502040204020203" pitchFamily="34" charset="0"/>
              </a:rPr>
              <a:t>Test Datasi Nedir ? </a:t>
            </a:r>
            <a:r>
              <a:rPr kumimoji="0" lang="en-US" altLang="en-US" sz="1800" b="0" i="0" u="none" strike="noStrike" cap="none" normalizeH="0" baseline="0" noProof="1">
                <a:ln>
                  <a:noFill/>
                </a:ln>
                <a:solidFill>
                  <a:srgbClr val="000000"/>
                </a:solidFill>
                <a:effectLst/>
                <a:latin typeface="Bahnschrift SemiBold" panose="020B0502040204020203" pitchFamily="34" charset="0"/>
              </a:rPr>
              <a:t>: Bir test sirasinda request ile gonderilen (</a:t>
            </a:r>
            <a:r>
              <a:rPr kumimoji="0" lang="en-US" altLang="en-US" sz="1800" b="0" i="0" u="none" strike="noStrike" cap="none" normalizeH="0" baseline="0" noProof="1">
                <a:ln>
                  <a:noFill/>
                </a:ln>
                <a:solidFill>
                  <a:schemeClr val="accent1">
                    <a:lumMod val="75000"/>
                  </a:schemeClr>
                </a:solidFill>
                <a:effectLst/>
                <a:latin typeface="Bahnschrift SemiBold" panose="020B0502040204020203" pitchFamily="34" charset="0"/>
              </a:rPr>
              <a:t>request body</a:t>
            </a:r>
            <a:r>
              <a:rPr kumimoji="0" lang="en-US" altLang="en-US" sz="1800" b="0" i="0" u="none" strike="noStrike" cap="none" normalizeH="0" baseline="0" noProof="1">
                <a:ln>
                  <a:noFill/>
                </a:ln>
                <a:solidFill>
                  <a:srgbClr val="000000"/>
                </a:solidFill>
                <a:effectLst/>
                <a:latin typeface="Bahnschrift SemiBold" panose="020B0502040204020203" pitchFamily="34" charset="0"/>
              </a:rPr>
              <a:t>) veya test sonucunda donmesi beklenen datalarin (</a:t>
            </a:r>
            <a:r>
              <a:rPr kumimoji="0" lang="en-US" altLang="en-US" sz="1800" b="0" i="0" u="none" strike="noStrike" cap="none" normalizeH="0" baseline="0" noProof="1">
                <a:ln>
                  <a:noFill/>
                </a:ln>
                <a:solidFill>
                  <a:schemeClr val="accent1">
                    <a:lumMod val="75000"/>
                  </a:schemeClr>
                </a:solidFill>
                <a:effectLst/>
                <a:latin typeface="Bahnschrift SemiBold" panose="020B0502040204020203" pitchFamily="34" charset="0"/>
              </a:rPr>
              <a:t>expected data ve temel response bilgileri</a:t>
            </a:r>
            <a:r>
              <a:rPr kumimoji="0" lang="en-US" altLang="en-US" sz="1800" b="0" i="0" u="none" strike="noStrike" cap="none" normalizeH="0" baseline="0" noProof="1">
                <a:ln>
                  <a:noFill/>
                </a:ln>
                <a:solidFill>
                  <a:srgbClr val="000000"/>
                </a:solidFill>
                <a:effectLst/>
                <a:latin typeface="Bahnschrift SemiBold" panose="020B0502040204020203" pitchFamily="34" charset="0"/>
              </a:rPr>
              <a:t>) tamamina Test Datasi denir. </a:t>
            </a:r>
            <a:endParaRPr kumimoji="0" lang="en-US" altLang="en-US" sz="3200" b="0" i="0" u="none" strike="noStrike" cap="none" normalizeH="0" baseline="0" noProof="1">
              <a:ln>
                <a:noFill/>
              </a:ln>
              <a:solidFill>
                <a:schemeClr val="tx1"/>
              </a:solidFill>
              <a:effectLst/>
              <a:latin typeface="Bahnschrift SemiBold" panose="020B0502040204020203" pitchFamily="34" charset="0"/>
            </a:endParaRPr>
          </a:p>
        </p:txBody>
      </p:sp>
      <p:sp>
        <p:nvSpPr>
          <p:cNvPr id="13" name="TextBox 12">
            <a:extLst>
              <a:ext uri="{FF2B5EF4-FFF2-40B4-BE49-F238E27FC236}">
                <a16:creationId xmlns:a16="http://schemas.microsoft.com/office/drawing/2014/main" id="{C55883C3-995B-4C66-9724-F65B156DD930}"/>
              </a:ext>
            </a:extLst>
          </p:cNvPr>
          <p:cNvSpPr txBox="1"/>
          <p:nvPr/>
        </p:nvSpPr>
        <p:spPr>
          <a:xfrm>
            <a:off x="1154789" y="1742491"/>
            <a:ext cx="9452376"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b="0" i="0" noProof="1">
                <a:effectLst/>
                <a:latin typeface="Bahnschrift SemiBold" panose="020B0502040204020203" pitchFamily="34" charset="0"/>
              </a:rPr>
              <a:t>2016 yılında IBM tarafından yürütülen bir araştırmaya atıfta bulunarak, test verilerini aramak, yönetmek, sürdürmek ve oluşturmak, test uzmanlarının zamanının% 30-60'ını kapsamaktadır.</a:t>
            </a:r>
            <a:endParaRPr kumimoji="0" lang="en-US" altLang="en-US" sz="1800" b="0" i="0" u="none" strike="noStrike" cap="none" normalizeH="0" baseline="0" noProof="1">
              <a:ln>
                <a:noFill/>
              </a:ln>
              <a:effectLst/>
              <a:latin typeface="Bahnschrift SemiBold" panose="020B0502040204020203" pitchFamily="34" charset="0"/>
            </a:endParaRPr>
          </a:p>
        </p:txBody>
      </p:sp>
    </p:spTree>
    <p:extLst>
      <p:ext uri="{BB962C8B-B14F-4D97-AF65-F5344CB8AC3E}">
        <p14:creationId xmlns:p14="http://schemas.microsoft.com/office/powerpoint/2010/main" val="26352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0" grpId="0" animBg="1"/>
      <p:bldP spid="14" grpId="0"/>
      <p:bldP spid="13"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B5EBF4-EDD2-4257-B3F2-F299168FEC2E}"/>
              </a:ext>
            </a:extLst>
          </p:cNvPr>
          <p:cNvPicPr>
            <a:picLocks noChangeAspect="1"/>
          </p:cNvPicPr>
          <p:nvPr/>
        </p:nvPicPr>
        <p:blipFill>
          <a:blip r:embed="rId2"/>
          <a:stretch>
            <a:fillRect/>
          </a:stretch>
        </p:blipFill>
        <p:spPr>
          <a:xfrm>
            <a:off x="477225" y="723509"/>
            <a:ext cx="3239362" cy="3628085"/>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497E62A-3A67-4082-A56C-973CB4F5B26A}"/>
              </a:ext>
            </a:extLst>
          </p:cNvPr>
          <p:cNvSpPr/>
          <p:nvPr/>
        </p:nvSpPr>
        <p:spPr>
          <a:xfrm>
            <a:off x="477226" y="723510"/>
            <a:ext cx="3239361" cy="362808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F8DD4742-5541-48AB-94E3-BE127FFBD9B4}"/>
              </a:ext>
            </a:extLst>
          </p:cNvPr>
          <p:cNvSpPr txBox="1"/>
          <p:nvPr/>
        </p:nvSpPr>
        <p:spPr>
          <a:xfrm>
            <a:off x="3716587" y="91919"/>
            <a:ext cx="4805717" cy="461665"/>
          </a:xfrm>
          <a:prstGeom prst="rect">
            <a:avLst/>
          </a:prstGeom>
          <a:noFill/>
        </p:spPr>
        <p:txBody>
          <a:bodyPr wrap="square">
            <a:spAutoFit/>
          </a:bodyPr>
          <a:lstStyle/>
          <a:p>
            <a:pPr algn="ctr"/>
            <a:r>
              <a:rPr lang="en-US" sz="2400" dirty="0">
                <a:latin typeface="Bahnschrift SemiBold" panose="020B0502040204020203" pitchFamily="34" charset="0"/>
              </a:rPr>
              <a:t>TEST DATA CLASS KULLANIMI</a:t>
            </a:r>
          </a:p>
        </p:txBody>
      </p:sp>
      <p:sp>
        <p:nvSpPr>
          <p:cNvPr id="14" name="TextBox 13">
            <a:extLst>
              <a:ext uri="{FF2B5EF4-FFF2-40B4-BE49-F238E27FC236}">
                <a16:creationId xmlns:a16="http://schemas.microsoft.com/office/drawing/2014/main" id="{452BDD1D-A09C-405F-8F96-AA51477B947C}"/>
              </a:ext>
            </a:extLst>
          </p:cNvPr>
          <p:cNvSpPr txBox="1"/>
          <p:nvPr/>
        </p:nvSpPr>
        <p:spPr>
          <a:xfrm>
            <a:off x="3995225" y="693449"/>
            <a:ext cx="7453063"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noProof="1">
                <a:ln>
                  <a:noFill/>
                </a:ln>
                <a:solidFill>
                  <a:srgbClr val="000000"/>
                </a:solidFill>
                <a:effectLst/>
                <a:latin typeface="Bahnschrift SemiBold" panose="020B0502040204020203" pitchFamily="34" charset="0"/>
              </a:rPr>
              <a:t>1 ) Test datalarimizi</a:t>
            </a:r>
            <a:r>
              <a:rPr kumimoji="0" lang="en-US" altLang="en-US" sz="1800" b="0" i="0" u="none" strike="noStrike" cap="none" normalizeH="0" noProof="1">
                <a:ln>
                  <a:noFill/>
                </a:ln>
                <a:solidFill>
                  <a:srgbClr val="000000"/>
                </a:solidFill>
                <a:effectLst/>
                <a:latin typeface="Bahnschrift SemiBold" panose="020B0502040204020203" pitchFamily="34" charset="0"/>
              </a:rPr>
              <a:t> tutmak icin Java package’i altinda bir package olusturalim</a:t>
            </a:r>
            <a:endParaRPr kumimoji="0" lang="en-US" altLang="en-US" sz="3200" b="0" i="0" u="none" strike="noStrike" cap="none" normalizeH="0" baseline="0" noProof="1">
              <a:ln>
                <a:noFill/>
              </a:ln>
              <a:solidFill>
                <a:schemeClr val="tx1"/>
              </a:solidFill>
              <a:effectLst/>
              <a:latin typeface="Bahnschrift SemiBold" panose="020B0502040204020203" pitchFamily="34" charset="0"/>
            </a:endParaRPr>
          </a:p>
        </p:txBody>
      </p:sp>
      <p:sp>
        <p:nvSpPr>
          <p:cNvPr id="17" name="TextBox 16">
            <a:extLst>
              <a:ext uri="{FF2B5EF4-FFF2-40B4-BE49-F238E27FC236}">
                <a16:creationId xmlns:a16="http://schemas.microsoft.com/office/drawing/2014/main" id="{C25C03E7-89AF-42E2-BC0A-2DAE70CB3A15}"/>
              </a:ext>
            </a:extLst>
          </p:cNvPr>
          <p:cNvSpPr txBox="1"/>
          <p:nvPr/>
        </p:nvSpPr>
        <p:spPr>
          <a:xfrm>
            <a:off x="3995225" y="1302915"/>
            <a:ext cx="7453063"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noProof="1">
                <a:solidFill>
                  <a:srgbClr val="000000"/>
                </a:solidFill>
                <a:latin typeface="Bahnschrift SemiBold" panose="020B0502040204020203" pitchFamily="34" charset="0"/>
              </a:rPr>
              <a:t>2</a:t>
            </a:r>
            <a:r>
              <a:rPr kumimoji="0" lang="en-US" altLang="en-US" sz="1800" b="0" i="0" u="none" strike="noStrike" cap="none" normalizeH="0" baseline="0" noProof="1">
                <a:ln>
                  <a:noFill/>
                </a:ln>
                <a:solidFill>
                  <a:srgbClr val="000000"/>
                </a:solidFill>
                <a:effectLst/>
                <a:latin typeface="Bahnschrift SemiBold" panose="020B0502040204020203" pitchFamily="34" charset="0"/>
              </a:rPr>
              <a:t> ) Olusturdugumuz </a:t>
            </a:r>
            <a:r>
              <a:rPr kumimoji="0" lang="en-US" altLang="en-US" sz="1800" b="0" i="0" u="none" strike="noStrike" cap="none" normalizeH="0" noProof="1">
                <a:ln>
                  <a:noFill/>
                </a:ln>
                <a:solidFill>
                  <a:srgbClr val="000000"/>
                </a:solidFill>
                <a:effectLst/>
                <a:latin typeface="Bahnschrift SemiBold" panose="020B0502040204020203" pitchFamily="34" charset="0"/>
              </a:rPr>
              <a:t>package her endpoint icin bir class olusturup testler icin gerekli olan tum test datalarini bu class’da olusturalim.</a:t>
            </a:r>
            <a:endParaRPr kumimoji="0" lang="en-US" altLang="en-US" sz="3200" b="0" i="0" u="none" strike="noStrike" cap="none" normalizeH="0" baseline="0" noProof="1">
              <a:ln>
                <a:noFill/>
              </a:ln>
              <a:solidFill>
                <a:schemeClr val="tx1"/>
              </a:solidFill>
              <a:effectLst/>
              <a:latin typeface="Bahnschrift SemiBold" panose="020B0502040204020203" pitchFamily="34" charset="0"/>
            </a:endParaRPr>
          </a:p>
        </p:txBody>
      </p:sp>
      <p:pic>
        <p:nvPicPr>
          <p:cNvPr id="5" name="Picture 4">
            <a:extLst>
              <a:ext uri="{FF2B5EF4-FFF2-40B4-BE49-F238E27FC236}">
                <a16:creationId xmlns:a16="http://schemas.microsoft.com/office/drawing/2014/main" id="{454439DE-4E3C-4831-9373-4B9E3E973FD9}"/>
              </a:ext>
            </a:extLst>
          </p:cNvPr>
          <p:cNvPicPr>
            <a:picLocks noChangeAspect="1"/>
          </p:cNvPicPr>
          <p:nvPr/>
        </p:nvPicPr>
        <p:blipFill>
          <a:blip r:embed="rId3"/>
          <a:stretch>
            <a:fillRect/>
          </a:stretch>
        </p:blipFill>
        <p:spPr>
          <a:xfrm>
            <a:off x="5068917" y="2641656"/>
            <a:ext cx="4895850" cy="3619500"/>
          </a:xfrm>
          <a:prstGeom prst="rect">
            <a:avLst/>
          </a:prstGeom>
        </p:spPr>
      </p:pic>
      <p:sp>
        <p:nvSpPr>
          <p:cNvPr id="19" name="Rectangle 18">
            <a:extLst>
              <a:ext uri="{FF2B5EF4-FFF2-40B4-BE49-F238E27FC236}">
                <a16:creationId xmlns:a16="http://schemas.microsoft.com/office/drawing/2014/main" id="{F40D5244-2176-4B42-A2A1-FA51B7DFBF89}"/>
              </a:ext>
            </a:extLst>
          </p:cNvPr>
          <p:cNvSpPr/>
          <p:nvPr/>
        </p:nvSpPr>
        <p:spPr>
          <a:xfrm>
            <a:off x="5068918" y="2633072"/>
            <a:ext cx="4895850" cy="361949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TextBox 19">
            <a:extLst>
              <a:ext uri="{FF2B5EF4-FFF2-40B4-BE49-F238E27FC236}">
                <a16:creationId xmlns:a16="http://schemas.microsoft.com/office/drawing/2014/main" id="{F9C58183-1339-4EBC-8297-25AA334B8699}"/>
              </a:ext>
            </a:extLst>
          </p:cNvPr>
          <p:cNvSpPr txBox="1"/>
          <p:nvPr/>
        </p:nvSpPr>
        <p:spPr>
          <a:xfrm>
            <a:off x="3995224" y="1882266"/>
            <a:ext cx="7453063"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noProof="1">
                <a:ln>
                  <a:noFill/>
                </a:ln>
                <a:solidFill>
                  <a:srgbClr val="000000"/>
                </a:solidFill>
                <a:effectLst/>
                <a:latin typeface="Bahnschrift SemiBold" panose="020B0502040204020203" pitchFamily="34" charset="0"/>
              </a:rPr>
              <a:t>3 ) Olusturdugumuz </a:t>
            </a:r>
            <a:r>
              <a:rPr kumimoji="0" lang="en-US" altLang="en-US" sz="1800" b="0" i="0" u="none" strike="noStrike" cap="none" normalizeH="0" noProof="1">
                <a:ln>
                  <a:noFill/>
                </a:ln>
                <a:solidFill>
                  <a:srgbClr val="000000"/>
                </a:solidFill>
                <a:effectLst/>
                <a:latin typeface="Bahnschrift SemiBold" panose="020B0502040204020203" pitchFamily="34" charset="0"/>
              </a:rPr>
              <a:t>Class’da temel response bilgileri icin instance variable, request ve response body icin metot olusturabiliriz.</a:t>
            </a:r>
            <a:endParaRPr kumimoji="0" lang="en-US" altLang="en-US" sz="3200" b="0" i="0" u="none" strike="noStrike" cap="none" normalizeH="0" baseline="0" noProof="1">
              <a:ln>
                <a:noFill/>
              </a:ln>
              <a:solidFill>
                <a:schemeClr val="tx1"/>
              </a:solidFill>
              <a:effectLst/>
              <a:latin typeface="Bahnschrift SemiBold" panose="020B0502040204020203" pitchFamily="34" charset="0"/>
            </a:endParaRPr>
          </a:p>
        </p:txBody>
      </p:sp>
      <p:sp>
        <p:nvSpPr>
          <p:cNvPr id="21" name="Rectangle 20">
            <a:extLst>
              <a:ext uri="{FF2B5EF4-FFF2-40B4-BE49-F238E27FC236}">
                <a16:creationId xmlns:a16="http://schemas.microsoft.com/office/drawing/2014/main" id="{C52F8CA6-A255-43F2-965F-F8C07C60C7A2}"/>
              </a:ext>
            </a:extLst>
          </p:cNvPr>
          <p:cNvSpPr/>
          <p:nvPr/>
        </p:nvSpPr>
        <p:spPr>
          <a:xfrm>
            <a:off x="1348954" y="3080571"/>
            <a:ext cx="2198917" cy="51606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Rectangle 21">
            <a:extLst>
              <a:ext uri="{FF2B5EF4-FFF2-40B4-BE49-F238E27FC236}">
                <a16:creationId xmlns:a16="http://schemas.microsoft.com/office/drawing/2014/main" id="{A2313CD1-FF8C-41B6-A94B-B8DB13F0D3C6}"/>
              </a:ext>
            </a:extLst>
          </p:cNvPr>
          <p:cNvSpPr/>
          <p:nvPr/>
        </p:nvSpPr>
        <p:spPr>
          <a:xfrm>
            <a:off x="5335738" y="2699787"/>
            <a:ext cx="3284005" cy="57814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3" name="Rectangle 22">
            <a:extLst>
              <a:ext uri="{FF2B5EF4-FFF2-40B4-BE49-F238E27FC236}">
                <a16:creationId xmlns:a16="http://schemas.microsoft.com/office/drawing/2014/main" id="{D10AAF75-D793-4F85-88B0-4E069CEBC59E}"/>
              </a:ext>
            </a:extLst>
          </p:cNvPr>
          <p:cNvSpPr/>
          <p:nvPr/>
        </p:nvSpPr>
        <p:spPr>
          <a:xfrm>
            <a:off x="5335738" y="3716652"/>
            <a:ext cx="4344710" cy="223304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380921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down)">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9" grpId="0" animBg="1"/>
      <p:bldP spid="20" grpId="0"/>
      <p:bldP spid="21" grpId="0" animBg="1"/>
      <p:bldP spid="22" grpId="0" animBg="1"/>
      <p:bldP spid="23"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86E54A1-345F-4ABF-A03E-9A0A49AD1597}"/>
              </a:ext>
            </a:extLst>
          </p:cNvPr>
          <p:cNvSpPr txBox="1"/>
          <p:nvPr/>
        </p:nvSpPr>
        <p:spPr>
          <a:xfrm>
            <a:off x="1369813" y="1606071"/>
            <a:ext cx="9540407" cy="4026743"/>
          </a:xfrm>
          <a:prstGeom prst="rect">
            <a:avLst/>
          </a:prstGeom>
          <a:noFill/>
        </p:spPr>
        <p:txBody>
          <a:bodyPr wrap="square">
            <a:spAutoFit/>
          </a:bodyPr>
          <a:lstStyle/>
          <a:p>
            <a:pPr eaLnBrk="0" fontAlgn="base" hangingPunct="0">
              <a:spcBef>
                <a:spcPct val="0"/>
              </a:spcBef>
              <a:spcAft>
                <a:spcPct val="0"/>
              </a:spcAft>
            </a:pPr>
            <a:r>
              <a:rPr kumimoji="0" lang="en-US" altLang="en-US" sz="1800" b="0" u="none" strike="noStrike" cap="none" normalizeH="0" baseline="0" dirty="0">
                <a:ln>
                  <a:noFill/>
                </a:ln>
                <a:solidFill>
                  <a:srgbClr val="C00000"/>
                </a:solidFill>
                <a:effectLst/>
                <a:latin typeface="Bahnschrift SemiBold" panose="020B0502040204020203" pitchFamily="34" charset="0"/>
              </a:rPr>
              <a:t>C18_Get_TestDataClassKullanimi</a:t>
            </a:r>
          </a:p>
          <a:p>
            <a:pPr eaLnBrk="0" fontAlgn="base" hangingPunct="0">
              <a:spcBef>
                <a:spcPct val="0"/>
              </a:spcBef>
              <a:spcAft>
                <a:spcPct val="0"/>
              </a:spcAft>
            </a:pPr>
            <a:br>
              <a:rPr kumimoji="0" lang="en-US" altLang="en-US" sz="400" b="0" u="none" strike="noStrike" cap="none" normalizeH="0" baseline="0" dirty="0">
                <a:ln>
                  <a:noFill/>
                </a:ln>
                <a:effectLst/>
                <a:latin typeface="Bahnschrift SemiBold" panose="020B0502040204020203" pitchFamily="34" charset="0"/>
              </a:rPr>
            </a:br>
            <a:r>
              <a:rPr kumimoji="0" lang="en-US" altLang="en-US" sz="1800" b="0" u="none" strike="noStrike" cap="none" normalizeH="0" baseline="0" noProof="1">
                <a:ln>
                  <a:noFill/>
                </a:ln>
                <a:effectLst/>
                <a:latin typeface="Bahnschrift SemiBold" panose="020B0502040204020203" pitchFamily="34" charset="0"/>
              </a:rPr>
              <a:t>    </a:t>
            </a:r>
            <a:r>
              <a:rPr lang="en-US" sz="2000" dirty="0">
                <a:solidFill>
                  <a:schemeClr val="accent1">
                    <a:lumMod val="75000"/>
                  </a:schemeClr>
                </a:solidFill>
                <a:latin typeface="Bahnschrift SemiBold" panose="020B0502040204020203" pitchFamily="34" charset="0"/>
              </a:rPr>
              <a:t>https://jsonplaceholder.typicode.com</a:t>
            </a:r>
            <a:r>
              <a:rPr lang="en-US" sz="2000" b="0" i="0" dirty="0">
                <a:solidFill>
                  <a:schemeClr val="accent1">
                    <a:lumMod val="75000"/>
                  </a:schemeClr>
                </a:solidFill>
                <a:effectLst/>
                <a:latin typeface="Bahnschrift SemiBold" panose="020B0502040204020203" pitchFamily="34" charset="0"/>
              </a:rPr>
              <a:t>/posts/22 </a:t>
            </a:r>
            <a:r>
              <a:rPr kumimoji="0" lang="en-US" altLang="en-US" sz="2000" b="0" u="none" strike="noStrike" cap="none" normalizeH="0" baseline="0" noProof="1">
                <a:ln>
                  <a:noFill/>
                </a:ln>
                <a:effectLst/>
                <a:latin typeface="Bahnschrift SemiBold" panose="020B0502040204020203" pitchFamily="34" charset="0"/>
              </a:rPr>
              <a:t>url'ine bir GET request yolladigimizda donen response’in status kodunun 200 ve response body’sinin asagida verilen ile ayni oldugunutest ediniz</a:t>
            </a:r>
          </a:p>
          <a:p>
            <a:pPr eaLnBrk="0" fontAlgn="base" hangingPunct="0">
              <a:spcBef>
                <a:spcPct val="0"/>
              </a:spcBef>
              <a:spcAft>
                <a:spcPct val="0"/>
              </a:spcAft>
            </a:pPr>
            <a:endParaRPr lang="en-US" altLang="en-US" sz="2000" noProof="1">
              <a:latin typeface="Bahnschrift SemiBold" panose="020B0502040204020203" pitchFamily="34" charset="0"/>
            </a:endParaRPr>
          </a:p>
          <a:p>
            <a:pPr eaLnBrk="0" fontAlgn="base" hangingPunct="0">
              <a:spcBef>
                <a:spcPct val="0"/>
              </a:spcBef>
              <a:spcAft>
                <a:spcPct val="0"/>
              </a:spcAft>
            </a:pPr>
            <a:endParaRPr kumimoji="0" lang="en-US" altLang="en-US" sz="2000" b="0" u="none" strike="noStrike" cap="none" normalizeH="0" baseline="0" noProof="1">
              <a:ln>
                <a:noFill/>
              </a:ln>
              <a:effectLst/>
              <a:latin typeface="Bahnschrift SemiBold" panose="020B0502040204020203" pitchFamily="34" charset="0"/>
            </a:endParaRPr>
          </a:p>
          <a:p>
            <a:pPr eaLnBrk="0" fontAlgn="base" hangingPunct="0">
              <a:lnSpc>
                <a:spcPts val="2600"/>
              </a:lnSpc>
              <a:spcBef>
                <a:spcPct val="0"/>
              </a:spcBef>
              <a:spcAft>
                <a:spcPct val="0"/>
              </a:spcAft>
            </a:pPr>
            <a:r>
              <a:rPr lang="en-US" sz="2000" noProof="1">
                <a:latin typeface="Bahnschrift SemiBold" panose="020B0502040204020203" pitchFamily="34" charset="0"/>
              </a:rPr>
              <a:t>   </a:t>
            </a:r>
            <a:r>
              <a:rPr lang="en-US" sz="2000" b="0" noProof="1">
                <a:effectLst/>
                <a:latin typeface="Bahnschrift SemiBold" panose="020B0502040204020203" pitchFamily="34" charset="0"/>
              </a:rPr>
              <a:t>Response body :</a:t>
            </a:r>
            <a:r>
              <a:rPr lang="en-US" sz="2000" b="0" i="0" dirty="0">
                <a:effectLst/>
                <a:latin typeface="Bahnschrift SemiBold" panose="020B0502040204020203" pitchFamily="34" charset="0"/>
              </a:rPr>
              <a:t> </a:t>
            </a:r>
            <a:r>
              <a:rPr kumimoji="0" lang="en-US" altLang="en-US" sz="2000" b="0" u="none" strike="noStrike" cap="none" normalizeH="0" baseline="0" noProof="1">
                <a:ln>
                  <a:noFill/>
                </a:ln>
                <a:effectLst/>
                <a:latin typeface="Bahnschrift SemiBold" panose="020B0502040204020203" pitchFamily="34" charset="0"/>
              </a:rPr>
              <a:t>   </a:t>
            </a:r>
          </a:p>
          <a:p>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"userId"</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3</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"id"</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22</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"title"</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"dolor sint quo a velit explicabo quia nam"</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"body"</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"eos qui et ipsum ipsam suscipit aut\nsed omnis non odio\nexpedita ear       </a:t>
            </a:r>
          </a:p>
          <a:p>
            <a:r>
              <a:rPr lang="en-US" sz="1600" noProof="1">
                <a:solidFill>
                  <a:srgbClr val="0451A5"/>
                </a:solidFill>
                <a:latin typeface="Consolas" panose="020B0609020204030204" pitchFamily="49" charset="0"/>
              </a:rPr>
              <a:t>             </a:t>
            </a:r>
            <a:r>
              <a:rPr lang="en-US" sz="1600" b="0" noProof="1">
                <a:solidFill>
                  <a:srgbClr val="0451A5"/>
                </a:solidFill>
                <a:effectLst/>
                <a:latin typeface="Consolas" panose="020B0609020204030204" pitchFamily="49" charset="0"/>
              </a:rPr>
              <a:t>um mollitia molestiae aut atque rem suscipit\nnam impedit esse"</a:t>
            </a:r>
            <a:endParaRPr lang="en-US" sz="1600" b="0" noProof="1">
              <a:solidFill>
                <a:srgbClr val="000000"/>
              </a:solidFill>
              <a:effectLst/>
              <a:latin typeface="Consolas" panose="020B0609020204030204" pitchFamily="49" charset="0"/>
            </a:endParaRPr>
          </a:p>
          <a:p>
            <a:r>
              <a:rPr lang="en-US" sz="1600" b="0" noProof="1">
                <a:solidFill>
                  <a:srgbClr val="000000"/>
                </a:solidFill>
                <a:effectLst/>
                <a:latin typeface="Consolas" panose="020B0609020204030204" pitchFamily="49" charset="0"/>
              </a:rPr>
              <a:t>}</a:t>
            </a:r>
            <a:endParaRPr lang="en-US" altLang="en-US" dirty="0">
              <a:latin typeface="Bahnschrift SemiBold" panose="020B0502040204020203" pitchFamily="34" charset="0"/>
            </a:endParaRPr>
          </a:p>
        </p:txBody>
      </p:sp>
      <p:sp>
        <p:nvSpPr>
          <p:cNvPr id="12" name="Rectangle 11">
            <a:extLst>
              <a:ext uri="{FF2B5EF4-FFF2-40B4-BE49-F238E27FC236}">
                <a16:creationId xmlns:a16="http://schemas.microsoft.com/office/drawing/2014/main" id="{D497E62A-3A67-4082-A56C-973CB4F5B26A}"/>
              </a:ext>
            </a:extLst>
          </p:cNvPr>
          <p:cNvSpPr/>
          <p:nvPr/>
        </p:nvSpPr>
        <p:spPr>
          <a:xfrm>
            <a:off x="1281779" y="1606071"/>
            <a:ext cx="9628441" cy="417340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F8DD4742-5541-48AB-94E3-BE127FFBD9B4}"/>
              </a:ext>
            </a:extLst>
          </p:cNvPr>
          <p:cNvSpPr txBox="1"/>
          <p:nvPr/>
        </p:nvSpPr>
        <p:spPr>
          <a:xfrm>
            <a:off x="3693141" y="261535"/>
            <a:ext cx="4805717" cy="461665"/>
          </a:xfrm>
          <a:prstGeom prst="rect">
            <a:avLst/>
          </a:prstGeom>
          <a:noFill/>
        </p:spPr>
        <p:txBody>
          <a:bodyPr wrap="square">
            <a:spAutoFit/>
          </a:bodyPr>
          <a:lstStyle/>
          <a:p>
            <a:pPr algn="ctr"/>
            <a:r>
              <a:rPr lang="en-US" sz="2400" dirty="0">
                <a:latin typeface="Bahnschrift SemiBold" panose="020B0502040204020203" pitchFamily="34" charset="0"/>
              </a:rPr>
              <a:t>TEST DATA CLASS KULLANIMI</a:t>
            </a:r>
          </a:p>
        </p:txBody>
      </p:sp>
    </p:spTree>
    <p:extLst>
      <p:ext uri="{BB962C8B-B14F-4D97-AF65-F5344CB8AC3E}">
        <p14:creationId xmlns:p14="http://schemas.microsoft.com/office/powerpoint/2010/main" val="216349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86E54A1-345F-4ABF-A03E-9A0A49AD1597}"/>
              </a:ext>
            </a:extLst>
          </p:cNvPr>
          <p:cNvSpPr txBox="1"/>
          <p:nvPr/>
        </p:nvSpPr>
        <p:spPr>
          <a:xfrm>
            <a:off x="1099852" y="673258"/>
            <a:ext cx="9540407" cy="2549672"/>
          </a:xfrm>
          <a:prstGeom prst="rect">
            <a:avLst/>
          </a:prstGeom>
          <a:noFill/>
        </p:spPr>
        <p:txBody>
          <a:bodyPr wrap="square">
            <a:spAutoFit/>
          </a:bodyPr>
          <a:lstStyle/>
          <a:p>
            <a:pPr eaLnBrk="0" fontAlgn="base" hangingPunct="0">
              <a:spcBef>
                <a:spcPct val="0"/>
              </a:spcBef>
              <a:spcAft>
                <a:spcPct val="0"/>
              </a:spcAft>
            </a:pPr>
            <a:r>
              <a:rPr kumimoji="0" lang="en-US" altLang="en-US" sz="2000" b="0" u="none" strike="noStrike" cap="none" normalizeH="0" baseline="0" dirty="0">
                <a:ln>
                  <a:noFill/>
                </a:ln>
                <a:solidFill>
                  <a:srgbClr val="C00000"/>
                </a:solidFill>
                <a:effectLst/>
                <a:latin typeface="Bahnschrift SemiBold" panose="020B0502040204020203" pitchFamily="34" charset="0"/>
              </a:rPr>
              <a:t>C19_Put_TestDataClassKullanimi</a:t>
            </a:r>
          </a:p>
          <a:p>
            <a:pPr eaLnBrk="0" fontAlgn="base" hangingPunct="0">
              <a:spcBef>
                <a:spcPct val="0"/>
              </a:spcBef>
              <a:spcAft>
                <a:spcPct val="0"/>
              </a:spcAft>
            </a:pPr>
            <a:br>
              <a:rPr kumimoji="0" lang="en-US" altLang="en-US" sz="2000" b="0" u="none" strike="noStrike" cap="none" normalizeH="0" baseline="0" dirty="0">
                <a:ln>
                  <a:noFill/>
                </a:ln>
                <a:effectLst/>
                <a:latin typeface="Bahnschrift SemiBold" panose="020B0502040204020203" pitchFamily="34" charset="0"/>
              </a:rPr>
            </a:br>
            <a:r>
              <a:rPr kumimoji="0" lang="en-US" altLang="en-US" sz="2000" b="0" u="none" strike="noStrike" cap="none" normalizeH="0" baseline="0" noProof="1">
                <a:ln>
                  <a:noFill/>
                </a:ln>
                <a:effectLst/>
                <a:latin typeface="Bahnschrift SemiBold" panose="020B0502040204020203" pitchFamily="34" charset="0"/>
              </a:rPr>
              <a:t>    </a:t>
            </a:r>
            <a:r>
              <a:rPr lang="en-US" sz="2000" noProof="1">
                <a:solidFill>
                  <a:schemeClr val="accent1">
                    <a:lumMod val="75000"/>
                  </a:schemeClr>
                </a:solidFill>
                <a:latin typeface="Bahnschrift SemiBold" panose="020B0502040204020203" pitchFamily="34" charset="0"/>
              </a:rPr>
              <a:t>https://jsonplaceholder.typicode.com</a:t>
            </a:r>
            <a:r>
              <a:rPr lang="en-US" sz="2000" b="0" i="0" noProof="1">
                <a:solidFill>
                  <a:schemeClr val="accent1">
                    <a:lumMod val="75000"/>
                  </a:schemeClr>
                </a:solidFill>
                <a:effectLst/>
                <a:latin typeface="Bahnschrift SemiBold" panose="020B0502040204020203" pitchFamily="34" charset="0"/>
              </a:rPr>
              <a:t>/posts/</a:t>
            </a:r>
            <a:r>
              <a:rPr lang="en-US" sz="2000" noProof="1">
                <a:solidFill>
                  <a:schemeClr val="accent1">
                    <a:lumMod val="75000"/>
                  </a:schemeClr>
                </a:solidFill>
                <a:latin typeface="Bahnschrift SemiBold" panose="020B0502040204020203" pitchFamily="34" charset="0"/>
              </a:rPr>
              <a:t>70</a:t>
            </a:r>
            <a:r>
              <a:rPr lang="en-US" sz="2000" b="0" i="0" noProof="1">
                <a:solidFill>
                  <a:schemeClr val="accent1">
                    <a:lumMod val="75000"/>
                  </a:schemeClr>
                </a:solidFill>
                <a:effectLst/>
                <a:latin typeface="Bahnschrift SemiBold" panose="020B0502040204020203" pitchFamily="34" charset="0"/>
              </a:rPr>
              <a:t> </a:t>
            </a:r>
            <a:r>
              <a:rPr kumimoji="0" lang="en-US" altLang="en-US" sz="2000" b="0" u="none" strike="noStrike" cap="none" normalizeH="0" baseline="0" noProof="1">
                <a:ln>
                  <a:noFill/>
                </a:ln>
                <a:effectLst/>
                <a:latin typeface="Bahnschrift SemiBold" panose="020B0502040204020203" pitchFamily="34" charset="0"/>
              </a:rPr>
              <a:t>url'ine asagidaki body’e sahip bir PUT request yolladigimizda donen response’in </a:t>
            </a:r>
          </a:p>
          <a:p>
            <a:pPr eaLnBrk="0" fontAlgn="base" hangingPunct="0">
              <a:spcBef>
                <a:spcPct val="0"/>
              </a:spcBef>
              <a:spcAft>
                <a:spcPct val="0"/>
              </a:spcAft>
            </a:pPr>
            <a:r>
              <a:rPr lang="en-US" altLang="en-US" sz="2000" noProof="1">
                <a:latin typeface="Bahnschrift SemiBold" panose="020B0502040204020203" pitchFamily="34" charset="0"/>
              </a:rPr>
              <a:t>  </a:t>
            </a:r>
            <a:r>
              <a:rPr kumimoji="0" lang="en-US" altLang="en-US" sz="2000" b="0" u="none" strike="noStrike" cap="none" normalizeH="0" baseline="0" noProof="1">
                <a:ln>
                  <a:noFill/>
                </a:ln>
                <a:effectLst/>
                <a:latin typeface="Bahnschrift SemiBold" panose="020B0502040204020203" pitchFamily="34" charset="0"/>
              </a:rPr>
              <a:t>status kodunun </a:t>
            </a:r>
            <a:r>
              <a:rPr kumimoji="0" lang="en-US" altLang="en-US" sz="2000" b="0" u="none" strike="noStrike" cap="none" normalizeH="0" baseline="0" noProof="1">
                <a:ln>
                  <a:noFill/>
                </a:ln>
                <a:solidFill>
                  <a:srgbClr val="C00000"/>
                </a:solidFill>
                <a:effectLst/>
                <a:latin typeface="Bahnschrift SemiBold" panose="020B0502040204020203" pitchFamily="34" charset="0"/>
              </a:rPr>
              <a:t>200</a:t>
            </a:r>
            <a:r>
              <a:rPr kumimoji="0" lang="en-US" altLang="en-US" sz="2000" b="0" u="none" strike="noStrike" cap="none" normalizeH="0" baseline="0" noProof="1">
                <a:ln>
                  <a:noFill/>
                </a:ln>
                <a:effectLst/>
                <a:latin typeface="Bahnschrift SemiBold" panose="020B0502040204020203" pitchFamily="34" charset="0"/>
              </a:rPr>
              <a:t>, content </a:t>
            </a:r>
            <a:r>
              <a:rPr lang="en-US" altLang="en-US" sz="2000" noProof="1">
                <a:latin typeface="Bahnschrift SemiBold" panose="020B0502040204020203" pitchFamily="34" charset="0"/>
              </a:rPr>
              <a:t>type’inin “</a:t>
            </a:r>
            <a:r>
              <a:rPr lang="en-US" sz="2000" noProof="1">
                <a:solidFill>
                  <a:srgbClr val="C00000"/>
                </a:solidFill>
                <a:latin typeface="Bahnschrift SemiBold" panose="020B0502040204020203" pitchFamily="34" charset="0"/>
              </a:rPr>
              <a:t>application/json; charset=utf-8</a:t>
            </a:r>
            <a:r>
              <a:rPr lang="en-US" sz="2000" noProof="1">
                <a:latin typeface="Bahnschrift SemiBold" panose="020B0502040204020203" pitchFamily="34" charset="0"/>
              </a:rPr>
              <a:t>”, Connection header degerinin “</a:t>
            </a:r>
            <a:r>
              <a:rPr lang="en-US" sz="2000" noProof="1">
                <a:solidFill>
                  <a:srgbClr val="C00000"/>
                </a:solidFill>
                <a:latin typeface="Bahnschrift SemiBold" panose="020B0502040204020203" pitchFamily="34" charset="0"/>
              </a:rPr>
              <a:t>keep-alive</a:t>
            </a:r>
            <a:r>
              <a:rPr lang="en-US" sz="2000" noProof="1">
                <a:latin typeface="Bahnschrift SemiBold" panose="020B0502040204020203" pitchFamily="34" charset="0"/>
              </a:rPr>
              <a:t>”</a:t>
            </a:r>
            <a:r>
              <a:rPr lang="en-US" altLang="en-US" sz="2000" noProof="1">
                <a:latin typeface="Bahnschrift SemiBold" panose="020B0502040204020203" pitchFamily="34" charset="0"/>
              </a:rPr>
              <a:t> </a:t>
            </a:r>
          </a:p>
          <a:p>
            <a:pPr eaLnBrk="0" fontAlgn="base" hangingPunct="0">
              <a:spcBef>
                <a:spcPct val="0"/>
              </a:spcBef>
              <a:spcAft>
                <a:spcPct val="0"/>
              </a:spcAft>
            </a:pPr>
            <a:r>
              <a:rPr kumimoji="0" lang="en-US" altLang="en-US" sz="2000" b="0" u="none" strike="noStrike" cap="none" normalizeH="0" baseline="0" noProof="1">
                <a:ln>
                  <a:noFill/>
                </a:ln>
                <a:effectLst/>
                <a:latin typeface="Bahnschrift SemiBold" panose="020B0502040204020203" pitchFamily="34" charset="0"/>
              </a:rPr>
              <a:t>ve response body’sinin asagida verilen ile ayni oldugunu test ediniz</a:t>
            </a:r>
          </a:p>
          <a:p>
            <a:pPr eaLnBrk="0" fontAlgn="base" hangingPunct="0">
              <a:lnSpc>
                <a:spcPts val="2600"/>
              </a:lnSpc>
              <a:spcBef>
                <a:spcPct val="0"/>
              </a:spcBef>
              <a:spcAft>
                <a:spcPct val="0"/>
              </a:spcAft>
            </a:pPr>
            <a:r>
              <a:rPr kumimoji="0" lang="en-US" altLang="en-US" sz="2000" b="0" u="none" strike="noStrike" cap="none" normalizeH="0" baseline="0" noProof="1">
                <a:ln>
                  <a:noFill/>
                </a:ln>
                <a:effectLst/>
                <a:latin typeface="Bahnschrift SemiBold" panose="020B0502040204020203" pitchFamily="34" charset="0"/>
              </a:rPr>
              <a:t>  </a:t>
            </a:r>
          </a:p>
        </p:txBody>
      </p:sp>
      <p:sp>
        <p:nvSpPr>
          <p:cNvPr id="12" name="Rectangle 11">
            <a:extLst>
              <a:ext uri="{FF2B5EF4-FFF2-40B4-BE49-F238E27FC236}">
                <a16:creationId xmlns:a16="http://schemas.microsoft.com/office/drawing/2014/main" id="{D497E62A-3A67-4082-A56C-973CB4F5B26A}"/>
              </a:ext>
            </a:extLst>
          </p:cNvPr>
          <p:cNvSpPr/>
          <p:nvPr/>
        </p:nvSpPr>
        <p:spPr>
          <a:xfrm>
            <a:off x="969223" y="664787"/>
            <a:ext cx="9872947" cy="538766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F8DD4742-5541-48AB-94E3-BE127FFBD9B4}"/>
              </a:ext>
            </a:extLst>
          </p:cNvPr>
          <p:cNvSpPr txBox="1"/>
          <p:nvPr/>
        </p:nvSpPr>
        <p:spPr>
          <a:xfrm>
            <a:off x="3716587" y="91919"/>
            <a:ext cx="4805717" cy="461665"/>
          </a:xfrm>
          <a:prstGeom prst="rect">
            <a:avLst/>
          </a:prstGeom>
          <a:noFill/>
        </p:spPr>
        <p:txBody>
          <a:bodyPr wrap="square">
            <a:spAutoFit/>
          </a:bodyPr>
          <a:lstStyle/>
          <a:p>
            <a:pPr algn="ctr"/>
            <a:r>
              <a:rPr lang="en-US" sz="2400" dirty="0">
                <a:latin typeface="Bahnschrift SemiBold" panose="020B0502040204020203" pitchFamily="34" charset="0"/>
              </a:rPr>
              <a:t>TEST DATA CLASS KULLANIMI</a:t>
            </a:r>
          </a:p>
        </p:txBody>
      </p:sp>
      <p:sp>
        <p:nvSpPr>
          <p:cNvPr id="16" name="TextBox 15">
            <a:extLst>
              <a:ext uri="{FF2B5EF4-FFF2-40B4-BE49-F238E27FC236}">
                <a16:creationId xmlns:a16="http://schemas.microsoft.com/office/drawing/2014/main" id="{C757F6E7-A275-42FA-9D00-8C4293758A91}"/>
              </a:ext>
            </a:extLst>
          </p:cNvPr>
          <p:cNvSpPr txBox="1"/>
          <p:nvPr/>
        </p:nvSpPr>
        <p:spPr>
          <a:xfrm>
            <a:off x="6096000" y="3238345"/>
            <a:ext cx="3048000" cy="2554545"/>
          </a:xfrm>
          <a:prstGeom prst="rect">
            <a:avLst/>
          </a:prstGeom>
          <a:noFill/>
        </p:spPr>
        <p:txBody>
          <a:bodyPr wrap="square">
            <a:spAutoFit/>
          </a:bodyPr>
          <a:lstStyle/>
          <a:p>
            <a:r>
              <a:rPr lang="en-US" sz="2000" noProof="1">
                <a:solidFill>
                  <a:srgbClr val="C00000"/>
                </a:solidFill>
                <a:latin typeface="Bahnschrift SemiBold" panose="020B0502040204020203" pitchFamily="34" charset="0"/>
              </a:rPr>
              <a:t>Expected Data</a:t>
            </a:r>
            <a:r>
              <a:rPr lang="en-US" sz="2000" b="0" noProof="1">
                <a:solidFill>
                  <a:srgbClr val="C00000"/>
                </a:solidFill>
                <a:effectLst/>
                <a:latin typeface="Bahnschrift SemiBold" panose="020B0502040204020203" pitchFamily="34" charset="0"/>
              </a:rPr>
              <a:t> :</a:t>
            </a:r>
            <a:r>
              <a:rPr lang="en-US" sz="2000" b="0" i="0" noProof="1">
                <a:solidFill>
                  <a:srgbClr val="C00000"/>
                </a:solidFill>
                <a:effectLst/>
                <a:latin typeface="Bahnschrift SemiBold" panose="020B0502040204020203" pitchFamily="34" charset="0"/>
              </a:rPr>
              <a:t> </a:t>
            </a:r>
            <a:r>
              <a:rPr kumimoji="0" lang="en-US" altLang="en-US" sz="2000" b="0" u="none" strike="noStrike" cap="none" normalizeH="0" baseline="0" noProof="1">
                <a:ln>
                  <a:noFill/>
                </a:ln>
                <a:solidFill>
                  <a:srgbClr val="C00000"/>
                </a:solidFill>
                <a:effectLst/>
                <a:latin typeface="Bahnschrift SemiBold" panose="020B0502040204020203" pitchFamily="34" charset="0"/>
              </a:rPr>
              <a:t> </a:t>
            </a:r>
          </a:p>
          <a:p>
            <a:endParaRPr kumimoji="0" lang="en-US" altLang="en-US" sz="2000" b="0" u="none" strike="noStrike" cap="none" normalizeH="0" baseline="0" noProof="1">
              <a:ln>
                <a:noFill/>
              </a:ln>
              <a:effectLst/>
              <a:latin typeface="Bahnschrift SemiBold" panose="020B0502040204020203" pitchFamily="34" charset="0"/>
            </a:endParaRPr>
          </a:p>
          <a:p>
            <a:r>
              <a:rPr lang="en-US" sz="2000" noProof="1">
                <a:latin typeface="Bahnschrift SemiBold" panose="020B0502040204020203" pitchFamily="34" charset="0"/>
              </a:rPr>
              <a:t>{</a:t>
            </a:r>
          </a:p>
          <a:p>
            <a:r>
              <a:rPr lang="en-US" sz="2000" noProof="1">
                <a:latin typeface="Bahnschrift SemiBold" panose="020B0502040204020203" pitchFamily="34" charset="0"/>
              </a:rPr>
              <a:t>    "title": "Ahmet",</a:t>
            </a:r>
          </a:p>
          <a:p>
            <a:r>
              <a:rPr lang="en-US" sz="2000" noProof="1">
                <a:latin typeface="Bahnschrift SemiBold" panose="020B0502040204020203" pitchFamily="34" charset="0"/>
              </a:rPr>
              <a:t>    "body": "Merhaba",</a:t>
            </a:r>
          </a:p>
          <a:p>
            <a:r>
              <a:rPr lang="en-US" sz="2000" noProof="1">
                <a:latin typeface="Bahnschrift SemiBold" panose="020B0502040204020203" pitchFamily="34" charset="0"/>
              </a:rPr>
              <a:t>    "userId": 10,</a:t>
            </a:r>
          </a:p>
          <a:p>
            <a:r>
              <a:rPr lang="en-US" sz="2000" noProof="1">
                <a:latin typeface="Bahnschrift SemiBold" panose="020B0502040204020203" pitchFamily="34" charset="0"/>
              </a:rPr>
              <a:t>    "id": 70</a:t>
            </a:r>
          </a:p>
          <a:p>
            <a:r>
              <a:rPr lang="en-US" sz="2000" noProof="1">
                <a:latin typeface="Bahnschrift SemiBold" panose="020B0502040204020203" pitchFamily="34" charset="0"/>
              </a:rPr>
              <a:t>}</a:t>
            </a:r>
          </a:p>
        </p:txBody>
      </p:sp>
      <p:sp>
        <p:nvSpPr>
          <p:cNvPr id="18" name="TextBox 17">
            <a:extLst>
              <a:ext uri="{FF2B5EF4-FFF2-40B4-BE49-F238E27FC236}">
                <a16:creationId xmlns:a16="http://schemas.microsoft.com/office/drawing/2014/main" id="{8D056C3E-B1FF-4FF1-89E0-1A8BDC441DBF}"/>
              </a:ext>
            </a:extLst>
          </p:cNvPr>
          <p:cNvSpPr txBox="1"/>
          <p:nvPr/>
        </p:nvSpPr>
        <p:spPr>
          <a:xfrm>
            <a:off x="1971526" y="3247493"/>
            <a:ext cx="3396340" cy="2554545"/>
          </a:xfrm>
          <a:prstGeom prst="rect">
            <a:avLst/>
          </a:prstGeom>
          <a:noFill/>
        </p:spPr>
        <p:txBody>
          <a:bodyPr wrap="square">
            <a:spAutoFit/>
          </a:bodyPr>
          <a:lstStyle/>
          <a:p>
            <a:r>
              <a:rPr lang="en-US" sz="2000" noProof="1">
                <a:solidFill>
                  <a:srgbClr val="C00000"/>
                </a:solidFill>
                <a:latin typeface="Bahnschrift SemiBold" panose="020B0502040204020203" pitchFamily="34" charset="0"/>
              </a:rPr>
              <a:t> Request Body</a:t>
            </a:r>
          </a:p>
          <a:p>
            <a:endParaRPr lang="en-US" sz="2000" noProof="1">
              <a:latin typeface="Bahnschrift SemiBold" panose="020B0502040204020203" pitchFamily="34" charset="0"/>
            </a:endParaRPr>
          </a:p>
          <a:p>
            <a:r>
              <a:rPr lang="en-US" sz="2000" noProof="1">
                <a:latin typeface="Bahnschrift SemiBold" panose="020B0502040204020203" pitchFamily="34" charset="0"/>
              </a:rPr>
              <a:t>{</a:t>
            </a:r>
          </a:p>
          <a:p>
            <a:r>
              <a:rPr lang="en-US" sz="2000" noProof="1">
                <a:latin typeface="Bahnschrift SemiBold" panose="020B0502040204020203" pitchFamily="34" charset="0"/>
              </a:rPr>
              <a:t>    "title": "Ahmet",</a:t>
            </a:r>
          </a:p>
          <a:p>
            <a:r>
              <a:rPr lang="en-US" sz="2000" noProof="1">
                <a:latin typeface="Bahnschrift SemiBold" panose="020B0502040204020203" pitchFamily="34" charset="0"/>
              </a:rPr>
              <a:t>    "body": "Merhaba",</a:t>
            </a:r>
          </a:p>
          <a:p>
            <a:r>
              <a:rPr lang="en-US" sz="2000" noProof="1">
                <a:latin typeface="Bahnschrift SemiBold" panose="020B0502040204020203" pitchFamily="34" charset="0"/>
              </a:rPr>
              <a:t>    "userId": 10,</a:t>
            </a:r>
          </a:p>
          <a:p>
            <a:r>
              <a:rPr lang="en-US" sz="2000" noProof="1">
                <a:latin typeface="Bahnschrift SemiBold" panose="020B0502040204020203" pitchFamily="34" charset="0"/>
              </a:rPr>
              <a:t>    "id": 70</a:t>
            </a:r>
          </a:p>
          <a:p>
            <a:r>
              <a:rPr lang="en-US" sz="2000" noProof="1">
                <a:latin typeface="Bahnschrift SemiBold" panose="020B0502040204020203" pitchFamily="34" charset="0"/>
              </a:rPr>
              <a:t>}</a:t>
            </a:r>
          </a:p>
        </p:txBody>
      </p:sp>
    </p:spTree>
    <p:extLst>
      <p:ext uri="{BB962C8B-B14F-4D97-AF65-F5344CB8AC3E}">
        <p14:creationId xmlns:p14="http://schemas.microsoft.com/office/powerpoint/2010/main" val="363013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4621627" y="2506830"/>
            <a:ext cx="2948746" cy="646331"/>
          </a:xfrm>
          <a:prstGeom prst="rect">
            <a:avLst/>
          </a:prstGeom>
          <a:noFill/>
        </p:spPr>
        <p:txBody>
          <a:bodyPr wrap="square">
            <a:spAutoFit/>
          </a:bodyPr>
          <a:lstStyle/>
          <a:p>
            <a:pPr algn="ctr"/>
            <a:r>
              <a:rPr lang="en-US" dirty="0">
                <a:latin typeface="Bahnschrift SemiBold" panose="020B0502040204020203" pitchFamily="34" charset="0"/>
              </a:rPr>
              <a:t>BOLUM 4</a:t>
            </a:r>
          </a:p>
          <a:p>
            <a:pPr algn="ctr"/>
            <a:r>
              <a:rPr lang="en-US" dirty="0">
                <a:latin typeface="Bahnschrift SemiBold" panose="020B0502040204020203" pitchFamily="34" charset="0"/>
              </a:rPr>
              <a:t>FRAMEWORK GELISTIRME</a:t>
            </a:r>
          </a:p>
        </p:txBody>
      </p:sp>
      <p:sp>
        <p:nvSpPr>
          <p:cNvPr id="9" name="TextBox 8">
            <a:extLst>
              <a:ext uri="{FF2B5EF4-FFF2-40B4-BE49-F238E27FC236}">
                <a16:creationId xmlns:a16="http://schemas.microsoft.com/office/drawing/2014/main" id="{11BBDC98-9CA0-4211-9B90-904437059EA6}"/>
              </a:ext>
            </a:extLst>
          </p:cNvPr>
          <p:cNvSpPr txBox="1"/>
          <p:nvPr/>
        </p:nvSpPr>
        <p:spPr>
          <a:xfrm>
            <a:off x="5279957" y="3946735"/>
            <a:ext cx="1678979" cy="369332"/>
          </a:xfrm>
          <a:prstGeom prst="rect">
            <a:avLst/>
          </a:prstGeom>
          <a:noFill/>
        </p:spPr>
        <p:txBody>
          <a:bodyPr wrap="square">
            <a:spAutoFit/>
          </a:bodyPr>
          <a:lstStyle/>
          <a:p>
            <a:pPr algn="ctr"/>
            <a:r>
              <a:rPr lang="en-US" dirty="0">
                <a:latin typeface="Bahnschrift SemiBold" panose="020B0502040204020203" pitchFamily="34" charset="0"/>
              </a:rPr>
              <a:t>DERS 19</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4183965" y="5202725"/>
            <a:ext cx="3870962" cy="369332"/>
          </a:xfrm>
          <a:prstGeom prst="rect">
            <a:avLst/>
          </a:prstGeom>
          <a:noFill/>
        </p:spPr>
        <p:txBody>
          <a:bodyPr wrap="square">
            <a:spAutoFit/>
          </a:bodyPr>
          <a:lstStyle/>
          <a:p>
            <a:pPr algn="ctr"/>
            <a:r>
              <a:rPr lang="en-US" noProof="1">
                <a:latin typeface="Bahnschrift SemiBold" panose="020B0502040204020203" pitchFamily="34" charset="0"/>
              </a:rPr>
              <a:t>TestData</a:t>
            </a:r>
            <a:r>
              <a:rPr lang="en-US" dirty="0">
                <a:latin typeface="Bahnschrift SemiBold" panose="020B0502040204020203" pitchFamily="34" charset="0"/>
              </a:rPr>
              <a:t> CLASS KULLANIMI 2</a:t>
            </a:r>
          </a:p>
        </p:txBody>
      </p:sp>
    </p:spTree>
    <p:extLst>
      <p:ext uri="{BB962C8B-B14F-4D97-AF65-F5344CB8AC3E}">
        <p14:creationId xmlns:p14="http://schemas.microsoft.com/office/powerpoint/2010/main" val="90633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BF6EA28-F6FE-4947-8BFE-6744A71A0031}"/>
              </a:ext>
            </a:extLst>
          </p:cNvPr>
          <p:cNvSpPr txBox="1"/>
          <p:nvPr/>
        </p:nvSpPr>
        <p:spPr>
          <a:xfrm>
            <a:off x="2538120" y="183162"/>
            <a:ext cx="6420304" cy="461665"/>
          </a:xfrm>
          <a:prstGeom prst="rect">
            <a:avLst/>
          </a:prstGeom>
          <a:noFill/>
        </p:spPr>
        <p:txBody>
          <a:bodyPr wrap="square">
            <a:spAutoFit/>
          </a:bodyPr>
          <a:lstStyle/>
          <a:p>
            <a:pPr algn="ctr"/>
            <a:r>
              <a:rPr lang="en-US" sz="2400" dirty="0">
                <a:latin typeface="Bahnschrift SemiBold" panose="020B0502040204020203" pitchFamily="34" charset="0"/>
              </a:rPr>
              <a:t>TEST DATA CLASS ILE EXPECTED DATA TESTI</a:t>
            </a:r>
          </a:p>
        </p:txBody>
      </p:sp>
      <p:sp>
        <p:nvSpPr>
          <p:cNvPr id="5" name="TextBox 4">
            <a:extLst>
              <a:ext uri="{FF2B5EF4-FFF2-40B4-BE49-F238E27FC236}">
                <a16:creationId xmlns:a16="http://schemas.microsoft.com/office/drawing/2014/main" id="{745771FE-8845-4403-AEC3-AEF1F9756931}"/>
              </a:ext>
            </a:extLst>
          </p:cNvPr>
          <p:cNvSpPr txBox="1"/>
          <p:nvPr/>
        </p:nvSpPr>
        <p:spPr>
          <a:xfrm>
            <a:off x="964436" y="1060325"/>
            <a:ext cx="515501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C20_Get_TestDataKullanimi</a:t>
            </a: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
        <p:nvSpPr>
          <p:cNvPr id="6" name="TextBox 5">
            <a:extLst>
              <a:ext uri="{FF2B5EF4-FFF2-40B4-BE49-F238E27FC236}">
                <a16:creationId xmlns:a16="http://schemas.microsoft.com/office/drawing/2014/main" id="{E5994AA8-CAEA-48B8-A0AB-0DFC31A95923}"/>
              </a:ext>
            </a:extLst>
          </p:cNvPr>
          <p:cNvSpPr txBox="1"/>
          <p:nvPr/>
        </p:nvSpPr>
        <p:spPr>
          <a:xfrm>
            <a:off x="964436" y="1463330"/>
            <a:ext cx="9590788" cy="95410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505050"/>
                </a:solidFill>
                <a:effectLst/>
                <a:latin typeface="Bahnschrift SemiBold" panose="020B0502040204020203" pitchFamily="34" charset="0"/>
              </a:rPr>
              <a:t>http://dummy.restapiexample.com/api/v1/employee/3 </a:t>
            </a:r>
            <a:r>
              <a:rPr lang="en-US" altLang="en-US" noProof="1">
                <a:latin typeface="Bahnschrift SemiBold" panose="020B0502040204020203" pitchFamily="34" charset="0"/>
              </a:rPr>
              <a:t>url’ine bir GET request gonderdigimizde donen response’un status code’unun 200, content Type’inin </a:t>
            </a:r>
            <a:r>
              <a:rPr lang="en-US" dirty="0">
                <a:latin typeface="Bahnschrift SemiBold" panose="020B0502040204020203" pitchFamily="34" charset="0"/>
              </a:rPr>
              <a:t>application/json</a:t>
            </a:r>
            <a:r>
              <a:rPr lang="en-US" altLang="en-US" noProof="1">
                <a:latin typeface="Bahnschrift SemiBold" panose="020B0502040204020203" pitchFamily="34" charset="0"/>
              </a:rPr>
              <a:t> ve body’sinin asagidaki gibi oldugunu test edin.</a:t>
            </a:r>
            <a:r>
              <a:rPr lang="en-US" altLang="en-US" dirty="0">
                <a:latin typeface="Bahnschrift SemiBold" panose="020B0502040204020203" pitchFamily="34" charset="0"/>
              </a:rPr>
              <a:t>   </a:t>
            </a:r>
          </a:p>
        </p:txBody>
      </p:sp>
      <p:sp>
        <p:nvSpPr>
          <p:cNvPr id="7" name="Rectangle 6">
            <a:extLst>
              <a:ext uri="{FF2B5EF4-FFF2-40B4-BE49-F238E27FC236}">
                <a16:creationId xmlns:a16="http://schemas.microsoft.com/office/drawing/2014/main" id="{51422E8B-89A9-4029-929C-774B1136A512}"/>
              </a:ext>
            </a:extLst>
          </p:cNvPr>
          <p:cNvSpPr/>
          <p:nvPr/>
        </p:nvSpPr>
        <p:spPr>
          <a:xfrm>
            <a:off x="816823" y="952367"/>
            <a:ext cx="9862899" cy="520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9" name="TextBox 8">
            <a:extLst>
              <a:ext uri="{FF2B5EF4-FFF2-40B4-BE49-F238E27FC236}">
                <a16:creationId xmlns:a16="http://schemas.microsoft.com/office/drawing/2014/main" id="{82350864-9429-44C1-846A-0FBB9E575123}"/>
              </a:ext>
            </a:extLst>
          </p:cNvPr>
          <p:cNvSpPr txBox="1"/>
          <p:nvPr/>
        </p:nvSpPr>
        <p:spPr>
          <a:xfrm>
            <a:off x="1338094" y="2521424"/>
            <a:ext cx="8234077" cy="3600986"/>
          </a:xfrm>
          <a:prstGeom prst="rect">
            <a:avLst/>
          </a:prstGeom>
          <a:noFill/>
        </p:spPr>
        <p:txBody>
          <a:bodyPr wrap="square">
            <a:spAutoFit/>
          </a:bodyPr>
          <a:lstStyle/>
          <a:p>
            <a:r>
              <a:rPr lang="en-US" altLang="en-US" sz="1600" noProof="1">
                <a:solidFill>
                  <a:srgbClr val="C00000"/>
                </a:solidFill>
                <a:latin typeface="Bahnschrift SemiBold" panose="020B0502040204020203" pitchFamily="34" charset="0"/>
              </a:rPr>
              <a:t>	</a:t>
            </a:r>
            <a:r>
              <a:rPr lang="en-US" altLang="en-US" noProof="1">
                <a:latin typeface="Bahnschrift SemiBold" panose="020B0502040204020203" pitchFamily="34" charset="0"/>
              </a:rPr>
              <a:t>Response Body</a:t>
            </a:r>
          </a:p>
          <a:p>
            <a:br>
              <a:rPr lang="en-US" altLang="en-US" sz="1200" noProof="1">
                <a:solidFill>
                  <a:srgbClr val="C00000"/>
                </a:solidFill>
                <a:latin typeface="Bahnschrift SemiBold" panose="020B0502040204020203" pitchFamily="34" charset="0"/>
              </a:rPr>
            </a:br>
            <a:r>
              <a:rPr lang="en-US" b="1" noProof="1">
                <a:solidFill>
                  <a:srgbClr val="000000"/>
                </a:solidFill>
                <a:effectLst/>
                <a:latin typeface="Consolas" panose="020B0609020204030204" pitchFamily="49" charset="0"/>
              </a:rPr>
              <a:t>{</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"status"</a:t>
            </a:r>
            <a:r>
              <a:rPr lang="en-US" b="1" noProof="1">
                <a:solidFill>
                  <a:srgbClr val="000000"/>
                </a:solidFill>
                <a:effectLst/>
                <a:latin typeface="Consolas" panose="020B0609020204030204" pitchFamily="49" charset="0"/>
              </a:rPr>
              <a:t>: </a:t>
            </a:r>
            <a:r>
              <a:rPr lang="en-US" b="1" noProof="1">
                <a:solidFill>
                  <a:srgbClr val="0451A5"/>
                </a:solidFill>
                <a:effectLst/>
                <a:latin typeface="Consolas" panose="020B0609020204030204" pitchFamily="49" charset="0"/>
              </a:rPr>
              <a:t>"success"</a:t>
            </a:r>
            <a:r>
              <a:rPr lang="en-US" b="1" noProof="1">
                <a:solidFill>
                  <a:srgbClr val="000000"/>
                </a:solidFill>
                <a:effectLst/>
                <a:latin typeface="Consolas" panose="020B0609020204030204" pitchFamily="49" charset="0"/>
              </a:rPr>
              <a:t>,</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"data"</a:t>
            </a:r>
            <a:r>
              <a:rPr lang="en-US" b="1" noProof="1">
                <a:solidFill>
                  <a:srgbClr val="000000"/>
                </a:solidFill>
                <a:effectLst/>
                <a:latin typeface="Consolas" panose="020B0609020204030204" pitchFamily="49" charset="0"/>
              </a:rPr>
              <a:t>: {</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"id"</a:t>
            </a:r>
            <a:r>
              <a:rPr lang="en-US" b="1" noProof="1">
                <a:solidFill>
                  <a:srgbClr val="000000"/>
                </a:solidFill>
                <a:effectLst/>
                <a:latin typeface="Consolas" panose="020B0609020204030204" pitchFamily="49" charset="0"/>
              </a:rPr>
              <a:t>: </a:t>
            </a:r>
            <a:r>
              <a:rPr lang="en-US" b="1" noProof="1">
                <a:solidFill>
                  <a:srgbClr val="098658"/>
                </a:solidFill>
                <a:effectLst/>
                <a:latin typeface="Consolas" panose="020B0609020204030204" pitchFamily="49" charset="0"/>
              </a:rPr>
              <a:t>3</a:t>
            </a:r>
            <a:r>
              <a:rPr lang="en-US" b="1" noProof="1">
                <a:solidFill>
                  <a:srgbClr val="000000"/>
                </a:solidFill>
                <a:effectLst/>
                <a:latin typeface="Consolas" panose="020B0609020204030204" pitchFamily="49" charset="0"/>
              </a:rPr>
              <a:t>,</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"employee_name"</a:t>
            </a:r>
            <a:r>
              <a:rPr lang="en-US" b="1" noProof="1">
                <a:solidFill>
                  <a:srgbClr val="000000"/>
                </a:solidFill>
                <a:effectLst/>
                <a:latin typeface="Consolas" panose="020B0609020204030204" pitchFamily="49" charset="0"/>
              </a:rPr>
              <a:t>: </a:t>
            </a:r>
            <a:r>
              <a:rPr lang="en-US" b="1" noProof="1">
                <a:solidFill>
                  <a:srgbClr val="0451A5"/>
                </a:solidFill>
                <a:effectLst/>
                <a:latin typeface="Consolas" panose="020B0609020204030204" pitchFamily="49" charset="0"/>
              </a:rPr>
              <a:t>"Ashton Cox"</a:t>
            </a:r>
            <a:r>
              <a:rPr lang="en-US" b="1" noProof="1">
                <a:solidFill>
                  <a:srgbClr val="000000"/>
                </a:solidFill>
                <a:effectLst/>
                <a:latin typeface="Consolas" panose="020B0609020204030204" pitchFamily="49" charset="0"/>
              </a:rPr>
              <a:t>,</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"employee_salary"</a:t>
            </a:r>
            <a:r>
              <a:rPr lang="en-US" b="1" noProof="1">
                <a:solidFill>
                  <a:srgbClr val="000000"/>
                </a:solidFill>
                <a:effectLst/>
                <a:latin typeface="Consolas" panose="020B0609020204030204" pitchFamily="49" charset="0"/>
              </a:rPr>
              <a:t>: </a:t>
            </a:r>
            <a:r>
              <a:rPr lang="en-US" b="1" noProof="1">
                <a:solidFill>
                  <a:srgbClr val="098658"/>
                </a:solidFill>
                <a:effectLst/>
                <a:latin typeface="Consolas" panose="020B0609020204030204" pitchFamily="49" charset="0"/>
              </a:rPr>
              <a:t>86000</a:t>
            </a:r>
            <a:r>
              <a:rPr lang="en-US" b="1" noProof="1">
                <a:solidFill>
                  <a:srgbClr val="000000"/>
                </a:solidFill>
                <a:effectLst/>
                <a:latin typeface="Consolas" panose="020B0609020204030204" pitchFamily="49" charset="0"/>
              </a:rPr>
              <a:t>,</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"employee_age"</a:t>
            </a:r>
            <a:r>
              <a:rPr lang="en-US" b="1" noProof="1">
                <a:solidFill>
                  <a:srgbClr val="000000"/>
                </a:solidFill>
                <a:effectLst/>
                <a:latin typeface="Consolas" panose="020B0609020204030204" pitchFamily="49" charset="0"/>
              </a:rPr>
              <a:t>: </a:t>
            </a:r>
            <a:r>
              <a:rPr lang="en-US" b="1" noProof="1">
                <a:solidFill>
                  <a:srgbClr val="098658"/>
                </a:solidFill>
                <a:effectLst/>
                <a:latin typeface="Consolas" panose="020B0609020204030204" pitchFamily="49" charset="0"/>
              </a:rPr>
              <a:t>66</a:t>
            </a:r>
            <a:r>
              <a:rPr lang="en-US" b="1" noProof="1">
                <a:solidFill>
                  <a:srgbClr val="000000"/>
                </a:solidFill>
                <a:effectLst/>
                <a:latin typeface="Consolas" panose="020B0609020204030204" pitchFamily="49" charset="0"/>
              </a:rPr>
              <a:t>,</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"profile_image"</a:t>
            </a:r>
            <a:r>
              <a:rPr lang="en-US" b="1" noProof="1">
                <a:solidFill>
                  <a:srgbClr val="000000"/>
                </a:solidFill>
                <a:effectLst/>
                <a:latin typeface="Consolas" panose="020B0609020204030204" pitchFamily="49" charset="0"/>
              </a:rPr>
              <a:t>: </a:t>
            </a:r>
            <a:r>
              <a:rPr lang="en-US" b="1" noProof="1">
                <a:solidFill>
                  <a:srgbClr val="0451A5"/>
                </a:solidFill>
                <a:effectLst/>
                <a:latin typeface="Consolas" panose="020B0609020204030204" pitchFamily="49" charset="0"/>
              </a:rPr>
              <a:t>""</a:t>
            </a:r>
            <a:endParaRPr lang="en-US" b="1" noProof="1">
              <a:solidFill>
                <a:srgbClr val="000000"/>
              </a:solidFill>
              <a:effectLst/>
              <a:latin typeface="Consolas" panose="020B0609020204030204" pitchFamily="49" charset="0"/>
            </a:endParaRPr>
          </a:p>
          <a:p>
            <a:r>
              <a:rPr lang="en-US" b="1" noProof="1">
                <a:solidFill>
                  <a:srgbClr val="000000"/>
                </a:solidFill>
                <a:effectLst/>
                <a:latin typeface="Consolas" panose="020B0609020204030204" pitchFamily="49" charset="0"/>
              </a:rPr>
              <a:t>    },</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"message"</a:t>
            </a:r>
            <a:r>
              <a:rPr lang="en-US" b="1" noProof="1">
                <a:solidFill>
                  <a:srgbClr val="000000"/>
                </a:solidFill>
                <a:effectLst/>
                <a:latin typeface="Consolas" panose="020B0609020204030204" pitchFamily="49" charset="0"/>
              </a:rPr>
              <a:t>: </a:t>
            </a:r>
            <a:r>
              <a:rPr lang="en-US" b="1" noProof="1">
                <a:solidFill>
                  <a:srgbClr val="0451A5"/>
                </a:solidFill>
                <a:effectLst/>
                <a:latin typeface="Consolas" panose="020B0609020204030204" pitchFamily="49" charset="0"/>
              </a:rPr>
              <a:t>"Successfully! Record has been fetched."</a:t>
            </a:r>
            <a:endParaRPr lang="en-US" b="1" noProof="1">
              <a:solidFill>
                <a:srgbClr val="000000"/>
              </a:solidFill>
              <a:effectLst/>
              <a:latin typeface="Consolas" panose="020B0609020204030204" pitchFamily="49" charset="0"/>
            </a:endParaRPr>
          </a:p>
          <a:p>
            <a:r>
              <a:rPr lang="en-US" b="1" noProof="1">
                <a:solidFill>
                  <a:srgbClr val="000000"/>
                </a:solidFill>
                <a:effectLst/>
                <a:latin typeface="Consolas" panose="020B0609020204030204" pitchFamily="49" charset="0"/>
              </a:rPr>
              <a:t>}</a:t>
            </a:r>
            <a:endParaRPr lang="en-US" sz="1400" b="0" noProof="1">
              <a:solidFill>
                <a:srgbClr val="000000"/>
              </a:solidFill>
              <a:effectLst/>
              <a:latin typeface="Consolas" panose="020B0609020204030204" pitchFamily="49" charset="0"/>
            </a:endParaRPr>
          </a:p>
        </p:txBody>
      </p:sp>
      <p:cxnSp>
        <p:nvCxnSpPr>
          <p:cNvPr id="12" name="Straight Connector 11">
            <a:extLst>
              <a:ext uri="{FF2B5EF4-FFF2-40B4-BE49-F238E27FC236}">
                <a16:creationId xmlns:a16="http://schemas.microsoft.com/office/drawing/2014/main" id="{7FCC75C9-C47D-4F07-8FE2-7FD34583FEB7}"/>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1062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AD406B-A924-431A-85F8-B63808DFEB1B}"/>
              </a:ext>
            </a:extLst>
          </p:cNvPr>
          <p:cNvSpPr txBox="1"/>
          <p:nvPr/>
        </p:nvSpPr>
        <p:spPr>
          <a:xfrm>
            <a:off x="1116836" y="1007205"/>
            <a:ext cx="515501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C21_Post_TestDataKullanimi</a:t>
            </a: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
        <p:nvSpPr>
          <p:cNvPr id="9" name="TextBox 8">
            <a:extLst>
              <a:ext uri="{FF2B5EF4-FFF2-40B4-BE49-F238E27FC236}">
                <a16:creationId xmlns:a16="http://schemas.microsoft.com/office/drawing/2014/main" id="{686E54A1-345F-4ABF-A03E-9A0A49AD1597}"/>
              </a:ext>
            </a:extLst>
          </p:cNvPr>
          <p:cNvSpPr txBox="1"/>
          <p:nvPr/>
        </p:nvSpPr>
        <p:spPr>
          <a:xfrm>
            <a:off x="1116836" y="1376537"/>
            <a:ext cx="9590788"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noProof="1">
                <a:latin typeface="Bahnschrift SemiBold" panose="020B0502040204020203" pitchFamily="34" charset="0"/>
              </a:rPr>
              <a:t>https://restful-booker.herokuapp.com/booking</a:t>
            </a:r>
            <a:r>
              <a:rPr kumimoji="0" lang="en-US" altLang="en-US" sz="1800" b="0" i="1" u="none" strike="noStrike" cap="none" normalizeH="0" baseline="0" noProof="1">
                <a:ln>
                  <a:noFill/>
                </a:ln>
                <a:solidFill>
                  <a:srgbClr val="808080"/>
                </a:solidFill>
                <a:effectLst/>
                <a:latin typeface="JetBrains Mono"/>
              </a:rPr>
              <a:t> </a:t>
            </a:r>
            <a:r>
              <a:rPr lang="en-US" altLang="en-US" noProof="1">
                <a:latin typeface="Bahnschrift SemiBold" panose="020B0502040204020203" pitchFamily="34" charset="0"/>
              </a:rPr>
              <a:t>url’ine asagidaki body'ye sahip bir POST request gonderdigimizde donen response’un id haric asagidaki gibi oldugunu test edin.</a:t>
            </a:r>
            <a:r>
              <a:rPr lang="en-US" altLang="en-US" dirty="0">
                <a:latin typeface="Bahnschrift SemiBold" panose="020B0502040204020203" pitchFamily="34" charset="0"/>
              </a:rPr>
              <a:t>   </a:t>
            </a:r>
          </a:p>
        </p:txBody>
      </p:sp>
      <p:sp>
        <p:nvSpPr>
          <p:cNvPr id="12" name="Rectangle 11">
            <a:extLst>
              <a:ext uri="{FF2B5EF4-FFF2-40B4-BE49-F238E27FC236}">
                <a16:creationId xmlns:a16="http://schemas.microsoft.com/office/drawing/2014/main" id="{D497E62A-3A67-4082-A56C-973CB4F5B26A}"/>
              </a:ext>
            </a:extLst>
          </p:cNvPr>
          <p:cNvSpPr/>
          <p:nvPr/>
        </p:nvSpPr>
        <p:spPr>
          <a:xfrm>
            <a:off x="969223" y="899247"/>
            <a:ext cx="9862899" cy="520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4" name="TextBox 13">
            <a:extLst>
              <a:ext uri="{FF2B5EF4-FFF2-40B4-BE49-F238E27FC236}">
                <a16:creationId xmlns:a16="http://schemas.microsoft.com/office/drawing/2014/main" id="{1233FAB8-FEB9-42EC-A06D-B2FF7DEC99B1}"/>
              </a:ext>
            </a:extLst>
          </p:cNvPr>
          <p:cNvSpPr txBox="1"/>
          <p:nvPr/>
        </p:nvSpPr>
        <p:spPr>
          <a:xfrm>
            <a:off x="5654674" y="2226552"/>
            <a:ext cx="4349634" cy="3877985"/>
          </a:xfrm>
          <a:prstGeom prst="rect">
            <a:avLst/>
          </a:prstGeom>
          <a:noFill/>
        </p:spPr>
        <p:txBody>
          <a:bodyPr wrap="square">
            <a:spAutoFit/>
          </a:bodyPr>
          <a:lstStyle/>
          <a:p>
            <a:r>
              <a:rPr lang="en-US" altLang="en-US" sz="1600" noProof="1">
                <a:solidFill>
                  <a:srgbClr val="C00000"/>
                </a:solidFill>
                <a:latin typeface="Bahnschrift SemiBold" panose="020B0502040204020203" pitchFamily="34" charset="0"/>
              </a:rPr>
              <a:t>	</a:t>
            </a:r>
            <a:r>
              <a:rPr lang="en-US" altLang="en-US" noProof="1">
                <a:latin typeface="Bahnschrift SemiBold" panose="020B0502040204020203" pitchFamily="34" charset="0"/>
              </a:rPr>
              <a:t>Response Body</a:t>
            </a:r>
            <a:br>
              <a:rPr lang="en-US" altLang="en-US" sz="1600" noProof="1">
                <a:solidFill>
                  <a:srgbClr val="C00000"/>
                </a:solidFill>
                <a:latin typeface="Bahnschrift SemiBold" panose="020B0502040204020203" pitchFamily="34" charset="0"/>
              </a:rPr>
            </a:b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"bookingid"</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24</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a:t>
            </a:r>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"firstname"</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"Ahmet"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"lastname"</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"Bulut"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"totalprice"</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500</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"depositpaid"</a:t>
            </a:r>
            <a:r>
              <a:rPr lang="en-US" sz="1600" b="0" noProof="1">
                <a:solidFill>
                  <a:srgbClr val="000000"/>
                </a:solidFill>
                <a:effectLst/>
                <a:latin typeface="Consolas" panose="020B0609020204030204" pitchFamily="49" charset="0"/>
              </a:rPr>
              <a:t>: </a:t>
            </a:r>
            <a:r>
              <a:rPr lang="en-US" sz="1600" b="1" noProof="1">
                <a:solidFill>
                  <a:srgbClr val="0451A5"/>
                </a:solidFill>
                <a:effectLst/>
                <a:latin typeface="Consolas" panose="020B0609020204030204" pitchFamily="49" charset="0"/>
              </a:rPr>
              <a:t>false</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"bookingdates"</a:t>
            </a:r>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"checkin"</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"2021-06-01"</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"checkout"</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"2021-06-10"</a:t>
            </a:r>
            <a:endParaRPr lang="en-US" sz="1600" b="0" noProof="1">
              <a:solidFill>
                <a:srgbClr val="000000"/>
              </a:solidFill>
              <a:effectLst/>
              <a:latin typeface="Consolas" panose="020B0609020204030204" pitchFamily="49" charset="0"/>
            </a:endParaRPr>
          </a:p>
          <a:p>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"additionalneeds"</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"wi-fi"</a:t>
            </a:r>
            <a:endParaRPr lang="en-US" sz="1600" b="0" noProof="1">
              <a:solidFill>
                <a:srgbClr val="000000"/>
              </a:solidFill>
              <a:effectLst/>
              <a:latin typeface="Consolas" panose="020B0609020204030204" pitchFamily="49" charset="0"/>
            </a:endParaRPr>
          </a:p>
          <a:p>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59AFA03D-97E4-4C29-A3DE-20103CA40B1F}"/>
              </a:ext>
            </a:extLst>
          </p:cNvPr>
          <p:cNvSpPr txBox="1"/>
          <p:nvPr/>
        </p:nvSpPr>
        <p:spPr>
          <a:xfrm>
            <a:off x="1212192" y="2209023"/>
            <a:ext cx="3724795" cy="3416320"/>
          </a:xfrm>
          <a:prstGeom prst="rect">
            <a:avLst/>
          </a:prstGeom>
          <a:noFill/>
        </p:spPr>
        <p:txBody>
          <a:bodyPr wrap="square">
            <a:spAutoFit/>
          </a:bodyPr>
          <a:lstStyle/>
          <a:p>
            <a:r>
              <a:rPr lang="en-US" altLang="en-US" noProof="1">
                <a:latin typeface="Bahnschrift SemiBold" panose="020B0502040204020203" pitchFamily="34" charset="0"/>
              </a:rPr>
              <a:t>	Request body</a:t>
            </a:r>
            <a:br>
              <a:rPr lang="en-US" altLang="en-US" noProof="1">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"firstname" : "Ahmet",</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"lastname" : “Bulut",</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"totalprice" : 500,</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"depositpaid" : false,</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"bookingdates" : {</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"checkin" : "2021-06-01",</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"checkout" : "2021-06-10"</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"additionalneeds" : "wi-fi"</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t>
            </a:r>
            <a:endParaRPr lang="en-US" dirty="0"/>
          </a:p>
        </p:txBody>
      </p:sp>
      <p:sp>
        <p:nvSpPr>
          <p:cNvPr id="17" name="TextBox 16">
            <a:extLst>
              <a:ext uri="{FF2B5EF4-FFF2-40B4-BE49-F238E27FC236}">
                <a16:creationId xmlns:a16="http://schemas.microsoft.com/office/drawing/2014/main" id="{8677457C-FC67-4EFF-B496-CE5FCE627836}"/>
              </a:ext>
            </a:extLst>
          </p:cNvPr>
          <p:cNvSpPr txBox="1"/>
          <p:nvPr/>
        </p:nvSpPr>
        <p:spPr>
          <a:xfrm>
            <a:off x="2538120" y="183162"/>
            <a:ext cx="6420304" cy="461665"/>
          </a:xfrm>
          <a:prstGeom prst="rect">
            <a:avLst/>
          </a:prstGeom>
          <a:noFill/>
        </p:spPr>
        <p:txBody>
          <a:bodyPr wrap="square">
            <a:spAutoFit/>
          </a:bodyPr>
          <a:lstStyle/>
          <a:p>
            <a:pPr algn="ctr"/>
            <a:r>
              <a:rPr lang="en-US" sz="2400" dirty="0">
                <a:latin typeface="Bahnschrift SemiBold" panose="020B0502040204020203" pitchFamily="34" charset="0"/>
              </a:rPr>
              <a:t>TEST DATA CLASS ILE EXPECTED DATA TESTI</a:t>
            </a:r>
          </a:p>
        </p:txBody>
      </p:sp>
    </p:spTree>
    <p:extLst>
      <p:ext uri="{BB962C8B-B14F-4D97-AF65-F5344CB8AC3E}">
        <p14:creationId xmlns:p14="http://schemas.microsoft.com/office/powerpoint/2010/main" val="2730719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E0D8CC6-0903-487F-85C0-1859F81BB2AE}"/>
              </a:ext>
            </a:extLst>
          </p:cNvPr>
          <p:cNvPicPr>
            <a:picLocks noChangeAspect="1"/>
          </p:cNvPicPr>
          <p:nvPr/>
        </p:nvPicPr>
        <p:blipFill>
          <a:blip r:embed="rId2"/>
          <a:stretch>
            <a:fillRect/>
          </a:stretch>
        </p:blipFill>
        <p:spPr>
          <a:xfrm>
            <a:off x="6223917" y="1092532"/>
            <a:ext cx="5377687" cy="5072442"/>
          </a:xfrm>
          <a:prstGeom prst="rect">
            <a:avLst/>
          </a:prstGeom>
        </p:spPr>
      </p:pic>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468DA9-6C16-4386-A112-BB5CB8DAFBAA}"/>
              </a:ext>
            </a:extLst>
          </p:cNvPr>
          <p:cNvSpPr txBox="1"/>
          <p:nvPr/>
        </p:nvSpPr>
        <p:spPr>
          <a:xfrm>
            <a:off x="4577859" y="133714"/>
            <a:ext cx="3030417" cy="830997"/>
          </a:xfrm>
          <a:prstGeom prst="rect">
            <a:avLst/>
          </a:prstGeom>
          <a:noFill/>
        </p:spPr>
        <p:txBody>
          <a:bodyPr wrap="square">
            <a:spAutoFit/>
          </a:bodyPr>
          <a:lstStyle/>
          <a:p>
            <a:r>
              <a:rPr lang="en-US" sz="2400" b="0" i="0" dirty="0">
                <a:solidFill>
                  <a:srgbClr val="C00000"/>
                </a:solidFill>
                <a:effectLst/>
                <a:latin typeface="Bahnschrift SemiBold" panose="020B0502040204020203" pitchFamily="34" charset="0"/>
                <a:cs typeface="Arial" panose="020B0604020202020204" pitchFamily="34" charset="0"/>
              </a:rPr>
              <a:t>R</a:t>
            </a:r>
            <a:r>
              <a:rPr lang="en-US" sz="2400" b="0" i="0" dirty="0">
                <a:solidFill>
                  <a:schemeClr val="tx1"/>
                </a:solidFill>
                <a:effectLst/>
                <a:latin typeface="Bahnschrift SemiBold" panose="020B0502040204020203" pitchFamily="34" charset="0"/>
                <a:cs typeface="Arial" panose="020B0604020202020204" pitchFamily="34" charset="0"/>
              </a:rPr>
              <a:t>equest &amp; </a:t>
            </a:r>
            <a:r>
              <a:rPr lang="en-US" sz="2400" b="0" i="0" dirty="0">
                <a:solidFill>
                  <a:srgbClr val="C00000"/>
                </a:solidFill>
                <a:effectLst/>
                <a:latin typeface="Bahnschrift SemiBold" panose="020B0502040204020203" pitchFamily="34" charset="0"/>
                <a:cs typeface="Arial" panose="020B0604020202020204" pitchFamily="34" charset="0"/>
              </a:rPr>
              <a:t>R</a:t>
            </a:r>
            <a:r>
              <a:rPr lang="en-US" sz="2400" b="0" i="0" dirty="0">
                <a:solidFill>
                  <a:schemeClr val="tx1"/>
                </a:solidFill>
                <a:effectLst/>
                <a:latin typeface="Bahnschrift SemiBold" panose="020B0502040204020203" pitchFamily="34" charset="0"/>
                <a:cs typeface="Arial" panose="020B0604020202020204" pitchFamily="34" charset="0"/>
              </a:rPr>
              <a:t>esponse</a:t>
            </a:r>
          </a:p>
          <a:p>
            <a:pPr algn="ctr"/>
            <a:r>
              <a:rPr lang="en-US" sz="2400" dirty="0">
                <a:latin typeface="Bahnschrift SemiBold" panose="020B0502040204020203" pitchFamily="34" charset="0"/>
                <a:cs typeface="Arial" panose="020B0604020202020204" pitchFamily="34" charset="0"/>
              </a:rPr>
              <a:t>API</a:t>
            </a:r>
            <a:endParaRPr lang="en-US" sz="2400" b="0" i="0" dirty="0">
              <a:solidFill>
                <a:schemeClr val="tx1"/>
              </a:solidFill>
              <a:effectLst/>
              <a:latin typeface="Bahnschrift SemiBold" panose="020B0502040204020203" pitchFamily="34" charset="0"/>
              <a:cs typeface="Arial" panose="020B0604020202020204" pitchFamily="34" charset="0"/>
            </a:endParaRPr>
          </a:p>
        </p:txBody>
      </p:sp>
      <p:sp>
        <p:nvSpPr>
          <p:cNvPr id="8" name="TextBox 7">
            <a:extLst>
              <a:ext uri="{FF2B5EF4-FFF2-40B4-BE49-F238E27FC236}">
                <a16:creationId xmlns:a16="http://schemas.microsoft.com/office/drawing/2014/main" id="{21CEA727-1205-42C9-92A7-8602CEEA0490}"/>
              </a:ext>
            </a:extLst>
          </p:cNvPr>
          <p:cNvSpPr txBox="1"/>
          <p:nvPr/>
        </p:nvSpPr>
        <p:spPr>
          <a:xfrm>
            <a:off x="873397" y="2883722"/>
            <a:ext cx="380411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solidFill>
                  <a:srgbClr val="272927"/>
                </a:solidFill>
                <a:latin typeface="Bahnschrift SemiBold" panose="020B0502040204020203" pitchFamily="34" charset="0"/>
              </a:rPr>
              <a:t>http://</a:t>
            </a:r>
            <a:r>
              <a:rPr lang="en-US" noProof="1">
                <a:solidFill>
                  <a:srgbClr val="272927"/>
                </a:solidFill>
                <a:latin typeface="Arial"/>
              </a:rPr>
              <a:t>graph.facebook.com/youtube</a:t>
            </a:r>
            <a:endParaRPr lang="en-US" sz="1600" dirty="0">
              <a:latin typeface="Bahnschrift SemiBold" panose="020B0502040204020203" pitchFamily="34" charset="0"/>
            </a:endParaRPr>
          </a:p>
        </p:txBody>
      </p:sp>
      <p:cxnSp>
        <p:nvCxnSpPr>
          <p:cNvPr id="9" name="Straight Arrow Connector 8">
            <a:extLst>
              <a:ext uri="{FF2B5EF4-FFF2-40B4-BE49-F238E27FC236}">
                <a16:creationId xmlns:a16="http://schemas.microsoft.com/office/drawing/2014/main" id="{4103F4B6-1775-43BB-B871-B24D05F9A1DB}"/>
              </a:ext>
            </a:extLst>
          </p:cNvPr>
          <p:cNvCxnSpPr>
            <a:cxnSpLocks/>
          </p:cNvCxnSpPr>
          <p:nvPr/>
        </p:nvCxnSpPr>
        <p:spPr>
          <a:xfrm>
            <a:off x="4765428" y="3088591"/>
            <a:ext cx="1327640" cy="0"/>
          </a:xfrm>
          <a:prstGeom prst="straightConnector1">
            <a:avLst/>
          </a:prstGeom>
          <a:noFill/>
          <a:ln w="28575"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F7763450-1665-4BC7-88C2-D0FCD6B449B5}"/>
              </a:ext>
            </a:extLst>
          </p:cNvPr>
          <p:cNvSpPr txBox="1"/>
          <p:nvPr/>
        </p:nvSpPr>
        <p:spPr>
          <a:xfrm>
            <a:off x="5101593" y="2591438"/>
            <a:ext cx="65530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solidFill>
                  <a:srgbClr val="272927"/>
                </a:solidFill>
                <a:latin typeface="Bahnschrift SemiBold" panose="020B0502040204020203" pitchFamily="34" charset="0"/>
              </a:rPr>
              <a:t>API</a:t>
            </a:r>
            <a:endParaRPr lang="en-US" dirty="0">
              <a:latin typeface="Bahnschrift SemiBold" panose="020B0502040204020203" pitchFamily="34" charset="0"/>
            </a:endParaRPr>
          </a:p>
        </p:txBody>
      </p:sp>
      <p:sp>
        <p:nvSpPr>
          <p:cNvPr id="11" name="Right Brace 10">
            <a:extLst>
              <a:ext uri="{FF2B5EF4-FFF2-40B4-BE49-F238E27FC236}">
                <a16:creationId xmlns:a16="http://schemas.microsoft.com/office/drawing/2014/main" id="{3805303D-EB39-47E2-A7E7-2E4B3D652D36}"/>
              </a:ext>
            </a:extLst>
          </p:cNvPr>
          <p:cNvSpPr/>
          <p:nvPr/>
        </p:nvSpPr>
        <p:spPr>
          <a:xfrm rot="5400000">
            <a:off x="2606856" y="1534298"/>
            <a:ext cx="337191" cy="380411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97568D53-8935-4925-BF0E-9324128594E5}"/>
              </a:ext>
            </a:extLst>
          </p:cNvPr>
          <p:cNvSpPr txBox="1"/>
          <p:nvPr/>
        </p:nvSpPr>
        <p:spPr>
          <a:xfrm>
            <a:off x="2174947" y="3786607"/>
            <a:ext cx="110429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latin typeface="Bahnschrift SemiBold" panose="020B0502040204020203" pitchFamily="34" charset="0"/>
              </a:rPr>
              <a:t>Request</a:t>
            </a:r>
          </a:p>
        </p:txBody>
      </p:sp>
      <p:sp>
        <p:nvSpPr>
          <p:cNvPr id="14" name="Rectangle 13">
            <a:extLst>
              <a:ext uri="{FF2B5EF4-FFF2-40B4-BE49-F238E27FC236}">
                <a16:creationId xmlns:a16="http://schemas.microsoft.com/office/drawing/2014/main" id="{CC31C28F-2FB9-4CA3-B1F5-ED575DD78529}"/>
              </a:ext>
            </a:extLst>
          </p:cNvPr>
          <p:cNvSpPr/>
          <p:nvPr/>
        </p:nvSpPr>
        <p:spPr>
          <a:xfrm>
            <a:off x="6200471" y="1073944"/>
            <a:ext cx="5401133" cy="509103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264923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par>
                                <p:cTn id="21" presetID="2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animBg="1"/>
      <p:bldP spid="12" grpId="0"/>
      <p:bldP spid="14"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3444602" y="2413746"/>
            <a:ext cx="5349687" cy="646331"/>
          </a:xfrm>
          <a:prstGeom prst="rect">
            <a:avLst/>
          </a:prstGeom>
          <a:noFill/>
        </p:spPr>
        <p:txBody>
          <a:bodyPr wrap="square">
            <a:spAutoFit/>
          </a:bodyPr>
          <a:lstStyle/>
          <a:p>
            <a:pPr algn="ctr"/>
            <a:r>
              <a:rPr lang="en-US" dirty="0">
                <a:latin typeface="Bahnschrift SemiBold" panose="020B0502040204020203" pitchFamily="34" charset="0"/>
              </a:rPr>
              <a:t>BOLUM 5</a:t>
            </a:r>
          </a:p>
          <a:p>
            <a:pPr algn="ctr"/>
            <a:r>
              <a:rPr lang="en-US" dirty="0">
                <a:latin typeface="Bahnschrift SemiBold" panose="020B0502040204020203" pitchFamily="34" charset="0"/>
              </a:rPr>
              <a:t>FARKLI DATA TURLERI </a:t>
            </a:r>
            <a:r>
              <a:rPr lang="en-US" noProof="1">
                <a:latin typeface="Bahnschrift SemiBold" panose="020B0502040204020203" pitchFamily="34" charset="0"/>
              </a:rPr>
              <a:t>ve</a:t>
            </a:r>
            <a:r>
              <a:rPr lang="en-US" dirty="0">
                <a:latin typeface="Bahnschrift SemiBold" panose="020B0502040204020203" pitchFamily="34" charset="0"/>
              </a:rPr>
              <a:t> TEKNIKLER KULLANMA</a:t>
            </a:r>
          </a:p>
        </p:txBody>
      </p:sp>
      <p:sp>
        <p:nvSpPr>
          <p:cNvPr id="9" name="TextBox 8">
            <a:extLst>
              <a:ext uri="{FF2B5EF4-FFF2-40B4-BE49-F238E27FC236}">
                <a16:creationId xmlns:a16="http://schemas.microsoft.com/office/drawing/2014/main" id="{11BBDC98-9CA0-4211-9B90-904437059EA6}"/>
              </a:ext>
            </a:extLst>
          </p:cNvPr>
          <p:cNvSpPr txBox="1"/>
          <p:nvPr/>
        </p:nvSpPr>
        <p:spPr>
          <a:xfrm>
            <a:off x="5279957" y="3946735"/>
            <a:ext cx="1678979" cy="369332"/>
          </a:xfrm>
          <a:prstGeom prst="rect">
            <a:avLst/>
          </a:prstGeom>
          <a:noFill/>
        </p:spPr>
        <p:txBody>
          <a:bodyPr wrap="square">
            <a:spAutoFit/>
          </a:bodyPr>
          <a:lstStyle/>
          <a:p>
            <a:pPr algn="ctr"/>
            <a:r>
              <a:rPr lang="en-US" dirty="0">
                <a:latin typeface="Bahnschrift SemiBold" panose="020B0502040204020203" pitchFamily="34" charset="0"/>
              </a:rPr>
              <a:t>DERS 20</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4183964" y="5017683"/>
            <a:ext cx="3870962" cy="646331"/>
          </a:xfrm>
          <a:prstGeom prst="rect">
            <a:avLst/>
          </a:prstGeom>
          <a:noFill/>
        </p:spPr>
        <p:txBody>
          <a:bodyPr wrap="square">
            <a:spAutoFit/>
          </a:bodyPr>
          <a:lstStyle/>
          <a:p>
            <a:pPr algn="ctr"/>
            <a:r>
              <a:rPr lang="en-US" noProof="1">
                <a:latin typeface="Bahnschrift SemiBold" panose="020B0502040204020203" pitchFamily="34" charset="0"/>
              </a:rPr>
              <a:t>BOLUM GIRIS ve</a:t>
            </a:r>
          </a:p>
          <a:p>
            <a:pPr algn="ctr"/>
            <a:r>
              <a:rPr lang="en-US" noProof="1">
                <a:latin typeface="Bahnschrift SemiBold" panose="020B0502040204020203" pitchFamily="34" charset="0"/>
              </a:rPr>
              <a:t>DE-SERIALIZATION</a:t>
            </a:r>
          </a:p>
        </p:txBody>
      </p:sp>
    </p:spTree>
    <p:extLst>
      <p:ext uri="{BB962C8B-B14F-4D97-AF65-F5344CB8AC3E}">
        <p14:creationId xmlns:p14="http://schemas.microsoft.com/office/powerpoint/2010/main" val="377674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BF6EA28-F6FE-4947-8BFE-6744A71A0031}"/>
              </a:ext>
            </a:extLst>
          </p:cNvPr>
          <p:cNvSpPr txBox="1"/>
          <p:nvPr/>
        </p:nvSpPr>
        <p:spPr>
          <a:xfrm>
            <a:off x="2573288" y="189560"/>
            <a:ext cx="6898957" cy="461665"/>
          </a:xfrm>
          <a:prstGeom prst="rect">
            <a:avLst/>
          </a:prstGeom>
          <a:noFill/>
        </p:spPr>
        <p:txBody>
          <a:bodyPr wrap="square">
            <a:spAutoFit/>
          </a:bodyPr>
          <a:lstStyle/>
          <a:p>
            <a:pPr algn="ctr"/>
            <a:r>
              <a:rPr lang="en-US" sz="2400" noProof="1">
                <a:latin typeface="Bahnschrift SemiBold" panose="020B0502040204020203" pitchFamily="34" charset="0"/>
              </a:rPr>
              <a:t>NICIN FARKLI TEKNIKLERE IHTIYAC DUYARIZ ?</a:t>
            </a:r>
            <a:endParaRPr lang="en-US" sz="2400" dirty="0">
              <a:latin typeface="Bahnschrift SemiBold" panose="020B0502040204020203" pitchFamily="34" charset="0"/>
            </a:endParaRPr>
          </a:p>
        </p:txBody>
      </p:sp>
      <p:sp>
        <p:nvSpPr>
          <p:cNvPr id="7" name="Rectangle 6">
            <a:extLst>
              <a:ext uri="{FF2B5EF4-FFF2-40B4-BE49-F238E27FC236}">
                <a16:creationId xmlns:a16="http://schemas.microsoft.com/office/drawing/2014/main" id="{51422E8B-89A9-4029-929C-774B1136A512}"/>
              </a:ext>
            </a:extLst>
          </p:cNvPr>
          <p:cNvSpPr/>
          <p:nvPr/>
        </p:nvSpPr>
        <p:spPr>
          <a:xfrm>
            <a:off x="574489" y="2072535"/>
            <a:ext cx="3474295" cy="353354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12" name="Straight Connector 11">
            <a:extLst>
              <a:ext uri="{FF2B5EF4-FFF2-40B4-BE49-F238E27FC236}">
                <a16:creationId xmlns:a16="http://schemas.microsoft.com/office/drawing/2014/main" id="{7FCC75C9-C47D-4F07-8FE2-7FD34583FEB7}"/>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434D34-C18B-4212-B48A-297EDDAFEF87}"/>
              </a:ext>
            </a:extLst>
          </p:cNvPr>
          <p:cNvSpPr txBox="1"/>
          <p:nvPr/>
        </p:nvSpPr>
        <p:spPr>
          <a:xfrm>
            <a:off x="4466020" y="2126147"/>
            <a:ext cx="3259958" cy="3139321"/>
          </a:xfrm>
          <a:prstGeom prst="rect">
            <a:avLst/>
          </a:prstGeom>
          <a:noFill/>
        </p:spPr>
        <p:txBody>
          <a:bodyPr wrap="square">
            <a:spAutoFit/>
          </a:bodyPr>
          <a:lstStyle/>
          <a:p>
            <a:r>
              <a:rPr lang="en-US" noProof="1">
                <a:solidFill>
                  <a:srgbClr val="C00000"/>
                </a:solidFill>
                <a:latin typeface="Bahnschrift SemiBold" panose="020B0502040204020203" pitchFamily="34" charset="0"/>
              </a:rPr>
              <a:t>Expected Data</a:t>
            </a:r>
            <a:r>
              <a:rPr lang="en-US" b="0" noProof="1">
                <a:solidFill>
                  <a:srgbClr val="C00000"/>
                </a:solidFill>
                <a:effectLst/>
                <a:latin typeface="Bahnschrift SemiBold" panose="020B0502040204020203" pitchFamily="34" charset="0"/>
              </a:rPr>
              <a:t> :</a:t>
            </a:r>
            <a:r>
              <a:rPr lang="en-US" b="0" i="0" noProof="1">
                <a:solidFill>
                  <a:srgbClr val="C00000"/>
                </a:solidFill>
                <a:effectLst/>
                <a:latin typeface="Bahnschrift SemiBold" panose="020B0502040204020203" pitchFamily="34" charset="0"/>
              </a:rPr>
              <a:t> </a:t>
            </a:r>
            <a:r>
              <a:rPr kumimoji="0" lang="en-US" altLang="en-US" b="0" u="none" strike="noStrike" cap="none" normalizeH="0" baseline="0" noProof="1">
                <a:ln>
                  <a:noFill/>
                </a:ln>
                <a:solidFill>
                  <a:srgbClr val="C00000"/>
                </a:solidFill>
                <a:effectLst/>
                <a:latin typeface="Bahnschrift SemiBold" panose="020B0502040204020203" pitchFamily="34" charset="0"/>
              </a:rPr>
              <a:t> </a:t>
            </a:r>
          </a:p>
          <a:p>
            <a:endParaRPr kumimoji="0" lang="en-US" altLang="en-US" b="0" u="none" strike="noStrike" cap="none" normalizeH="0" baseline="0" noProof="1">
              <a:ln>
                <a:noFill/>
              </a:ln>
              <a:effectLst/>
              <a:latin typeface="Bahnschrift SemiBold" panose="020B0502040204020203" pitchFamily="34" charset="0"/>
            </a:endParaRPr>
          </a:p>
          <a:p>
            <a:r>
              <a:rPr lang="en-US" b="0" dirty="0">
                <a:solidFill>
                  <a:srgbClr val="000000"/>
                </a:solidFill>
                <a:effectLst/>
                <a:latin typeface="Bahnschrift SemiBold" panose="020B0502040204020203" pitchFamily="34" charset="0"/>
              </a:rPr>
              <a:t>{</a:t>
            </a:r>
          </a:p>
          <a:p>
            <a:r>
              <a:rPr lang="en-US" b="0" dirty="0">
                <a:solidFill>
                  <a:srgbClr val="000000"/>
                </a:solidFill>
                <a:effectLst/>
                <a:latin typeface="Bahnschrift SemiBold" panose="020B0502040204020203" pitchFamily="34" charset="0"/>
              </a:rPr>
              <a:t>    </a:t>
            </a:r>
            <a:r>
              <a:rPr lang="en-US" b="0" dirty="0">
                <a:solidFill>
                  <a:srgbClr val="A31515"/>
                </a:solidFill>
                <a:effectLst/>
                <a:latin typeface="Bahnschrift SemiBold" panose="020B0502040204020203" pitchFamily="34" charset="0"/>
              </a:rPr>
              <a:t>"status"</a:t>
            </a:r>
            <a:r>
              <a:rPr lang="en-US" b="0" dirty="0">
                <a:solidFill>
                  <a:srgbClr val="000000"/>
                </a:solidFill>
                <a:effectLst/>
                <a:latin typeface="Bahnschrift SemiBold" panose="020B0502040204020203" pitchFamily="34" charset="0"/>
              </a:rPr>
              <a:t>: </a:t>
            </a:r>
            <a:r>
              <a:rPr lang="en-US" b="0" dirty="0">
                <a:solidFill>
                  <a:srgbClr val="0451A5"/>
                </a:solidFill>
                <a:effectLst/>
                <a:latin typeface="Bahnschrift SemiBold" panose="020B0502040204020203" pitchFamily="34" charset="0"/>
              </a:rPr>
              <a:t>"success"</a:t>
            </a:r>
            <a:r>
              <a:rPr lang="en-US" b="0" dirty="0">
                <a:solidFill>
                  <a:srgbClr val="000000"/>
                </a:solidFill>
                <a:effectLst/>
                <a:latin typeface="Bahnschrift SemiBold" panose="020B0502040204020203" pitchFamily="34" charset="0"/>
              </a:rPr>
              <a:t>,</a:t>
            </a:r>
          </a:p>
          <a:p>
            <a:r>
              <a:rPr lang="en-US" b="0" dirty="0">
                <a:solidFill>
                  <a:srgbClr val="000000"/>
                </a:solidFill>
                <a:effectLst/>
                <a:latin typeface="Bahnschrift SemiBold" panose="020B0502040204020203" pitchFamily="34" charset="0"/>
              </a:rPr>
              <a:t>    </a:t>
            </a:r>
            <a:r>
              <a:rPr lang="en-US" b="0" dirty="0">
                <a:solidFill>
                  <a:srgbClr val="A31515"/>
                </a:solidFill>
                <a:effectLst/>
                <a:latin typeface="Bahnschrift SemiBold" panose="020B0502040204020203" pitchFamily="34" charset="0"/>
              </a:rPr>
              <a:t>"data"</a:t>
            </a:r>
            <a:r>
              <a:rPr lang="en-US" b="0" dirty="0">
                <a:solidFill>
                  <a:srgbClr val="000000"/>
                </a:solidFill>
                <a:effectLst/>
                <a:latin typeface="Bahnschrift SemiBold" panose="020B0502040204020203" pitchFamily="34" charset="0"/>
              </a:rPr>
              <a:t>: {</a:t>
            </a:r>
          </a:p>
          <a:p>
            <a:r>
              <a:rPr lang="en-US" b="0" dirty="0">
                <a:solidFill>
                  <a:srgbClr val="000000"/>
                </a:solidFill>
                <a:effectLst/>
                <a:latin typeface="Bahnschrift SemiBold" panose="020B0502040204020203" pitchFamily="34" charset="0"/>
              </a:rPr>
              <a:t>        </a:t>
            </a:r>
            <a:r>
              <a:rPr lang="en-US" b="0" dirty="0">
                <a:solidFill>
                  <a:srgbClr val="A31515"/>
                </a:solidFill>
                <a:effectLst/>
                <a:latin typeface="Bahnschrift SemiBold" panose="020B0502040204020203" pitchFamily="34" charset="0"/>
              </a:rPr>
              <a:t>"name"</a:t>
            </a:r>
            <a:r>
              <a:rPr lang="en-US" b="0" dirty="0">
                <a:solidFill>
                  <a:srgbClr val="000000"/>
                </a:solidFill>
                <a:effectLst/>
                <a:latin typeface="Bahnschrift SemiBold" panose="020B0502040204020203" pitchFamily="34" charset="0"/>
              </a:rPr>
              <a:t>: </a:t>
            </a:r>
            <a:r>
              <a:rPr lang="en-US" b="0" dirty="0">
                <a:solidFill>
                  <a:srgbClr val="0451A5"/>
                </a:solidFill>
                <a:effectLst/>
                <a:latin typeface="Bahnschrift SemiBold" panose="020B0502040204020203" pitchFamily="34" charset="0"/>
              </a:rPr>
              <a:t>"test"</a:t>
            </a:r>
            <a:r>
              <a:rPr lang="en-US" b="0" dirty="0">
                <a:solidFill>
                  <a:srgbClr val="000000"/>
                </a:solidFill>
                <a:effectLst/>
                <a:latin typeface="Bahnschrift SemiBold" panose="020B0502040204020203" pitchFamily="34" charset="0"/>
              </a:rPr>
              <a:t>,</a:t>
            </a:r>
          </a:p>
          <a:p>
            <a:r>
              <a:rPr lang="en-US" b="0" dirty="0">
                <a:solidFill>
                  <a:srgbClr val="000000"/>
                </a:solidFill>
                <a:effectLst/>
                <a:latin typeface="Bahnschrift SemiBold" panose="020B0502040204020203" pitchFamily="34" charset="0"/>
              </a:rPr>
              <a:t>        </a:t>
            </a:r>
            <a:r>
              <a:rPr lang="en-US" b="0" dirty="0">
                <a:solidFill>
                  <a:srgbClr val="A31515"/>
                </a:solidFill>
                <a:effectLst/>
                <a:latin typeface="Bahnschrift SemiBold" panose="020B0502040204020203" pitchFamily="34" charset="0"/>
              </a:rPr>
              <a:t>"salary"</a:t>
            </a:r>
            <a:r>
              <a:rPr lang="en-US" b="0" dirty="0">
                <a:solidFill>
                  <a:srgbClr val="000000"/>
                </a:solidFill>
                <a:effectLst/>
                <a:latin typeface="Bahnschrift SemiBold" panose="020B0502040204020203" pitchFamily="34" charset="0"/>
              </a:rPr>
              <a:t>: </a:t>
            </a:r>
            <a:r>
              <a:rPr lang="en-US" b="0" dirty="0">
                <a:solidFill>
                  <a:srgbClr val="0451A5"/>
                </a:solidFill>
                <a:effectLst/>
                <a:latin typeface="Bahnschrift SemiBold" panose="020B0502040204020203" pitchFamily="34" charset="0"/>
              </a:rPr>
              <a:t>"123"</a:t>
            </a:r>
            <a:r>
              <a:rPr lang="en-US" b="0" dirty="0">
                <a:solidFill>
                  <a:srgbClr val="000000"/>
                </a:solidFill>
                <a:effectLst/>
                <a:latin typeface="Bahnschrift SemiBold" panose="020B0502040204020203" pitchFamily="34" charset="0"/>
              </a:rPr>
              <a:t>,</a:t>
            </a:r>
          </a:p>
          <a:p>
            <a:r>
              <a:rPr lang="en-US" b="0" dirty="0">
                <a:solidFill>
                  <a:srgbClr val="000000"/>
                </a:solidFill>
                <a:effectLst/>
                <a:latin typeface="Bahnschrift SemiBold" panose="020B0502040204020203" pitchFamily="34" charset="0"/>
              </a:rPr>
              <a:t>        </a:t>
            </a:r>
            <a:r>
              <a:rPr lang="en-US" b="0" dirty="0">
                <a:solidFill>
                  <a:srgbClr val="A31515"/>
                </a:solidFill>
                <a:effectLst/>
                <a:latin typeface="Bahnschrift SemiBold" panose="020B0502040204020203" pitchFamily="34" charset="0"/>
              </a:rPr>
              <a:t>"age"</a:t>
            </a:r>
            <a:r>
              <a:rPr lang="en-US" b="0" dirty="0">
                <a:solidFill>
                  <a:srgbClr val="000000"/>
                </a:solidFill>
                <a:effectLst/>
                <a:latin typeface="Bahnschrift SemiBold" panose="020B0502040204020203" pitchFamily="34" charset="0"/>
              </a:rPr>
              <a:t>: </a:t>
            </a:r>
            <a:r>
              <a:rPr lang="en-US" b="0" dirty="0">
                <a:solidFill>
                  <a:srgbClr val="0451A5"/>
                </a:solidFill>
                <a:effectLst/>
                <a:latin typeface="Bahnschrift SemiBold" panose="020B0502040204020203" pitchFamily="34" charset="0"/>
              </a:rPr>
              <a:t>"23"</a:t>
            </a:r>
            <a:r>
              <a:rPr lang="en-US" b="0" dirty="0">
                <a:solidFill>
                  <a:srgbClr val="000000"/>
                </a:solidFill>
                <a:effectLst/>
                <a:latin typeface="Bahnschrift SemiBold" panose="020B0502040204020203" pitchFamily="34" charset="0"/>
              </a:rPr>
              <a:t>,</a:t>
            </a:r>
          </a:p>
          <a:p>
            <a:r>
              <a:rPr lang="en-US" b="0" dirty="0">
                <a:solidFill>
                  <a:srgbClr val="000000"/>
                </a:solidFill>
                <a:effectLst/>
                <a:latin typeface="Bahnschrift SemiBold" panose="020B0502040204020203" pitchFamily="34" charset="0"/>
              </a:rPr>
              <a:t>        </a:t>
            </a:r>
            <a:r>
              <a:rPr lang="en-US" b="0" dirty="0">
                <a:solidFill>
                  <a:srgbClr val="A31515"/>
                </a:solidFill>
                <a:effectLst/>
                <a:latin typeface="Bahnschrift SemiBold" panose="020B0502040204020203" pitchFamily="34" charset="0"/>
              </a:rPr>
              <a:t>"id"</a:t>
            </a:r>
            <a:r>
              <a:rPr lang="en-US" b="0" dirty="0">
                <a:solidFill>
                  <a:srgbClr val="000000"/>
                </a:solidFill>
                <a:effectLst/>
                <a:latin typeface="Bahnschrift SemiBold" panose="020B0502040204020203" pitchFamily="34" charset="0"/>
              </a:rPr>
              <a:t>: </a:t>
            </a:r>
            <a:r>
              <a:rPr lang="en-US" b="0" dirty="0">
                <a:solidFill>
                  <a:srgbClr val="098658"/>
                </a:solidFill>
                <a:effectLst/>
                <a:latin typeface="Bahnschrift SemiBold" panose="020B0502040204020203" pitchFamily="34" charset="0"/>
              </a:rPr>
              <a:t>25</a:t>
            </a:r>
            <a:endParaRPr lang="en-US" b="0" dirty="0">
              <a:solidFill>
                <a:srgbClr val="000000"/>
              </a:solidFill>
              <a:effectLst/>
              <a:latin typeface="Bahnschrift SemiBold" panose="020B0502040204020203" pitchFamily="34" charset="0"/>
            </a:endParaRPr>
          </a:p>
          <a:p>
            <a:r>
              <a:rPr lang="en-US" b="0" dirty="0">
                <a:solidFill>
                  <a:srgbClr val="000000"/>
                </a:solidFill>
                <a:effectLst/>
                <a:latin typeface="Bahnschrift SemiBold" panose="020B0502040204020203" pitchFamily="34" charset="0"/>
              </a:rPr>
              <a:t>    }</a:t>
            </a:r>
          </a:p>
          <a:p>
            <a:r>
              <a:rPr lang="en-US" b="0" dirty="0">
                <a:solidFill>
                  <a:srgbClr val="000000"/>
                </a:solidFill>
                <a:effectLst/>
                <a:latin typeface="Bahnschrift SemiBold" panose="020B0502040204020203" pitchFamily="34" charset="0"/>
              </a:rPr>
              <a:t>}</a:t>
            </a:r>
            <a:endParaRPr lang="en-US" sz="2000" b="0" dirty="0">
              <a:solidFill>
                <a:srgbClr val="000000"/>
              </a:solidFill>
              <a:effectLst/>
              <a:latin typeface="Bahnschrift SemiBold" panose="020B0502040204020203" pitchFamily="34" charset="0"/>
            </a:endParaRPr>
          </a:p>
        </p:txBody>
      </p:sp>
      <p:sp>
        <p:nvSpPr>
          <p:cNvPr id="13" name="TextBox 12">
            <a:extLst>
              <a:ext uri="{FF2B5EF4-FFF2-40B4-BE49-F238E27FC236}">
                <a16:creationId xmlns:a16="http://schemas.microsoft.com/office/drawing/2014/main" id="{C921134C-DD10-4D19-A4B0-EBFF0850A987}"/>
              </a:ext>
            </a:extLst>
          </p:cNvPr>
          <p:cNvSpPr txBox="1"/>
          <p:nvPr/>
        </p:nvSpPr>
        <p:spPr>
          <a:xfrm>
            <a:off x="729523" y="2131149"/>
            <a:ext cx="3474295" cy="3416320"/>
          </a:xfrm>
          <a:prstGeom prst="rect">
            <a:avLst/>
          </a:prstGeom>
          <a:noFill/>
        </p:spPr>
        <p:txBody>
          <a:bodyPr wrap="square">
            <a:spAutoFit/>
          </a:bodyPr>
          <a:lstStyle/>
          <a:p>
            <a:r>
              <a:rPr lang="en-US" noProof="1">
                <a:solidFill>
                  <a:srgbClr val="C00000"/>
                </a:solidFill>
                <a:latin typeface="Bahnschrift SemiBold" panose="020B0502040204020203" pitchFamily="34" charset="0"/>
              </a:rPr>
              <a:t> Response Body</a:t>
            </a:r>
          </a:p>
          <a:p>
            <a:endParaRPr lang="en-US" noProof="1">
              <a:latin typeface="Bahnschrift SemiBold" panose="020B0502040204020203" pitchFamily="34" charset="0"/>
            </a:endParaRPr>
          </a:p>
          <a:p>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"firstname"</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"Susan"</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"lastname"</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"Smith"</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"totalprice"</a:t>
            </a:r>
            <a:r>
              <a:rPr lang="en-US" b="0" noProof="1">
                <a:solidFill>
                  <a:srgbClr val="000000"/>
                </a:solidFill>
                <a:effectLst/>
                <a:latin typeface="Bahnschrift SemiBold" panose="020B0502040204020203" pitchFamily="34" charset="0"/>
              </a:rPr>
              <a:t>: </a:t>
            </a:r>
            <a:r>
              <a:rPr lang="en-US" b="0" noProof="1">
                <a:solidFill>
                  <a:srgbClr val="098658"/>
                </a:solidFill>
                <a:effectLst/>
                <a:latin typeface="Bahnschrift SemiBold" panose="020B0502040204020203" pitchFamily="34" charset="0"/>
              </a:rPr>
              <a:t>835</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"depositpaid"</a:t>
            </a:r>
            <a:r>
              <a:rPr lang="en-US" b="0" noProof="1">
                <a:solidFill>
                  <a:srgbClr val="000000"/>
                </a:solidFill>
                <a:effectLst/>
                <a:latin typeface="Bahnschrift SemiBold" panose="020B0502040204020203" pitchFamily="34" charset="0"/>
              </a:rPr>
              <a:t>: </a:t>
            </a:r>
            <a:r>
              <a:rPr lang="en-US" b="1" noProof="1">
                <a:solidFill>
                  <a:srgbClr val="0451A5"/>
                </a:solidFill>
                <a:effectLst/>
                <a:latin typeface="Bahnschrift SemiBold" panose="020B0502040204020203" pitchFamily="34" charset="0"/>
              </a:rPr>
              <a:t>true</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"bookingdates"</a:t>
            </a:r>
            <a:r>
              <a:rPr lang="en-US" b="0" noProof="1">
                <a:solidFill>
                  <a:srgbClr val="000000"/>
                </a:solidFill>
                <a:effectLst/>
                <a:latin typeface="Bahnschrift SemiBold" panose="020B0502040204020203" pitchFamily="34" charset="0"/>
              </a:rPr>
              <a:t>: {</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"checkin"</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"2020-09-07"</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"checkout"</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"2021-05-28"</a:t>
            </a:r>
            <a:endParaRPr lang="en-US" b="0" noProof="1">
              <a:solidFill>
                <a:srgbClr val="000000"/>
              </a:solidFill>
              <a:effectLst/>
              <a:latin typeface="Bahnschrift SemiBold" panose="020B0502040204020203" pitchFamily="34" charset="0"/>
            </a:endParaRPr>
          </a:p>
          <a:p>
            <a:r>
              <a:rPr lang="en-US" b="0" noProof="1">
                <a:solidFill>
                  <a:srgbClr val="000000"/>
                </a:solidFill>
                <a:effectLst/>
                <a:latin typeface="Bahnschrift SemiBold" panose="020B0502040204020203" pitchFamily="34" charset="0"/>
              </a:rPr>
              <a:t>    }</a:t>
            </a:r>
          </a:p>
          <a:p>
            <a:r>
              <a:rPr lang="en-US" b="0" noProof="1">
                <a:solidFill>
                  <a:srgbClr val="000000"/>
                </a:solidFill>
                <a:effectLst/>
                <a:latin typeface="Bahnschrift SemiBold" panose="020B0502040204020203" pitchFamily="34" charset="0"/>
              </a:rPr>
              <a:t>}</a:t>
            </a:r>
          </a:p>
        </p:txBody>
      </p:sp>
      <p:sp>
        <p:nvSpPr>
          <p:cNvPr id="15" name="TextBox 14">
            <a:extLst>
              <a:ext uri="{FF2B5EF4-FFF2-40B4-BE49-F238E27FC236}">
                <a16:creationId xmlns:a16="http://schemas.microsoft.com/office/drawing/2014/main" id="{2B9CBAD1-3FCF-43C6-B6F1-1D4A72111978}"/>
              </a:ext>
            </a:extLst>
          </p:cNvPr>
          <p:cNvSpPr txBox="1"/>
          <p:nvPr/>
        </p:nvSpPr>
        <p:spPr>
          <a:xfrm>
            <a:off x="8364514" y="2172900"/>
            <a:ext cx="2749127" cy="2308324"/>
          </a:xfrm>
          <a:prstGeom prst="rect">
            <a:avLst/>
          </a:prstGeom>
          <a:noFill/>
        </p:spPr>
        <p:txBody>
          <a:bodyPr wrap="square">
            <a:spAutoFit/>
          </a:bodyPr>
          <a:lstStyle/>
          <a:p>
            <a:r>
              <a:rPr lang="en-US" noProof="1">
                <a:solidFill>
                  <a:srgbClr val="C00000"/>
                </a:solidFill>
                <a:latin typeface="Bahnschrift SemiBold" panose="020B0502040204020203" pitchFamily="34" charset="0"/>
              </a:rPr>
              <a:t>Patch Request Body</a:t>
            </a:r>
            <a:r>
              <a:rPr lang="en-US" b="0" noProof="1">
                <a:solidFill>
                  <a:srgbClr val="C00000"/>
                </a:solidFill>
                <a:effectLst/>
                <a:latin typeface="Bahnschrift SemiBold" panose="020B0502040204020203" pitchFamily="34" charset="0"/>
              </a:rPr>
              <a:t> :</a:t>
            </a:r>
            <a:r>
              <a:rPr lang="en-US" b="0" i="0" noProof="1">
                <a:solidFill>
                  <a:srgbClr val="C00000"/>
                </a:solidFill>
                <a:effectLst/>
                <a:latin typeface="Bahnschrift SemiBold" panose="020B0502040204020203" pitchFamily="34" charset="0"/>
              </a:rPr>
              <a:t> </a:t>
            </a:r>
            <a:r>
              <a:rPr kumimoji="0" lang="en-US" altLang="en-US" b="0" u="none" strike="noStrike" cap="none" normalizeH="0" baseline="0" noProof="1">
                <a:ln>
                  <a:noFill/>
                </a:ln>
                <a:solidFill>
                  <a:srgbClr val="C00000"/>
                </a:solidFill>
                <a:effectLst/>
                <a:latin typeface="Bahnschrift SemiBold" panose="020B0502040204020203" pitchFamily="34" charset="0"/>
              </a:rPr>
              <a:t> </a:t>
            </a:r>
          </a:p>
          <a:p>
            <a:endParaRPr lang="en-US" b="0" noProof="1">
              <a:solidFill>
                <a:srgbClr val="000000"/>
              </a:solidFill>
              <a:effectLst/>
              <a:latin typeface="Bahnschrift SemiBold" panose="020B0502040204020203" pitchFamily="34" charset="0"/>
            </a:endParaRPr>
          </a:p>
          <a:p>
            <a:endParaRPr lang="en-US" noProof="1">
              <a:solidFill>
                <a:srgbClr val="000000"/>
              </a:solidFill>
              <a:latin typeface="Bahnschrift SemiBold" panose="020B0502040204020203" pitchFamily="34" charset="0"/>
            </a:endParaRPr>
          </a:p>
          <a:p>
            <a:endParaRPr lang="en-US" b="0" noProof="1">
              <a:solidFill>
                <a:srgbClr val="000000"/>
              </a:solidFill>
              <a:effectLst/>
              <a:latin typeface="Bahnschrift SemiBold" panose="020B0502040204020203" pitchFamily="34" charset="0"/>
            </a:endParaRPr>
          </a:p>
          <a:p>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"firstname"</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"hasan"</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"lastname"</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"bayat"</a:t>
            </a:r>
            <a:endParaRPr lang="en-US" b="0" noProof="1">
              <a:solidFill>
                <a:srgbClr val="000000"/>
              </a:solidFill>
              <a:effectLst/>
              <a:latin typeface="Bahnschrift SemiBold" panose="020B0502040204020203" pitchFamily="34" charset="0"/>
            </a:endParaRPr>
          </a:p>
          <a:p>
            <a:r>
              <a:rPr lang="en-US" b="0" noProof="1">
                <a:solidFill>
                  <a:srgbClr val="000000"/>
                </a:solidFill>
                <a:effectLst/>
                <a:latin typeface="Bahnschrift SemiBold" panose="020B0502040204020203" pitchFamily="34" charset="0"/>
              </a:rPr>
              <a:t>}</a:t>
            </a:r>
          </a:p>
        </p:txBody>
      </p:sp>
      <p:sp>
        <p:nvSpPr>
          <p:cNvPr id="17" name="Rectangle 16">
            <a:extLst>
              <a:ext uri="{FF2B5EF4-FFF2-40B4-BE49-F238E27FC236}">
                <a16:creationId xmlns:a16="http://schemas.microsoft.com/office/drawing/2014/main" id="{92777DAB-EDB5-4CF6-9BB5-12F53CD8C994}"/>
              </a:ext>
            </a:extLst>
          </p:cNvPr>
          <p:cNvSpPr/>
          <p:nvPr/>
        </p:nvSpPr>
        <p:spPr>
          <a:xfrm>
            <a:off x="4358852" y="2072542"/>
            <a:ext cx="3474295" cy="353354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Rectangle 17">
            <a:extLst>
              <a:ext uri="{FF2B5EF4-FFF2-40B4-BE49-F238E27FC236}">
                <a16:creationId xmlns:a16="http://schemas.microsoft.com/office/drawing/2014/main" id="{CAD2793E-09CA-4C01-AE00-790721B05329}"/>
              </a:ext>
            </a:extLst>
          </p:cNvPr>
          <p:cNvSpPr/>
          <p:nvPr/>
        </p:nvSpPr>
        <p:spPr>
          <a:xfrm>
            <a:off x="8209480" y="2072534"/>
            <a:ext cx="3474295" cy="353354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TextBox 18">
            <a:extLst>
              <a:ext uri="{FF2B5EF4-FFF2-40B4-BE49-F238E27FC236}">
                <a16:creationId xmlns:a16="http://schemas.microsoft.com/office/drawing/2014/main" id="{60D03957-E6B5-418F-8DF0-565076D22162}"/>
              </a:ext>
            </a:extLst>
          </p:cNvPr>
          <p:cNvSpPr txBox="1"/>
          <p:nvPr/>
        </p:nvSpPr>
        <p:spPr>
          <a:xfrm>
            <a:off x="552013" y="824741"/>
            <a:ext cx="11087972" cy="1015663"/>
          </a:xfrm>
          <a:prstGeom prst="rect">
            <a:avLst/>
          </a:prstGeom>
          <a:noFill/>
        </p:spPr>
        <p:txBody>
          <a:bodyPr wrap="square">
            <a:spAutoFit/>
          </a:bodyPr>
          <a:lstStyle/>
          <a:p>
            <a:pPr algn="l" fontAlgn="base">
              <a:spcBef>
                <a:spcPts val="600"/>
              </a:spcBef>
            </a:pPr>
            <a:r>
              <a:rPr lang="en-US" sz="2000" i="0" noProof="1">
                <a:solidFill>
                  <a:schemeClr val="tx1"/>
                </a:solidFill>
                <a:effectLst/>
                <a:latin typeface="Bahnschrift SemiBold" panose="020B0502040204020203" pitchFamily="34" charset="0"/>
                <a:cs typeface="Arial" panose="020B0604020202020204" pitchFamily="34" charset="0"/>
              </a:rPr>
              <a:t>REST API’da istenen veri türüyle işlem yapabilir, ancak JSON veri tipi ile diger data turlerine gore çok daha düşük boyutlarda veri kullanildigindan genellikle JSONObject kullanimi tercih edilir.</a:t>
            </a:r>
          </a:p>
        </p:txBody>
      </p:sp>
    </p:spTree>
    <p:extLst>
      <p:ext uri="{BB962C8B-B14F-4D97-AF65-F5344CB8AC3E}">
        <p14:creationId xmlns:p14="http://schemas.microsoft.com/office/powerpoint/2010/main" val="201785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13" grpId="0"/>
      <p:bldP spid="15" grpId="0"/>
      <p:bldP spid="17" grpId="0" animBg="1"/>
      <p:bldP spid="18"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E0AF57-32A9-4C2D-9F7B-F1F032678B3F}"/>
              </a:ext>
            </a:extLst>
          </p:cNvPr>
          <p:cNvPicPr>
            <a:picLocks noChangeAspect="1"/>
          </p:cNvPicPr>
          <p:nvPr/>
        </p:nvPicPr>
        <p:blipFill>
          <a:blip r:embed="rId2"/>
          <a:stretch>
            <a:fillRect/>
          </a:stretch>
        </p:blipFill>
        <p:spPr>
          <a:xfrm>
            <a:off x="7137521" y="200758"/>
            <a:ext cx="4200525" cy="6057900"/>
          </a:xfrm>
          <a:prstGeom prst="rect">
            <a:avLst/>
          </a:prstGeom>
        </p:spPr>
      </p:pic>
      <p:cxnSp>
        <p:nvCxnSpPr>
          <p:cNvPr id="7" name="Straight Connector 6">
            <a:extLst>
              <a:ext uri="{FF2B5EF4-FFF2-40B4-BE49-F238E27FC236}">
                <a16:creationId xmlns:a16="http://schemas.microsoft.com/office/drawing/2014/main" id="{613F0780-9DC4-426D-ACD8-A2CDADB9E68D}"/>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4E2B1AE-9D5A-42BD-9F09-433FA2D35C2E}"/>
              </a:ext>
            </a:extLst>
          </p:cNvPr>
          <p:cNvSpPr txBox="1"/>
          <p:nvPr/>
        </p:nvSpPr>
        <p:spPr>
          <a:xfrm>
            <a:off x="1151710" y="194016"/>
            <a:ext cx="4564232" cy="830997"/>
          </a:xfrm>
          <a:prstGeom prst="rect">
            <a:avLst/>
          </a:prstGeom>
          <a:noFill/>
        </p:spPr>
        <p:txBody>
          <a:bodyPr wrap="square">
            <a:spAutoFit/>
          </a:bodyPr>
          <a:lstStyle/>
          <a:p>
            <a:pPr algn="ctr"/>
            <a:r>
              <a:rPr lang="en-US" sz="2400" noProof="1">
                <a:latin typeface="Bahnschrift SemiBold" panose="020B0502040204020203" pitchFamily="34" charset="0"/>
              </a:rPr>
              <a:t>NICIN FARKLI TEKNIKLERE IHTIYAC DUYARIZ ?</a:t>
            </a:r>
            <a:endParaRPr lang="en-US" sz="2400" dirty="0">
              <a:latin typeface="Bahnschrift SemiBold" panose="020B0502040204020203" pitchFamily="34" charset="0"/>
            </a:endParaRPr>
          </a:p>
        </p:txBody>
      </p:sp>
      <p:pic>
        <p:nvPicPr>
          <p:cNvPr id="9" name="Picture 8">
            <a:extLst>
              <a:ext uri="{FF2B5EF4-FFF2-40B4-BE49-F238E27FC236}">
                <a16:creationId xmlns:a16="http://schemas.microsoft.com/office/drawing/2014/main" id="{443B9F1C-76D3-4E50-A659-A48CE6A380C5}"/>
              </a:ext>
            </a:extLst>
          </p:cNvPr>
          <p:cNvPicPr>
            <a:picLocks noChangeAspect="1"/>
          </p:cNvPicPr>
          <p:nvPr/>
        </p:nvPicPr>
        <p:blipFill>
          <a:blip r:embed="rId3"/>
          <a:stretch>
            <a:fillRect/>
          </a:stretch>
        </p:blipFill>
        <p:spPr>
          <a:xfrm>
            <a:off x="1486462" y="2708550"/>
            <a:ext cx="3767372" cy="1245581"/>
          </a:xfrm>
          <a:prstGeom prst="rect">
            <a:avLst/>
          </a:prstGeom>
        </p:spPr>
      </p:pic>
      <p:sp>
        <p:nvSpPr>
          <p:cNvPr id="10" name="Rectangle 9">
            <a:extLst>
              <a:ext uri="{FF2B5EF4-FFF2-40B4-BE49-F238E27FC236}">
                <a16:creationId xmlns:a16="http://schemas.microsoft.com/office/drawing/2014/main" id="{98637E1E-423A-4FE8-A806-29B41C74B210}"/>
              </a:ext>
            </a:extLst>
          </p:cNvPr>
          <p:cNvSpPr/>
          <p:nvPr/>
        </p:nvSpPr>
        <p:spPr>
          <a:xfrm>
            <a:off x="1486462" y="2708552"/>
            <a:ext cx="3767372" cy="124557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8361DDE4-8659-43CB-A228-EB352939578D}"/>
              </a:ext>
            </a:extLst>
          </p:cNvPr>
          <p:cNvSpPr txBox="1"/>
          <p:nvPr/>
        </p:nvSpPr>
        <p:spPr>
          <a:xfrm>
            <a:off x="513743" y="1152865"/>
            <a:ext cx="6227026" cy="707886"/>
          </a:xfrm>
          <a:prstGeom prst="rect">
            <a:avLst/>
          </a:prstGeom>
          <a:noFill/>
        </p:spPr>
        <p:txBody>
          <a:bodyPr wrap="square">
            <a:spAutoFit/>
          </a:bodyPr>
          <a:lstStyle/>
          <a:p>
            <a:pPr algn="l" fontAlgn="base">
              <a:spcBef>
                <a:spcPts val="600"/>
              </a:spcBef>
            </a:pPr>
            <a:r>
              <a:rPr lang="en-US" sz="2000" i="0" noProof="1">
                <a:solidFill>
                  <a:schemeClr val="tx1"/>
                </a:solidFill>
                <a:effectLst/>
                <a:latin typeface="Bahnschrift SemiBold" panose="020B0502040204020203" pitchFamily="34" charset="0"/>
                <a:cs typeface="Arial" panose="020B0604020202020204" pitchFamily="34" charset="0"/>
              </a:rPr>
              <a:t>JSONObject ile tum testlerimizi yapabiliyoruz, ancak Json objesi Java objesi degildir. </a:t>
            </a:r>
          </a:p>
        </p:txBody>
      </p:sp>
      <p:sp>
        <p:nvSpPr>
          <p:cNvPr id="12" name="TextBox 11">
            <a:extLst>
              <a:ext uri="{FF2B5EF4-FFF2-40B4-BE49-F238E27FC236}">
                <a16:creationId xmlns:a16="http://schemas.microsoft.com/office/drawing/2014/main" id="{F2B37A0B-85B6-4AFE-948D-914984D73F0F}"/>
              </a:ext>
            </a:extLst>
          </p:cNvPr>
          <p:cNvSpPr txBox="1"/>
          <p:nvPr/>
        </p:nvSpPr>
        <p:spPr>
          <a:xfrm>
            <a:off x="513742" y="1893691"/>
            <a:ext cx="6227025" cy="707886"/>
          </a:xfrm>
          <a:prstGeom prst="rect">
            <a:avLst/>
          </a:prstGeom>
          <a:noFill/>
        </p:spPr>
        <p:txBody>
          <a:bodyPr wrap="square">
            <a:spAutoFit/>
          </a:bodyPr>
          <a:lstStyle/>
          <a:p>
            <a:pPr algn="l" fontAlgn="base">
              <a:spcBef>
                <a:spcPts val="600"/>
              </a:spcBef>
            </a:pPr>
            <a:r>
              <a:rPr lang="en-US" sz="2000" noProof="1">
                <a:latin typeface="Bahnschrift SemiBold" panose="020B0502040204020203" pitchFamily="34" charset="0"/>
                <a:cs typeface="Arial" panose="020B0604020202020204" pitchFamily="34" charset="0"/>
              </a:rPr>
              <a:t>Biz org.json ve io.restassured kutuphanelerini kullanarak Json objeleri ile islem yapabiliyoruz.</a:t>
            </a:r>
          </a:p>
        </p:txBody>
      </p:sp>
      <p:sp>
        <p:nvSpPr>
          <p:cNvPr id="13" name="Rectangle 12">
            <a:extLst>
              <a:ext uri="{FF2B5EF4-FFF2-40B4-BE49-F238E27FC236}">
                <a16:creationId xmlns:a16="http://schemas.microsoft.com/office/drawing/2014/main" id="{32A5A850-A90F-4116-B2F2-3F6D00A82116}"/>
              </a:ext>
            </a:extLst>
          </p:cNvPr>
          <p:cNvSpPr/>
          <p:nvPr/>
        </p:nvSpPr>
        <p:spPr>
          <a:xfrm>
            <a:off x="7137520" y="195422"/>
            <a:ext cx="4200525" cy="605790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4" name="TextBox 13">
            <a:extLst>
              <a:ext uri="{FF2B5EF4-FFF2-40B4-BE49-F238E27FC236}">
                <a16:creationId xmlns:a16="http://schemas.microsoft.com/office/drawing/2014/main" id="{78153A85-9A06-4CA2-887C-42000F3F5FEA}"/>
              </a:ext>
            </a:extLst>
          </p:cNvPr>
          <p:cNvSpPr txBox="1"/>
          <p:nvPr/>
        </p:nvSpPr>
        <p:spPr>
          <a:xfrm>
            <a:off x="513742" y="3954131"/>
            <a:ext cx="6503615" cy="1323439"/>
          </a:xfrm>
          <a:prstGeom prst="rect">
            <a:avLst/>
          </a:prstGeom>
          <a:noFill/>
        </p:spPr>
        <p:txBody>
          <a:bodyPr wrap="square">
            <a:spAutoFit/>
          </a:bodyPr>
          <a:lstStyle/>
          <a:p>
            <a:pPr algn="l" fontAlgn="base">
              <a:spcBef>
                <a:spcPts val="600"/>
              </a:spcBef>
            </a:pPr>
            <a:r>
              <a:rPr lang="en-US" sz="2000" noProof="1">
                <a:latin typeface="Bahnschrift SemiBold" panose="020B0502040204020203" pitchFamily="34" charset="0"/>
                <a:cs typeface="Arial" panose="020B0604020202020204" pitchFamily="34" charset="0"/>
              </a:rPr>
              <a:t>Is hayatimizda tamamen Java objeleri kullanarak test yapmamiz istenebilir veya karsimiza cikacak kompleks Json datalarini API testimizde kullanmak uzere tek tek yazarak olusturmak zor olabilir.</a:t>
            </a:r>
          </a:p>
        </p:txBody>
      </p:sp>
      <p:sp>
        <p:nvSpPr>
          <p:cNvPr id="16" name="TextBox 15">
            <a:extLst>
              <a:ext uri="{FF2B5EF4-FFF2-40B4-BE49-F238E27FC236}">
                <a16:creationId xmlns:a16="http://schemas.microsoft.com/office/drawing/2014/main" id="{E92D5DB9-512E-4023-A8C8-04CE3CD66F4C}"/>
              </a:ext>
            </a:extLst>
          </p:cNvPr>
          <p:cNvSpPr txBox="1"/>
          <p:nvPr/>
        </p:nvSpPr>
        <p:spPr>
          <a:xfrm>
            <a:off x="513740" y="5272332"/>
            <a:ext cx="6334099" cy="1015663"/>
          </a:xfrm>
          <a:prstGeom prst="rect">
            <a:avLst/>
          </a:prstGeom>
          <a:noFill/>
        </p:spPr>
        <p:txBody>
          <a:bodyPr wrap="square">
            <a:spAutoFit/>
          </a:bodyPr>
          <a:lstStyle/>
          <a:p>
            <a:pPr algn="l" fontAlgn="base">
              <a:spcBef>
                <a:spcPts val="600"/>
              </a:spcBef>
            </a:pPr>
            <a:r>
              <a:rPr lang="en-US" sz="2000" noProof="1">
                <a:latin typeface="Bahnschrift SemiBold" panose="020B0502040204020203" pitchFamily="34" charset="0"/>
                <a:cs typeface="Arial" panose="020B0604020202020204" pitchFamily="34" charset="0"/>
              </a:rPr>
              <a:t>Bu durumda Java’dan yararlanarak ve farkli teknikler kullanarak test datalarimizi olusturabilir ve bu datalari kullanarak testlerimizi yapabiliriz</a:t>
            </a:r>
          </a:p>
        </p:txBody>
      </p:sp>
    </p:spTree>
    <p:extLst>
      <p:ext uri="{BB962C8B-B14F-4D97-AF65-F5344CB8AC3E}">
        <p14:creationId xmlns:p14="http://schemas.microsoft.com/office/powerpoint/2010/main" val="257478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animBg="1"/>
      <p:bldP spid="14" grpId="0"/>
      <p:bldP spid="16"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BF6EA28-F6FE-4947-8BFE-6744A71A0031}"/>
              </a:ext>
            </a:extLst>
          </p:cNvPr>
          <p:cNvSpPr txBox="1"/>
          <p:nvPr/>
        </p:nvSpPr>
        <p:spPr>
          <a:xfrm>
            <a:off x="2695925" y="90433"/>
            <a:ext cx="6420304" cy="461665"/>
          </a:xfrm>
          <a:prstGeom prst="rect">
            <a:avLst/>
          </a:prstGeom>
          <a:noFill/>
        </p:spPr>
        <p:txBody>
          <a:bodyPr wrap="square">
            <a:spAutoFit/>
          </a:bodyPr>
          <a:lstStyle/>
          <a:p>
            <a:pPr algn="ctr"/>
            <a:r>
              <a:rPr lang="en-US" sz="2400" noProof="1">
                <a:latin typeface="Bahnschrift SemiBold" panose="020B0502040204020203" pitchFamily="34" charset="0"/>
              </a:rPr>
              <a:t>DE-SERIALIZATION ve MAP KULLANIMI</a:t>
            </a:r>
            <a:endParaRPr lang="en-US" sz="2400" dirty="0">
              <a:latin typeface="Bahnschrift SemiBold" panose="020B0502040204020203" pitchFamily="34" charset="0"/>
            </a:endParaRPr>
          </a:p>
        </p:txBody>
      </p:sp>
      <p:cxnSp>
        <p:nvCxnSpPr>
          <p:cNvPr id="12" name="Straight Connector 11">
            <a:extLst>
              <a:ext uri="{FF2B5EF4-FFF2-40B4-BE49-F238E27FC236}">
                <a16:creationId xmlns:a16="http://schemas.microsoft.com/office/drawing/2014/main" id="{7FCC75C9-C47D-4F07-8FE2-7FD34583FEB7}"/>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6AF55B4-A872-4269-8613-AC278D10B9A6}"/>
              </a:ext>
            </a:extLst>
          </p:cNvPr>
          <p:cNvSpPr txBox="1"/>
          <p:nvPr/>
        </p:nvSpPr>
        <p:spPr>
          <a:xfrm>
            <a:off x="630972" y="4714485"/>
            <a:ext cx="10869366" cy="400110"/>
          </a:xfrm>
          <a:prstGeom prst="rect">
            <a:avLst/>
          </a:prstGeom>
          <a:noFill/>
        </p:spPr>
        <p:txBody>
          <a:bodyPr wrap="square">
            <a:spAutoFit/>
          </a:bodyPr>
          <a:lstStyle/>
          <a:p>
            <a:pPr algn="l" fontAlgn="base">
              <a:spcBef>
                <a:spcPts val="600"/>
              </a:spcBef>
            </a:pPr>
            <a:r>
              <a:rPr lang="en-US" sz="2000" noProof="1">
                <a:solidFill>
                  <a:srgbClr val="292929"/>
                </a:solidFill>
                <a:latin typeface="Bahnschrift SemiBold" panose="020B0502040204020203" pitchFamily="34" charset="0"/>
                <a:cs typeface="Arial" panose="020B0604020202020204" pitchFamily="34" charset="0"/>
              </a:rPr>
              <a:t>Java objelerini API sorgulari yapmak uzere Json objesine cevirmeye </a:t>
            </a:r>
            <a:r>
              <a:rPr lang="en-US" sz="2000" b="1" i="0" noProof="1">
                <a:solidFill>
                  <a:srgbClr val="C00000"/>
                </a:solidFill>
                <a:effectLst/>
                <a:latin typeface="Bahnschrift SemiBold" panose="020B0502040204020203" pitchFamily="34" charset="0"/>
              </a:rPr>
              <a:t>Serialization </a:t>
            </a:r>
            <a:r>
              <a:rPr lang="en-US" sz="2000" b="0" i="0" noProof="1">
                <a:solidFill>
                  <a:srgbClr val="292929"/>
                </a:solidFill>
                <a:effectLst/>
                <a:latin typeface="Bahnschrift SemiBold" panose="020B0502040204020203" pitchFamily="34" charset="0"/>
              </a:rPr>
              <a:t>denir</a:t>
            </a:r>
            <a:r>
              <a:rPr lang="en-US" sz="2000" b="0" i="0" dirty="0">
                <a:solidFill>
                  <a:srgbClr val="292929"/>
                </a:solidFill>
                <a:effectLst/>
                <a:latin typeface="Bahnschrift SemiBold" panose="020B0502040204020203" pitchFamily="34" charset="0"/>
              </a:rPr>
              <a:t>.</a:t>
            </a:r>
          </a:p>
        </p:txBody>
      </p:sp>
      <p:sp>
        <p:nvSpPr>
          <p:cNvPr id="21" name="TextBox 20">
            <a:extLst>
              <a:ext uri="{FF2B5EF4-FFF2-40B4-BE49-F238E27FC236}">
                <a16:creationId xmlns:a16="http://schemas.microsoft.com/office/drawing/2014/main" id="{611331B7-F5E5-4782-BE43-D225DF1207C5}"/>
              </a:ext>
            </a:extLst>
          </p:cNvPr>
          <p:cNvSpPr txBox="1"/>
          <p:nvPr/>
        </p:nvSpPr>
        <p:spPr>
          <a:xfrm>
            <a:off x="630972" y="3804845"/>
            <a:ext cx="10294935" cy="707886"/>
          </a:xfrm>
          <a:prstGeom prst="rect">
            <a:avLst/>
          </a:prstGeom>
          <a:noFill/>
        </p:spPr>
        <p:txBody>
          <a:bodyPr wrap="square">
            <a:spAutoFit/>
          </a:bodyPr>
          <a:lstStyle/>
          <a:p>
            <a:pPr algn="l" fontAlgn="base">
              <a:spcBef>
                <a:spcPts val="600"/>
              </a:spcBef>
            </a:pPr>
            <a:r>
              <a:rPr lang="en-US" sz="2000" noProof="1">
                <a:solidFill>
                  <a:srgbClr val="292929"/>
                </a:solidFill>
                <a:latin typeface="Bahnschrift SemiBold" panose="020B0502040204020203" pitchFamily="34" charset="0"/>
              </a:rPr>
              <a:t>I</a:t>
            </a:r>
            <a:r>
              <a:rPr lang="en-US" sz="2000" b="0" i="0" noProof="1">
                <a:solidFill>
                  <a:srgbClr val="292929"/>
                </a:solidFill>
                <a:effectLst/>
                <a:latin typeface="Bahnschrift SemiBold" panose="020B0502040204020203" pitchFamily="34" charset="0"/>
              </a:rPr>
              <a:t>şlem yaptığımız nesneyi, sınıfı saklamak yada transfer etmek istediğimiz formata dönüştürme işlemine </a:t>
            </a:r>
            <a:r>
              <a:rPr lang="en-US" sz="2000" b="1" i="0" noProof="1">
                <a:solidFill>
                  <a:srgbClr val="292929"/>
                </a:solidFill>
                <a:effectLst/>
                <a:latin typeface="Bahnschrift SemiBold" panose="020B0502040204020203" pitchFamily="34" charset="0"/>
              </a:rPr>
              <a:t>Serialization </a:t>
            </a:r>
            <a:r>
              <a:rPr lang="en-US" sz="2000" b="0" i="0" noProof="1">
                <a:solidFill>
                  <a:srgbClr val="292929"/>
                </a:solidFill>
                <a:effectLst/>
                <a:latin typeface="Bahnschrift SemiBold" panose="020B0502040204020203" pitchFamily="34" charset="0"/>
              </a:rPr>
              <a:t>denir. </a:t>
            </a:r>
          </a:p>
        </p:txBody>
      </p:sp>
      <p:sp>
        <p:nvSpPr>
          <p:cNvPr id="22" name="TextBox 21">
            <a:extLst>
              <a:ext uri="{FF2B5EF4-FFF2-40B4-BE49-F238E27FC236}">
                <a16:creationId xmlns:a16="http://schemas.microsoft.com/office/drawing/2014/main" id="{08A3243D-5354-4EFE-888F-049EA6A3A7EE}"/>
              </a:ext>
            </a:extLst>
          </p:cNvPr>
          <p:cNvSpPr txBox="1"/>
          <p:nvPr/>
        </p:nvSpPr>
        <p:spPr>
          <a:xfrm>
            <a:off x="630972" y="5333110"/>
            <a:ext cx="9849459" cy="707886"/>
          </a:xfrm>
          <a:prstGeom prst="rect">
            <a:avLst/>
          </a:prstGeom>
          <a:noFill/>
        </p:spPr>
        <p:txBody>
          <a:bodyPr wrap="square">
            <a:spAutoFit/>
          </a:bodyPr>
          <a:lstStyle/>
          <a:p>
            <a:pPr algn="l" fontAlgn="base">
              <a:spcBef>
                <a:spcPts val="600"/>
              </a:spcBef>
            </a:pPr>
            <a:r>
              <a:rPr lang="en-US" sz="2000" noProof="1">
                <a:solidFill>
                  <a:srgbClr val="292929"/>
                </a:solidFill>
                <a:latin typeface="Bahnschrift SemiBold" panose="020B0502040204020203" pitchFamily="34" charset="0"/>
                <a:cs typeface="Arial" panose="020B0604020202020204" pitchFamily="34" charset="0"/>
              </a:rPr>
              <a:t>Verilen Json objesini testlerimizde kullanmak uzere Java objesine cevirmeye ise  </a:t>
            </a:r>
            <a:r>
              <a:rPr lang="en-US" sz="2000" noProof="1">
                <a:solidFill>
                  <a:srgbClr val="C00000"/>
                </a:solidFill>
                <a:latin typeface="Bahnschrift SemiBold" panose="020B0502040204020203" pitchFamily="34" charset="0"/>
                <a:cs typeface="Arial" panose="020B0604020202020204" pitchFamily="34" charset="0"/>
              </a:rPr>
              <a:t>De-</a:t>
            </a:r>
            <a:r>
              <a:rPr lang="en-US" sz="2000" b="1" i="0" noProof="1">
                <a:solidFill>
                  <a:srgbClr val="C00000"/>
                </a:solidFill>
                <a:effectLst/>
                <a:latin typeface="Bahnschrift SemiBold" panose="020B0502040204020203" pitchFamily="34" charset="0"/>
              </a:rPr>
              <a:t>Serialization </a:t>
            </a:r>
            <a:r>
              <a:rPr lang="en-US" sz="2000" b="0" i="0" noProof="1">
                <a:solidFill>
                  <a:srgbClr val="292929"/>
                </a:solidFill>
                <a:effectLst/>
                <a:latin typeface="Bahnschrift SemiBold" panose="020B0502040204020203" pitchFamily="34" charset="0"/>
              </a:rPr>
              <a:t>denir.</a:t>
            </a:r>
          </a:p>
        </p:txBody>
      </p:sp>
      <p:sp>
        <p:nvSpPr>
          <p:cNvPr id="13" name="Rectangle 12">
            <a:extLst>
              <a:ext uri="{FF2B5EF4-FFF2-40B4-BE49-F238E27FC236}">
                <a16:creationId xmlns:a16="http://schemas.microsoft.com/office/drawing/2014/main" id="{93271936-C1D3-4EAA-BF23-9FF64AB36D96}"/>
              </a:ext>
            </a:extLst>
          </p:cNvPr>
          <p:cNvSpPr/>
          <p:nvPr/>
        </p:nvSpPr>
        <p:spPr>
          <a:xfrm>
            <a:off x="4150029" y="655803"/>
            <a:ext cx="3415679" cy="292093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5" name="TextBox 14">
            <a:extLst>
              <a:ext uri="{FF2B5EF4-FFF2-40B4-BE49-F238E27FC236}">
                <a16:creationId xmlns:a16="http://schemas.microsoft.com/office/drawing/2014/main" id="{BC0EE427-1CA7-415A-9600-BA0C7C81C414}"/>
              </a:ext>
            </a:extLst>
          </p:cNvPr>
          <p:cNvSpPr txBox="1"/>
          <p:nvPr/>
        </p:nvSpPr>
        <p:spPr>
          <a:xfrm>
            <a:off x="4246447" y="714416"/>
            <a:ext cx="3319261" cy="2862322"/>
          </a:xfrm>
          <a:prstGeom prst="rect">
            <a:avLst/>
          </a:prstGeom>
          <a:noFill/>
        </p:spPr>
        <p:txBody>
          <a:bodyPr wrap="square">
            <a:spAutoFit/>
          </a:bodyPr>
          <a:lstStyle/>
          <a:p>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"firstname"</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"Susan"</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"lastname"</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"Smith"</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"totalprice"</a:t>
            </a:r>
            <a:r>
              <a:rPr lang="en-US" b="0" noProof="1">
                <a:solidFill>
                  <a:srgbClr val="000000"/>
                </a:solidFill>
                <a:effectLst/>
                <a:latin typeface="Bahnschrift SemiBold" panose="020B0502040204020203" pitchFamily="34" charset="0"/>
              </a:rPr>
              <a:t>: </a:t>
            </a:r>
            <a:r>
              <a:rPr lang="en-US" b="0" noProof="1">
                <a:solidFill>
                  <a:srgbClr val="098658"/>
                </a:solidFill>
                <a:effectLst/>
                <a:latin typeface="Bahnschrift SemiBold" panose="020B0502040204020203" pitchFamily="34" charset="0"/>
              </a:rPr>
              <a:t>835</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"depositpaid"</a:t>
            </a:r>
            <a:r>
              <a:rPr lang="en-US" b="0" noProof="1">
                <a:solidFill>
                  <a:srgbClr val="000000"/>
                </a:solidFill>
                <a:effectLst/>
                <a:latin typeface="Bahnschrift SemiBold" panose="020B0502040204020203" pitchFamily="34" charset="0"/>
              </a:rPr>
              <a:t>: </a:t>
            </a:r>
            <a:r>
              <a:rPr lang="en-US" b="1" noProof="1">
                <a:solidFill>
                  <a:srgbClr val="0451A5"/>
                </a:solidFill>
                <a:effectLst/>
                <a:latin typeface="Bahnschrift SemiBold" panose="020B0502040204020203" pitchFamily="34" charset="0"/>
              </a:rPr>
              <a:t>true</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"bookingdates"</a:t>
            </a:r>
            <a:r>
              <a:rPr lang="en-US" b="0" noProof="1">
                <a:solidFill>
                  <a:srgbClr val="000000"/>
                </a:solidFill>
                <a:effectLst/>
                <a:latin typeface="Bahnschrift SemiBold" panose="020B0502040204020203" pitchFamily="34" charset="0"/>
              </a:rPr>
              <a:t>: {</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"checkin"</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"2020-09-07"</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"checkout"</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"2021-05-28"</a:t>
            </a:r>
            <a:endParaRPr lang="en-US" b="0" noProof="1">
              <a:solidFill>
                <a:srgbClr val="000000"/>
              </a:solidFill>
              <a:effectLst/>
              <a:latin typeface="Bahnschrift SemiBold" panose="020B0502040204020203" pitchFamily="34" charset="0"/>
            </a:endParaRPr>
          </a:p>
          <a:p>
            <a:r>
              <a:rPr lang="en-US" b="0" noProof="1">
                <a:solidFill>
                  <a:srgbClr val="000000"/>
                </a:solidFill>
                <a:effectLst/>
                <a:latin typeface="Bahnschrift SemiBold" panose="020B0502040204020203" pitchFamily="34" charset="0"/>
              </a:rPr>
              <a:t>    }</a:t>
            </a:r>
          </a:p>
          <a:p>
            <a:r>
              <a:rPr lang="en-US" b="0" noProof="1">
                <a:solidFill>
                  <a:srgbClr val="000000"/>
                </a:solidFill>
                <a:effectLst/>
                <a:latin typeface="Bahnschrift SemiBold" panose="020B0502040204020203" pitchFamily="34" charset="0"/>
              </a:rPr>
              <a:t>}</a:t>
            </a:r>
          </a:p>
        </p:txBody>
      </p:sp>
    </p:spTree>
    <p:extLst>
      <p:ext uri="{BB962C8B-B14F-4D97-AF65-F5344CB8AC3E}">
        <p14:creationId xmlns:p14="http://schemas.microsoft.com/office/powerpoint/2010/main" val="24760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2"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E9EA4C-D4E7-403C-A912-91302834A70E}"/>
              </a:ext>
            </a:extLst>
          </p:cNvPr>
          <p:cNvPicPr>
            <a:picLocks noChangeAspect="1"/>
          </p:cNvPicPr>
          <p:nvPr/>
        </p:nvPicPr>
        <p:blipFill>
          <a:blip r:embed="rId2"/>
          <a:stretch>
            <a:fillRect/>
          </a:stretch>
        </p:blipFill>
        <p:spPr>
          <a:xfrm>
            <a:off x="2816494" y="5658832"/>
            <a:ext cx="6225124" cy="592869"/>
          </a:xfrm>
          <a:prstGeom prst="rect">
            <a:avLst/>
          </a:prstGeom>
        </p:spPr>
      </p:pic>
      <p:cxnSp>
        <p:nvCxnSpPr>
          <p:cNvPr id="12" name="Straight Connector 11">
            <a:extLst>
              <a:ext uri="{FF2B5EF4-FFF2-40B4-BE49-F238E27FC236}">
                <a16:creationId xmlns:a16="http://schemas.microsoft.com/office/drawing/2014/main" id="{7FCC75C9-C47D-4F07-8FE2-7FD34583FEB7}"/>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0D03957-E6B5-418F-8DF0-565076D22162}"/>
              </a:ext>
            </a:extLst>
          </p:cNvPr>
          <p:cNvSpPr txBox="1"/>
          <p:nvPr/>
        </p:nvSpPr>
        <p:spPr>
          <a:xfrm>
            <a:off x="552014" y="3642476"/>
            <a:ext cx="11087972" cy="707886"/>
          </a:xfrm>
          <a:prstGeom prst="rect">
            <a:avLst/>
          </a:prstGeom>
          <a:noFill/>
        </p:spPr>
        <p:txBody>
          <a:bodyPr wrap="square">
            <a:spAutoFit/>
          </a:bodyPr>
          <a:lstStyle/>
          <a:p>
            <a:pPr algn="l" fontAlgn="base">
              <a:spcBef>
                <a:spcPts val="600"/>
              </a:spcBef>
            </a:pPr>
            <a:r>
              <a:rPr lang="en-US" sz="2000" i="0" noProof="1">
                <a:solidFill>
                  <a:schemeClr val="tx1"/>
                </a:solidFill>
                <a:effectLst/>
                <a:latin typeface="Bahnschrift SemiBold" panose="020B0502040204020203" pitchFamily="34" charset="0"/>
                <a:cs typeface="Arial" panose="020B0604020202020204" pitchFamily="34" charset="0"/>
              </a:rPr>
              <a:t>JSONObject key-value ikililerini kullandigi icin De-Serialization islemi icin Java’dan kullanacagimiz en uygun data turu Map’tir.</a:t>
            </a:r>
            <a:endParaRPr lang="en-US" sz="2000" noProof="1">
              <a:latin typeface="Bahnschrift SemiBold" panose="020B0502040204020203" pitchFamily="34" charset="0"/>
              <a:cs typeface="Arial" panose="020B0604020202020204" pitchFamily="34" charset="0"/>
            </a:endParaRPr>
          </a:p>
        </p:txBody>
      </p:sp>
      <p:sp>
        <p:nvSpPr>
          <p:cNvPr id="13" name="Rectangle 12">
            <a:extLst>
              <a:ext uri="{FF2B5EF4-FFF2-40B4-BE49-F238E27FC236}">
                <a16:creationId xmlns:a16="http://schemas.microsoft.com/office/drawing/2014/main" id="{DA518666-E861-4B5A-9388-E20B9044B38F}"/>
              </a:ext>
            </a:extLst>
          </p:cNvPr>
          <p:cNvSpPr/>
          <p:nvPr/>
        </p:nvSpPr>
        <p:spPr>
          <a:xfrm>
            <a:off x="4150028" y="606298"/>
            <a:ext cx="3415679" cy="292093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5" name="TextBox 14">
            <a:extLst>
              <a:ext uri="{FF2B5EF4-FFF2-40B4-BE49-F238E27FC236}">
                <a16:creationId xmlns:a16="http://schemas.microsoft.com/office/drawing/2014/main" id="{8F7FBF57-29FA-4085-8552-2822DEEC3711}"/>
              </a:ext>
            </a:extLst>
          </p:cNvPr>
          <p:cNvSpPr txBox="1"/>
          <p:nvPr/>
        </p:nvSpPr>
        <p:spPr>
          <a:xfrm>
            <a:off x="4246446" y="664911"/>
            <a:ext cx="3319261" cy="2862322"/>
          </a:xfrm>
          <a:prstGeom prst="rect">
            <a:avLst/>
          </a:prstGeom>
          <a:noFill/>
        </p:spPr>
        <p:txBody>
          <a:bodyPr wrap="square">
            <a:spAutoFit/>
          </a:bodyPr>
          <a:lstStyle/>
          <a:p>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"firstname"</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"Susan"</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"lastname"</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"Smith"</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"totalprice"</a:t>
            </a:r>
            <a:r>
              <a:rPr lang="en-US" b="0" noProof="1">
                <a:solidFill>
                  <a:srgbClr val="000000"/>
                </a:solidFill>
                <a:effectLst/>
                <a:latin typeface="Bahnschrift SemiBold" panose="020B0502040204020203" pitchFamily="34" charset="0"/>
              </a:rPr>
              <a:t>: </a:t>
            </a:r>
            <a:r>
              <a:rPr lang="en-US" b="0" noProof="1">
                <a:solidFill>
                  <a:srgbClr val="098658"/>
                </a:solidFill>
                <a:effectLst/>
                <a:latin typeface="Bahnschrift SemiBold" panose="020B0502040204020203" pitchFamily="34" charset="0"/>
              </a:rPr>
              <a:t>835</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"depositpaid"</a:t>
            </a:r>
            <a:r>
              <a:rPr lang="en-US" b="0" noProof="1">
                <a:solidFill>
                  <a:srgbClr val="000000"/>
                </a:solidFill>
                <a:effectLst/>
                <a:latin typeface="Bahnschrift SemiBold" panose="020B0502040204020203" pitchFamily="34" charset="0"/>
              </a:rPr>
              <a:t>: </a:t>
            </a:r>
            <a:r>
              <a:rPr lang="en-US" b="1" noProof="1">
                <a:solidFill>
                  <a:srgbClr val="0451A5"/>
                </a:solidFill>
                <a:effectLst/>
                <a:latin typeface="Bahnschrift SemiBold" panose="020B0502040204020203" pitchFamily="34" charset="0"/>
              </a:rPr>
              <a:t>true</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"bookingdates"</a:t>
            </a:r>
            <a:r>
              <a:rPr lang="en-US" b="0" noProof="1">
                <a:solidFill>
                  <a:srgbClr val="000000"/>
                </a:solidFill>
                <a:effectLst/>
                <a:latin typeface="Bahnschrift SemiBold" panose="020B0502040204020203" pitchFamily="34" charset="0"/>
              </a:rPr>
              <a:t>: {</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"checkin"</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"2020-09-07"</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"checkout"</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"2021-05-28"</a:t>
            </a:r>
            <a:endParaRPr lang="en-US" b="0" noProof="1">
              <a:solidFill>
                <a:srgbClr val="000000"/>
              </a:solidFill>
              <a:effectLst/>
              <a:latin typeface="Bahnschrift SemiBold" panose="020B0502040204020203" pitchFamily="34" charset="0"/>
            </a:endParaRPr>
          </a:p>
          <a:p>
            <a:r>
              <a:rPr lang="en-US" b="0" noProof="1">
                <a:solidFill>
                  <a:srgbClr val="000000"/>
                </a:solidFill>
                <a:effectLst/>
                <a:latin typeface="Bahnschrift SemiBold" panose="020B0502040204020203" pitchFamily="34" charset="0"/>
              </a:rPr>
              <a:t>    }</a:t>
            </a:r>
          </a:p>
          <a:p>
            <a:r>
              <a:rPr lang="en-US" b="0" noProof="1">
                <a:solidFill>
                  <a:srgbClr val="000000"/>
                </a:solidFill>
                <a:effectLst/>
                <a:latin typeface="Bahnschrift SemiBold" panose="020B0502040204020203" pitchFamily="34" charset="0"/>
              </a:rPr>
              <a:t>}</a:t>
            </a:r>
          </a:p>
        </p:txBody>
      </p:sp>
      <p:sp>
        <p:nvSpPr>
          <p:cNvPr id="23" name="Rectangle 22">
            <a:extLst>
              <a:ext uri="{FF2B5EF4-FFF2-40B4-BE49-F238E27FC236}">
                <a16:creationId xmlns:a16="http://schemas.microsoft.com/office/drawing/2014/main" id="{7E3A6FB8-0145-4722-943F-A6BCCCADDD81}"/>
              </a:ext>
            </a:extLst>
          </p:cNvPr>
          <p:cNvSpPr/>
          <p:nvPr/>
        </p:nvSpPr>
        <p:spPr>
          <a:xfrm>
            <a:off x="2816494" y="5658828"/>
            <a:ext cx="6225124" cy="59287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TextBox 23">
            <a:extLst>
              <a:ext uri="{FF2B5EF4-FFF2-40B4-BE49-F238E27FC236}">
                <a16:creationId xmlns:a16="http://schemas.microsoft.com/office/drawing/2014/main" id="{10DB8E5D-0EA6-4386-BEAB-8B6313B2263E}"/>
              </a:ext>
            </a:extLst>
          </p:cNvPr>
          <p:cNvSpPr txBox="1"/>
          <p:nvPr/>
        </p:nvSpPr>
        <p:spPr>
          <a:xfrm>
            <a:off x="552014" y="4892328"/>
            <a:ext cx="11087972" cy="707886"/>
          </a:xfrm>
          <a:prstGeom prst="rect">
            <a:avLst/>
          </a:prstGeom>
          <a:noFill/>
        </p:spPr>
        <p:txBody>
          <a:bodyPr wrap="square">
            <a:spAutoFit/>
          </a:bodyPr>
          <a:lstStyle/>
          <a:p>
            <a:pPr algn="l" fontAlgn="base">
              <a:spcBef>
                <a:spcPts val="600"/>
              </a:spcBef>
            </a:pPr>
            <a:r>
              <a:rPr lang="en-US" sz="2000" noProof="1">
                <a:latin typeface="Bahnschrift SemiBold" panose="020B0502040204020203" pitchFamily="34" charset="0"/>
                <a:cs typeface="Arial" panose="020B0604020202020204" pitchFamily="34" charset="0"/>
              </a:rPr>
              <a:t>Sorgumuz sonucunda donen response objesini</a:t>
            </a:r>
            <a:r>
              <a:rPr lang="en-US" sz="2000" i="0" noProof="1">
                <a:solidFill>
                  <a:schemeClr val="tx1"/>
                </a:solidFill>
                <a:effectLst/>
                <a:latin typeface="Bahnschrift SemiBold" panose="020B0502040204020203" pitchFamily="34" charset="0"/>
                <a:cs typeface="Arial" panose="020B0604020202020204" pitchFamily="34" charset="0"/>
              </a:rPr>
              <a:t> De-Serialization ile Map’e cevirmek icin Gson kutuphanesinden yararlanabiliriz. (Bunun icin Gson dependency’yi pom xml’e eklemeliyiz).</a:t>
            </a:r>
            <a:r>
              <a:rPr lang="en-US" sz="2000" noProof="1">
                <a:latin typeface="Bahnschrift SemiBold" panose="020B0502040204020203" pitchFamily="34" charset="0"/>
                <a:cs typeface="Arial" panose="020B0604020202020204" pitchFamily="34" charset="0"/>
              </a:rPr>
              <a:t> </a:t>
            </a:r>
          </a:p>
        </p:txBody>
      </p:sp>
      <p:sp>
        <p:nvSpPr>
          <p:cNvPr id="11" name="TextBox 10">
            <a:extLst>
              <a:ext uri="{FF2B5EF4-FFF2-40B4-BE49-F238E27FC236}">
                <a16:creationId xmlns:a16="http://schemas.microsoft.com/office/drawing/2014/main" id="{BCD337C7-78A2-4A6F-B306-B685128B0D29}"/>
              </a:ext>
            </a:extLst>
          </p:cNvPr>
          <p:cNvSpPr txBox="1"/>
          <p:nvPr/>
        </p:nvSpPr>
        <p:spPr>
          <a:xfrm>
            <a:off x="2695925" y="90433"/>
            <a:ext cx="6420304" cy="461665"/>
          </a:xfrm>
          <a:prstGeom prst="rect">
            <a:avLst/>
          </a:prstGeom>
          <a:noFill/>
        </p:spPr>
        <p:txBody>
          <a:bodyPr wrap="square">
            <a:spAutoFit/>
          </a:bodyPr>
          <a:lstStyle/>
          <a:p>
            <a:pPr algn="ctr"/>
            <a:r>
              <a:rPr lang="en-US" sz="2400" noProof="1">
                <a:latin typeface="Bahnschrift SemiBold" panose="020B0502040204020203" pitchFamily="34" charset="0"/>
              </a:rPr>
              <a:t>DE-SERIALIZATION ve MAP KULLANIMI</a:t>
            </a:r>
            <a:endParaRPr lang="en-US" sz="2400" dirty="0">
              <a:latin typeface="Bahnschrift SemiBold" panose="020B0502040204020203" pitchFamily="34" charset="0"/>
            </a:endParaRPr>
          </a:p>
        </p:txBody>
      </p:sp>
      <p:sp>
        <p:nvSpPr>
          <p:cNvPr id="14" name="TextBox 13">
            <a:extLst>
              <a:ext uri="{FF2B5EF4-FFF2-40B4-BE49-F238E27FC236}">
                <a16:creationId xmlns:a16="http://schemas.microsoft.com/office/drawing/2014/main" id="{1DEF1F17-AC0F-4A5B-97DF-202E5CBBAFEE}"/>
              </a:ext>
            </a:extLst>
          </p:cNvPr>
          <p:cNvSpPr txBox="1"/>
          <p:nvPr/>
        </p:nvSpPr>
        <p:spPr>
          <a:xfrm>
            <a:off x="552014" y="4400119"/>
            <a:ext cx="10735746" cy="400110"/>
          </a:xfrm>
          <a:prstGeom prst="rect">
            <a:avLst/>
          </a:prstGeom>
          <a:noFill/>
        </p:spPr>
        <p:txBody>
          <a:bodyPr wrap="square">
            <a:spAutoFit/>
          </a:bodyPr>
          <a:lstStyle/>
          <a:p>
            <a:r>
              <a:rPr lang="en-US" sz="2000" noProof="1">
                <a:latin typeface="Bahnschrift SemiBold" panose="020B0502040204020203" pitchFamily="34" charset="0"/>
                <a:cs typeface="Arial" panose="020B0604020202020204" pitchFamily="34" charset="0"/>
              </a:rPr>
              <a:t>Olusturacagimiz Request body veya expected datayi direk Map olarak olusturabiliriz. </a:t>
            </a:r>
            <a:endParaRPr lang="en-US" sz="2000" dirty="0"/>
          </a:p>
        </p:txBody>
      </p:sp>
    </p:spTree>
    <p:extLst>
      <p:ext uri="{BB962C8B-B14F-4D97-AF65-F5344CB8AC3E}">
        <p14:creationId xmlns:p14="http://schemas.microsoft.com/office/powerpoint/2010/main" val="139825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animBg="1"/>
      <p:bldP spid="24" grpId="0"/>
      <p:bldP spid="14"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BF6EA28-F6FE-4947-8BFE-6744A71A0031}"/>
              </a:ext>
            </a:extLst>
          </p:cNvPr>
          <p:cNvSpPr txBox="1"/>
          <p:nvPr/>
        </p:nvSpPr>
        <p:spPr>
          <a:xfrm>
            <a:off x="2538120" y="183162"/>
            <a:ext cx="7520280" cy="830997"/>
          </a:xfrm>
          <a:prstGeom prst="rect">
            <a:avLst/>
          </a:prstGeom>
          <a:noFill/>
        </p:spPr>
        <p:txBody>
          <a:bodyPr wrap="square">
            <a:spAutoFit/>
          </a:bodyPr>
          <a:lstStyle/>
          <a:p>
            <a:pPr algn="ctr"/>
            <a:r>
              <a:rPr lang="en-US" sz="2400" noProof="1">
                <a:latin typeface="Bahnschrift SemiBold" panose="020B0502040204020203" pitchFamily="34" charset="0"/>
              </a:rPr>
              <a:t>SERIALIZATION KULLANIMI</a:t>
            </a:r>
          </a:p>
          <a:p>
            <a:pPr algn="ctr"/>
            <a:r>
              <a:rPr lang="en-US" sz="2400" noProof="1">
                <a:latin typeface="Bahnschrift SemiBold" panose="020B0502040204020203" pitchFamily="34" charset="0"/>
              </a:rPr>
              <a:t>(MAP’TEN JSONObject’e CEVIRME)</a:t>
            </a:r>
            <a:endParaRPr lang="en-US" sz="2400" dirty="0">
              <a:latin typeface="Bahnschrift SemiBold" panose="020B0502040204020203" pitchFamily="34" charset="0"/>
            </a:endParaRPr>
          </a:p>
        </p:txBody>
      </p:sp>
      <p:cxnSp>
        <p:nvCxnSpPr>
          <p:cNvPr id="12" name="Straight Connector 11">
            <a:extLst>
              <a:ext uri="{FF2B5EF4-FFF2-40B4-BE49-F238E27FC236}">
                <a16:creationId xmlns:a16="http://schemas.microsoft.com/office/drawing/2014/main" id="{7FCC75C9-C47D-4F07-8FE2-7FD34583FEB7}"/>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0D03957-E6B5-418F-8DF0-565076D22162}"/>
              </a:ext>
            </a:extLst>
          </p:cNvPr>
          <p:cNvSpPr txBox="1"/>
          <p:nvPr/>
        </p:nvSpPr>
        <p:spPr>
          <a:xfrm>
            <a:off x="552014" y="1497065"/>
            <a:ext cx="11087972" cy="707886"/>
          </a:xfrm>
          <a:prstGeom prst="rect">
            <a:avLst/>
          </a:prstGeom>
          <a:noFill/>
        </p:spPr>
        <p:txBody>
          <a:bodyPr wrap="square">
            <a:spAutoFit/>
          </a:bodyPr>
          <a:lstStyle/>
          <a:p>
            <a:pPr algn="l" fontAlgn="base">
              <a:spcBef>
                <a:spcPts val="600"/>
              </a:spcBef>
            </a:pPr>
            <a:r>
              <a:rPr lang="en-US" sz="2000" noProof="1">
                <a:latin typeface="Bahnschrift SemiBold" panose="020B0502040204020203" pitchFamily="34" charset="0"/>
                <a:cs typeface="Arial" panose="020B0604020202020204" pitchFamily="34" charset="0"/>
              </a:rPr>
              <a:t>Map’i JSONObject’e cevirmek icin de Gson Class’indan yardim aliriz. Gson Class’indaki metodlari kullanmak icin once o Class’dan bir object olustururuz.</a:t>
            </a:r>
          </a:p>
        </p:txBody>
      </p:sp>
      <p:sp>
        <p:nvSpPr>
          <p:cNvPr id="13" name="Rectangle 12">
            <a:extLst>
              <a:ext uri="{FF2B5EF4-FFF2-40B4-BE49-F238E27FC236}">
                <a16:creationId xmlns:a16="http://schemas.microsoft.com/office/drawing/2014/main" id="{DA518666-E861-4B5A-9388-E20B9044B38F}"/>
              </a:ext>
            </a:extLst>
          </p:cNvPr>
          <p:cNvSpPr/>
          <p:nvPr/>
        </p:nvSpPr>
        <p:spPr>
          <a:xfrm>
            <a:off x="2571667" y="2644056"/>
            <a:ext cx="7048665" cy="122793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TextBox 23">
            <a:extLst>
              <a:ext uri="{FF2B5EF4-FFF2-40B4-BE49-F238E27FC236}">
                <a16:creationId xmlns:a16="http://schemas.microsoft.com/office/drawing/2014/main" id="{10DB8E5D-0EA6-4386-BEAB-8B6313B2263E}"/>
              </a:ext>
            </a:extLst>
          </p:cNvPr>
          <p:cNvSpPr txBox="1"/>
          <p:nvPr/>
        </p:nvSpPr>
        <p:spPr>
          <a:xfrm>
            <a:off x="552014" y="4542521"/>
            <a:ext cx="11087972" cy="707886"/>
          </a:xfrm>
          <a:prstGeom prst="rect">
            <a:avLst/>
          </a:prstGeom>
          <a:noFill/>
        </p:spPr>
        <p:txBody>
          <a:bodyPr wrap="square">
            <a:spAutoFit/>
          </a:bodyPr>
          <a:lstStyle/>
          <a:p>
            <a:pPr algn="l" fontAlgn="base">
              <a:spcBef>
                <a:spcPts val="600"/>
              </a:spcBef>
            </a:pPr>
            <a:r>
              <a:rPr lang="en-US" sz="2000" noProof="1">
                <a:latin typeface="Bahnschrift SemiBold" panose="020B0502040204020203" pitchFamily="34" charset="0"/>
                <a:cs typeface="Arial" panose="020B0604020202020204" pitchFamily="34" charset="0"/>
              </a:rPr>
              <a:t>Olusturdugumuz gson objesi ile </a:t>
            </a:r>
            <a:r>
              <a:rPr lang="en-US" sz="2000" noProof="1">
                <a:effectLst/>
                <a:latin typeface="Bahnschrift SemiBold" panose="020B0502040204020203" pitchFamily="34" charset="0"/>
              </a:rPr>
              <a:t>gson.toJson(actualDataMap); metodunu kullanarak, map’i JSONObject olarak kullanabilecegimiz String formatina ceviririz.</a:t>
            </a:r>
            <a:endParaRPr lang="en-US" sz="2000" noProof="1">
              <a:latin typeface="Bahnschrift SemiBold" panose="020B0502040204020203" pitchFamily="34" charset="0"/>
              <a:cs typeface="Arial" panose="020B0604020202020204" pitchFamily="34" charset="0"/>
            </a:endParaRPr>
          </a:p>
        </p:txBody>
      </p:sp>
      <p:sp>
        <p:nvSpPr>
          <p:cNvPr id="14" name="TextBox 13">
            <a:extLst>
              <a:ext uri="{FF2B5EF4-FFF2-40B4-BE49-F238E27FC236}">
                <a16:creationId xmlns:a16="http://schemas.microsoft.com/office/drawing/2014/main" id="{C9998EA5-761D-48CB-91DE-8F162D396C32}"/>
              </a:ext>
            </a:extLst>
          </p:cNvPr>
          <p:cNvSpPr txBox="1"/>
          <p:nvPr/>
        </p:nvSpPr>
        <p:spPr>
          <a:xfrm>
            <a:off x="2627359" y="2762563"/>
            <a:ext cx="7048665" cy="1015663"/>
          </a:xfrm>
          <a:prstGeom prst="rect">
            <a:avLst/>
          </a:prstGeom>
          <a:noFill/>
        </p:spPr>
        <p:txBody>
          <a:bodyPr wrap="square">
            <a:spAutoFit/>
          </a:bodyPr>
          <a:lstStyle/>
          <a:p>
            <a:pPr fontAlgn="t"/>
            <a:r>
              <a:rPr lang="en-US" sz="2000" noProof="1">
                <a:effectLst/>
                <a:latin typeface="Bahnschrift SemiBold" panose="020B0502040204020203" pitchFamily="34" charset="0"/>
              </a:rPr>
              <a:t>Gson gson = new Gson();</a:t>
            </a:r>
          </a:p>
          <a:p>
            <a:pPr fontAlgn="t"/>
            <a:endParaRPr lang="en-US" sz="2000" noProof="1">
              <a:effectLst/>
              <a:latin typeface="Bahnschrift SemiBold" panose="020B0502040204020203" pitchFamily="34" charset="0"/>
            </a:endParaRPr>
          </a:p>
          <a:p>
            <a:pPr fontAlgn="t"/>
            <a:r>
              <a:rPr lang="en-US" sz="2000" noProof="1">
                <a:effectLst/>
                <a:latin typeface="Bahnschrift SemiBold" panose="020B0502040204020203" pitchFamily="34" charset="0"/>
              </a:rPr>
              <a:t>String jsonFromJavaObject = gson.toJson(actualDataMap);</a:t>
            </a:r>
          </a:p>
        </p:txBody>
      </p:sp>
    </p:spTree>
    <p:extLst>
      <p:ext uri="{BB962C8B-B14F-4D97-AF65-F5344CB8AC3E}">
        <p14:creationId xmlns:p14="http://schemas.microsoft.com/office/powerpoint/2010/main" val="13758812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AD406B-A924-431A-85F8-B63808DFEB1B}"/>
              </a:ext>
            </a:extLst>
          </p:cNvPr>
          <p:cNvSpPr txBox="1"/>
          <p:nvPr/>
        </p:nvSpPr>
        <p:spPr>
          <a:xfrm>
            <a:off x="1116836" y="1112713"/>
            <a:ext cx="9490204" cy="129266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C22_Put_DeSerialization</a:t>
            </a:r>
          </a:p>
          <a:p>
            <a:pPr eaLnBrk="0" fontAlgn="base" hangingPunct="0">
              <a:spcBef>
                <a:spcPct val="0"/>
              </a:spcBef>
              <a:spcAft>
                <a:spcPct val="0"/>
              </a:spcAft>
            </a:pPr>
            <a:r>
              <a:rPr kumimoji="0" lang="en-US" altLang="en-US" sz="2000" b="0" u="none" strike="noStrike" cap="none" normalizeH="0" baseline="0" noProof="1">
                <a:ln>
                  <a:noFill/>
                </a:ln>
                <a:effectLst/>
                <a:latin typeface="Bahnschrift SemiBold" panose="020B0502040204020203" pitchFamily="34" charset="0"/>
              </a:rPr>
              <a:t> </a:t>
            </a:r>
            <a:r>
              <a:rPr lang="en-US" sz="2000" noProof="1">
                <a:solidFill>
                  <a:schemeClr val="accent1">
                    <a:lumMod val="75000"/>
                  </a:schemeClr>
                </a:solidFill>
                <a:latin typeface="Bahnschrift SemiBold" panose="020B0502040204020203" pitchFamily="34" charset="0"/>
              </a:rPr>
              <a:t>https://jsonplaceholder.typicode.com</a:t>
            </a:r>
            <a:r>
              <a:rPr lang="en-US" sz="2000" b="0" i="0" noProof="1">
                <a:solidFill>
                  <a:schemeClr val="accent1">
                    <a:lumMod val="75000"/>
                  </a:schemeClr>
                </a:solidFill>
                <a:effectLst/>
                <a:latin typeface="Bahnschrift SemiBold" panose="020B0502040204020203" pitchFamily="34" charset="0"/>
              </a:rPr>
              <a:t>/posts/</a:t>
            </a:r>
            <a:r>
              <a:rPr lang="en-US" sz="2000" noProof="1">
                <a:solidFill>
                  <a:schemeClr val="accent1">
                    <a:lumMod val="75000"/>
                  </a:schemeClr>
                </a:solidFill>
                <a:latin typeface="Bahnschrift SemiBold" panose="020B0502040204020203" pitchFamily="34" charset="0"/>
              </a:rPr>
              <a:t>70</a:t>
            </a:r>
            <a:r>
              <a:rPr lang="en-US" sz="2000" b="0" i="0" noProof="1">
                <a:solidFill>
                  <a:schemeClr val="accent1">
                    <a:lumMod val="75000"/>
                  </a:schemeClr>
                </a:solidFill>
                <a:effectLst/>
                <a:latin typeface="Bahnschrift SemiBold" panose="020B0502040204020203" pitchFamily="34" charset="0"/>
              </a:rPr>
              <a:t> </a:t>
            </a:r>
            <a:r>
              <a:rPr kumimoji="0" lang="en-US" altLang="en-US" sz="2000" b="0" u="none" strike="noStrike" cap="none" normalizeH="0" baseline="0" noProof="1">
                <a:ln>
                  <a:noFill/>
                </a:ln>
                <a:effectLst/>
                <a:latin typeface="Bahnschrift SemiBold" panose="020B0502040204020203" pitchFamily="34" charset="0"/>
              </a:rPr>
              <a:t>url'ine asagidaki body’e sahip bir PUT request yolladigimizda donen response’in response body’sinin asagida verilen ile ayni oldugunu test ediniz</a:t>
            </a:r>
            <a:endParaRPr kumimoji="0" lang="en-US" altLang="en-US" sz="2000" b="0" i="0" u="none" strike="noStrike" cap="none" normalizeH="0" baseline="0" dirty="0">
              <a:ln>
                <a:noFill/>
              </a:ln>
              <a:solidFill>
                <a:srgbClr val="C00000"/>
              </a:solidFill>
              <a:effectLst/>
              <a:latin typeface="Bahnschrift SemiBold" panose="020B0502040204020203" pitchFamily="34" charset="0"/>
            </a:endParaRPr>
          </a:p>
        </p:txBody>
      </p:sp>
      <p:sp>
        <p:nvSpPr>
          <p:cNvPr id="12" name="Rectangle 11">
            <a:extLst>
              <a:ext uri="{FF2B5EF4-FFF2-40B4-BE49-F238E27FC236}">
                <a16:creationId xmlns:a16="http://schemas.microsoft.com/office/drawing/2014/main" id="{D497E62A-3A67-4082-A56C-973CB4F5B26A}"/>
              </a:ext>
            </a:extLst>
          </p:cNvPr>
          <p:cNvSpPr/>
          <p:nvPr/>
        </p:nvSpPr>
        <p:spPr>
          <a:xfrm>
            <a:off x="969223" y="899247"/>
            <a:ext cx="9862899" cy="520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8677457C-FC67-4EFF-B496-CE5FCE627836}"/>
              </a:ext>
            </a:extLst>
          </p:cNvPr>
          <p:cNvSpPr txBox="1"/>
          <p:nvPr/>
        </p:nvSpPr>
        <p:spPr>
          <a:xfrm>
            <a:off x="2538120" y="183162"/>
            <a:ext cx="6646520" cy="461665"/>
          </a:xfrm>
          <a:prstGeom prst="rect">
            <a:avLst/>
          </a:prstGeom>
          <a:noFill/>
        </p:spPr>
        <p:txBody>
          <a:bodyPr wrap="square">
            <a:spAutoFit/>
          </a:bodyPr>
          <a:lstStyle/>
          <a:p>
            <a:pPr algn="ctr"/>
            <a:r>
              <a:rPr lang="en-US" sz="2400" dirty="0">
                <a:latin typeface="Bahnschrift SemiBold" panose="020B0502040204020203" pitchFamily="34" charset="0"/>
              </a:rPr>
              <a:t>DE-SERIALIZATION ILE EXPECTED DATA TESTI</a:t>
            </a:r>
          </a:p>
        </p:txBody>
      </p:sp>
      <p:sp>
        <p:nvSpPr>
          <p:cNvPr id="13" name="TextBox 12">
            <a:extLst>
              <a:ext uri="{FF2B5EF4-FFF2-40B4-BE49-F238E27FC236}">
                <a16:creationId xmlns:a16="http://schemas.microsoft.com/office/drawing/2014/main" id="{426A2680-CD9D-4B1A-89CF-6DB19E8A9995}"/>
              </a:ext>
            </a:extLst>
          </p:cNvPr>
          <p:cNvSpPr txBox="1"/>
          <p:nvPr/>
        </p:nvSpPr>
        <p:spPr>
          <a:xfrm>
            <a:off x="6307015" y="2920355"/>
            <a:ext cx="3048000" cy="2554545"/>
          </a:xfrm>
          <a:prstGeom prst="rect">
            <a:avLst/>
          </a:prstGeom>
          <a:noFill/>
        </p:spPr>
        <p:txBody>
          <a:bodyPr wrap="square">
            <a:spAutoFit/>
          </a:bodyPr>
          <a:lstStyle/>
          <a:p>
            <a:r>
              <a:rPr lang="en-US" sz="2000" noProof="1">
                <a:solidFill>
                  <a:srgbClr val="C00000"/>
                </a:solidFill>
                <a:latin typeface="Bahnschrift SemiBold" panose="020B0502040204020203" pitchFamily="34" charset="0"/>
              </a:rPr>
              <a:t>Expected Data</a:t>
            </a:r>
            <a:r>
              <a:rPr lang="en-US" sz="2000" b="0" noProof="1">
                <a:solidFill>
                  <a:srgbClr val="C00000"/>
                </a:solidFill>
                <a:effectLst/>
                <a:latin typeface="Bahnschrift SemiBold" panose="020B0502040204020203" pitchFamily="34" charset="0"/>
              </a:rPr>
              <a:t> :</a:t>
            </a:r>
            <a:r>
              <a:rPr lang="en-US" sz="2000" b="0" i="0" noProof="1">
                <a:solidFill>
                  <a:srgbClr val="C00000"/>
                </a:solidFill>
                <a:effectLst/>
                <a:latin typeface="Bahnschrift SemiBold" panose="020B0502040204020203" pitchFamily="34" charset="0"/>
              </a:rPr>
              <a:t> </a:t>
            </a:r>
            <a:r>
              <a:rPr kumimoji="0" lang="en-US" altLang="en-US" sz="2000" b="0" u="none" strike="noStrike" cap="none" normalizeH="0" baseline="0" noProof="1">
                <a:ln>
                  <a:noFill/>
                </a:ln>
                <a:solidFill>
                  <a:srgbClr val="C00000"/>
                </a:solidFill>
                <a:effectLst/>
                <a:latin typeface="Bahnschrift SemiBold" panose="020B0502040204020203" pitchFamily="34" charset="0"/>
              </a:rPr>
              <a:t> </a:t>
            </a:r>
          </a:p>
          <a:p>
            <a:endParaRPr kumimoji="0" lang="en-US" altLang="en-US" sz="2000" b="0" u="none" strike="noStrike" cap="none" normalizeH="0" baseline="0" noProof="1">
              <a:ln>
                <a:noFill/>
              </a:ln>
              <a:effectLst/>
              <a:latin typeface="Bahnschrift SemiBold" panose="020B0502040204020203" pitchFamily="34" charset="0"/>
            </a:endParaRPr>
          </a:p>
          <a:p>
            <a:r>
              <a:rPr lang="en-US" sz="2000" noProof="1">
                <a:latin typeface="Bahnschrift SemiBold" panose="020B0502040204020203" pitchFamily="34" charset="0"/>
              </a:rPr>
              <a:t>{</a:t>
            </a:r>
          </a:p>
          <a:p>
            <a:r>
              <a:rPr lang="en-US" sz="2000" noProof="1">
                <a:latin typeface="Bahnschrift SemiBold" panose="020B0502040204020203" pitchFamily="34" charset="0"/>
              </a:rPr>
              <a:t>    "title": "Ahmet",</a:t>
            </a:r>
          </a:p>
          <a:p>
            <a:r>
              <a:rPr lang="en-US" sz="2000" noProof="1">
                <a:latin typeface="Bahnschrift SemiBold" panose="020B0502040204020203" pitchFamily="34" charset="0"/>
              </a:rPr>
              <a:t>    "body": "Merhaba",</a:t>
            </a:r>
          </a:p>
          <a:p>
            <a:r>
              <a:rPr lang="en-US" sz="2000" noProof="1">
                <a:latin typeface="Bahnschrift SemiBold" panose="020B0502040204020203" pitchFamily="34" charset="0"/>
              </a:rPr>
              <a:t>    "userId": 10,</a:t>
            </a:r>
          </a:p>
          <a:p>
            <a:r>
              <a:rPr lang="en-US" sz="2000" noProof="1">
                <a:latin typeface="Bahnschrift SemiBold" panose="020B0502040204020203" pitchFamily="34" charset="0"/>
              </a:rPr>
              <a:t>    "id": 70</a:t>
            </a:r>
          </a:p>
          <a:p>
            <a:r>
              <a:rPr lang="en-US" sz="2000" noProof="1">
                <a:latin typeface="Bahnschrift SemiBold" panose="020B0502040204020203" pitchFamily="34" charset="0"/>
              </a:rPr>
              <a:t>}</a:t>
            </a:r>
          </a:p>
        </p:txBody>
      </p:sp>
      <p:sp>
        <p:nvSpPr>
          <p:cNvPr id="18" name="TextBox 17">
            <a:extLst>
              <a:ext uri="{FF2B5EF4-FFF2-40B4-BE49-F238E27FC236}">
                <a16:creationId xmlns:a16="http://schemas.microsoft.com/office/drawing/2014/main" id="{88FD9B9B-72FA-4906-9245-71D151F2E586}"/>
              </a:ext>
            </a:extLst>
          </p:cNvPr>
          <p:cNvSpPr txBox="1"/>
          <p:nvPr/>
        </p:nvSpPr>
        <p:spPr>
          <a:xfrm>
            <a:off x="2182541" y="2929503"/>
            <a:ext cx="3396340" cy="2554545"/>
          </a:xfrm>
          <a:prstGeom prst="rect">
            <a:avLst/>
          </a:prstGeom>
          <a:noFill/>
        </p:spPr>
        <p:txBody>
          <a:bodyPr wrap="square">
            <a:spAutoFit/>
          </a:bodyPr>
          <a:lstStyle/>
          <a:p>
            <a:r>
              <a:rPr lang="en-US" sz="2000" noProof="1">
                <a:solidFill>
                  <a:srgbClr val="C00000"/>
                </a:solidFill>
                <a:latin typeface="Bahnschrift SemiBold" panose="020B0502040204020203" pitchFamily="34" charset="0"/>
              </a:rPr>
              <a:t> Request Body</a:t>
            </a:r>
          </a:p>
          <a:p>
            <a:endParaRPr lang="en-US" sz="2000" noProof="1">
              <a:latin typeface="Bahnschrift SemiBold" panose="020B0502040204020203" pitchFamily="34" charset="0"/>
            </a:endParaRPr>
          </a:p>
          <a:p>
            <a:r>
              <a:rPr lang="en-US" sz="2000" noProof="1">
                <a:latin typeface="Bahnschrift SemiBold" panose="020B0502040204020203" pitchFamily="34" charset="0"/>
              </a:rPr>
              <a:t>{</a:t>
            </a:r>
          </a:p>
          <a:p>
            <a:r>
              <a:rPr lang="en-US" sz="2000" noProof="1">
                <a:latin typeface="Bahnschrift SemiBold" panose="020B0502040204020203" pitchFamily="34" charset="0"/>
              </a:rPr>
              <a:t>    "title": "Ahmet",</a:t>
            </a:r>
          </a:p>
          <a:p>
            <a:r>
              <a:rPr lang="en-US" sz="2000" noProof="1">
                <a:latin typeface="Bahnschrift SemiBold" panose="020B0502040204020203" pitchFamily="34" charset="0"/>
              </a:rPr>
              <a:t>    "body": "Merhaba",</a:t>
            </a:r>
          </a:p>
          <a:p>
            <a:r>
              <a:rPr lang="en-US" sz="2000" noProof="1">
                <a:latin typeface="Bahnschrift SemiBold" panose="020B0502040204020203" pitchFamily="34" charset="0"/>
              </a:rPr>
              <a:t>    "userId": 10,</a:t>
            </a:r>
          </a:p>
          <a:p>
            <a:r>
              <a:rPr lang="en-US" sz="2000" noProof="1">
                <a:latin typeface="Bahnschrift SemiBold" panose="020B0502040204020203" pitchFamily="34" charset="0"/>
              </a:rPr>
              <a:t>    "id": 70</a:t>
            </a:r>
          </a:p>
          <a:p>
            <a:r>
              <a:rPr lang="en-US" sz="2000" noProof="1">
                <a:latin typeface="Bahnschrift SemiBold" panose="020B0502040204020203" pitchFamily="34" charset="0"/>
              </a:rPr>
              <a:t>}</a:t>
            </a:r>
          </a:p>
        </p:txBody>
      </p:sp>
    </p:spTree>
    <p:extLst>
      <p:ext uri="{BB962C8B-B14F-4D97-AF65-F5344CB8AC3E}">
        <p14:creationId xmlns:p14="http://schemas.microsoft.com/office/powerpoint/2010/main" val="58718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5771FE-8845-4403-AEC3-AEF1F9756931}"/>
              </a:ext>
            </a:extLst>
          </p:cNvPr>
          <p:cNvSpPr txBox="1"/>
          <p:nvPr/>
        </p:nvSpPr>
        <p:spPr>
          <a:xfrm>
            <a:off x="964436" y="1060325"/>
            <a:ext cx="515501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C23_Get_DeSerialization</a:t>
            </a:r>
          </a:p>
        </p:txBody>
      </p:sp>
      <p:sp>
        <p:nvSpPr>
          <p:cNvPr id="6" name="TextBox 5">
            <a:extLst>
              <a:ext uri="{FF2B5EF4-FFF2-40B4-BE49-F238E27FC236}">
                <a16:creationId xmlns:a16="http://schemas.microsoft.com/office/drawing/2014/main" id="{E5994AA8-CAEA-48B8-A0AB-0DFC31A95923}"/>
              </a:ext>
            </a:extLst>
          </p:cNvPr>
          <p:cNvSpPr txBox="1"/>
          <p:nvPr/>
        </p:nvSpPr>
        <p:spPr>
          <a:xfrm>
            <a:off x="964436" y="1463330"/>
            <a:ext cx="9590788" cy="95410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505050"/>
                </a:solidFill>
                <a:effectLst/>
                <a:latin typeface="Bahnschrift SemiBold" panose="020B0502040204020203" pitchFamily="34" charset="0"/>
              </a:rPr>
              <a:t>http://dummy.restapiexample.com/api/v1/employee/3 </a:t>
            </a:r>
            <a:r>
              <a:rPr lang="en-US" altLang="en-US" noProof="1">
                <a:latin typeface="Bahnschrift SemiBold" panose="020B0502040204020203" pitchFamily="34" charset="0"/>
              </a:rPr>
              <a:t>url’ine bir GET request gonderdigimizde donen response’un status code’unun 200, content Type’inin </a:t>
            </a:r>
            <a:r>
              <a:rPr lang="en-US" dirty="0">
                <a:latin typeface="Bahnschrift SemiBold" panose="020B0502040204020203" pitchFamily="34" charset="0"/>
              </a:rPr>
              <a:t>application/json</a:t>
            </a:r>
            <a:r>
              <a:rPr lang="en-US" altLang="en-US" noProof="1">
                <a:latin typeface="Bahnschrift SemiBold" panose="020B0502040204020203" pitchFamily="34" charset="0"/>
              </a:rPr>
              <a:t> ve body’sinin asagidaki gibi oldugunu test edin.</a:t>
            </a:r>
            <a:r>
              <a:rPr lang="en-US" altLang="en-US" dirty="0">
                <a:latin typeface="Bahnschrift SemiBold" panose="020B0502040204020203" pitchFamily="34" charset="0"/>
              </a:rPr>
              <a:t>   </a:t>
            </a:r>
          </a:p>
        </p:txBody>
      </p:sp>
      <p:sp>
        <p:nvSpPr>
          <p:cNvPr id="7" name="Rectangle 6">
            <a:extLst>
              <a:ext uri="{FF2B5EF4-FFF2-40B4-BE49-F238E27FC236}">
                <a16:creationId xmlns:a16="http://schemas.microsoft.com/office/drawing/2014/main" id="{51422E8B-89A9-4029-929C-774B1136A512}"/>
              </a:ext>
            </a:extLst>
          </p:cNvPr>
          <p:cNvSpPr/>
          <p:nvPr/>
        </p:nvSpPr>
        <p:spPr>
          <a:xfrm>
            <a:off x="816823" y="952367"/>
            <a:ext cx="9862899" cy="520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9" name="TextBox 8">
            <a:extLst>
              <a:ext uri="{FF2B5EF4-FFF2-40B4-BE49-F238E27FC236}">
                <a16:creationId xmlns:a16="http://schemas.microsoft.com/office/drawing/2014/main" id="{82350864-9429-44C1-846A-0FBB9E575123}"/>
              </a:ext>
            </a:extLst>
          </p:cNvPr>
          <p:cNvSpPr txBox="1"/>
          <p:nvPr/>
        </p:nvSpPr>
        <p:spPr>
          <a:xfrm>
            <a:off x="1338094" y="2521424"/>
            <a:ext cx="8234077" cy="3600986"/>
          </a:xfrm>
          <a:prstGeom prst="rect">
            <a:avLst/>
          </a:prstGeom>
          <a:noFill/>
        </p:spPr>
        <p:txBody>
          <a:bodyPr wrap="square">
            <a:spAutoFit/>
          </a:bodyPr>
          <a:lstStyle/>
          <a:p>
            <a:r>
              <a:rPr lang="en-US" altLang="en-US" sz="1600" noProof="1">
                <a:solidFill>
                  <a:srgbClr val="C00000"/>
                </a:solidFill>
                <a:latin typeface="Bahnschrift SemiBold" panose="020B0502040204020203" pitchFamily="34" charset="0"/>
              </a:rPr>
              <a:t>	</a:t>
            </a:r>
            <a:r>
              <a:rPr lang="en-US" altLang="en-US" noProof="1">
                <a:latin typeface="Bahnschrift SemiBold" panose="020B0502040204020203" pitchFamily="34" charset="0"/>
              </a:rPr>
              <a:t>Response Body</a:t>
            </a:r>
          </a:p>
          <a:p>
            <a:br>
              <a:rPr lang="en-US" altLang="en-US" sz="1200" noProof="1">
                <a:solidFill>
                  <a:srgbClr val="C00000"/>
                </a:solidFill>
                <a:latin typeface="Bahnschrift SemiBold" panose="020B0502040204020203" pitchFamily="34" charset="0"/>
              </a:rPr>
            </a:br>
            <a:r>
              <a:rPr lang="en-US" b="1" noProof="1">
                <a:solidFill>
                  <a:srgbClr val="000000"/>
                </a:solidFill>
                <a:effectLst/>
                <a:latin typeface="Consolas" panose="020B0609020204030204" pitchFamily="49" charset="0"/>
              </a:rPr>
              <a:t>{</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"status"</a:t>
            </a:r>
            <a:r>
              <a:rPr lang="en-US" b="1" noProof="1">
                <a:solidFill>
                  <a:srgbClr val="000000"/>
                </a:solidFill>
                <a:effectLst/>
                <a:latin typeface="Consolas" panose="020B0609020204030204" pitchFamily="49" charset="0"/>
              </a:rPr>
              <a:t>: </a:t>
            </a:r>
            <a:r>
              <a:rPr lang="en-US" b="1" noProof="1">
                <a:solidFill>
                  <a:srgbClr val="0451A5"/>
                </a:solidFill>
                <a:effectLst/>
                <a:latin typeface="Consolas" panose="020B0609020204030204" pitchFamily="49" charset="0"/>
              </a:rPr>
              <a:t>"success"</a:t>
            </a:r>
            <a:r>
              <a:rPr lang="en-US" b="1" noProof="1">
                <a:solidFill>
                  <a:srgbClr val="000000"/>
                </a:solidFill>
                <a:effectLst/>
                <a:latin typeface="Consolas" panose="020B0609020204030204" pitchFamily="49" charset="0"/>
              </a:rPr>
              <a:t>,</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"data"</a:t>
            </a:r>
            <a:r>
              <a:rPr lang="en-US" b="1" noProof="1">
                <a:solidFill>
                  <a:srgbClr val="000000"/>
                </a:solidFill>
                <a:effectLst/>
                <a:latin typeface="Consolas" panose="020B0609020204030204" pitchFamily="49" charset="0"/>
              </a:rPr>
              <a:t>: {</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"id"</a:t>
            </a:r>
            <a:r>
              <a:rPr lang="en-US" b="1" noProof="1">
                <a:solidFill>
                  <a:srgbClr val="000000"/>
                </a:solidFill>
                <a:effectLst/>
                <a:latin typeface="Consolas" panose="020B0609020204030204" pitchFamily="49" charset="0"/>
              </a:rPr>
              <a:t>: </a:t>
            </a:r>
            <a:r>
              <a:rPr lang="en-US" b="1" noProof="1">
                <a:solidFill>
                  <a:srgbClr val="098658"/>
                </a:solidFill>
                <a:effectLst/>
                <a:latin typeface="Consolas" panose="020B0609020204030204" pitchFamily="49" charset="0"/>
              </a:rPr>
              <a:t>3</a:t>
            </a:r>
            <a:r>
              <a:rPr lang="en-US" b="1" noProof="1">
                <a:solidFill>
                  <a:srgbClr val="000000"/>
                </a:solidFill>
                <a:effectLst/>
                <a:latin typeface="Consolas" panose="020B0609020204030204" pitchFamily="49" charset="0"/>
              </a:rPr>
              <a:t>,</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"employee_name"</a:t>
            </a:r>
            <a:r>
              <a:rPr lang="en-US" b="1" noProof="1">
                <a:solidFill>
                  <a:srgbClr val="000000"/>
                </a:solidFill>
                <a:effectLst/>
                <a:latin typeface="Consolas" panose="020B0609020204030204" pitchFamily="49" charset="0"/>
              </a:rPr>
              <a:t>: </a:t>
            </a:r>
            <a:r>
              <a:rPr lang="en-US" b="1" noProof="1">
                <a:solidFill>
                  <a:srgbClr val="0451A5"/>
                </a:solidFill>
                <a:effectLst/>
                <a:latin typeface="Consolas" panose="020B0609020204030204" pitchFamily="49" charset="0"/>
              </a:rPr>
              <a:t>"Ashton Cox"</a:t>
            </a:r>
            <a:r>
              <a:rPr lang="en-US" b="1" noProof="1">
                <a:solidFill>
                  <a:srgbClr val="000000"/>
                </a:solidFill>
                <a:effectLst/>
                <a:latin typeface="Consolas" panose="020B0609020204030204" pitchFamily="49" charset="0"/>
              </a:rPr>
              <a:t>,</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"employee_salary"</a:t>
            </a:r>
            <a:r>
              <a:rPr lang="en-US" b="1" noProof="1">
                <a:solidFill>
                  <a:srgbClr val="000000"/>
                </a:solidFill>
                <a:effectLst/>
                <a:latin typeface="Consolas" panose="020B0609020204030204" pitchFamily="49" charset="0"/>
              </a:rPr>
              <a:t>: </a:t>
            </a:r>
            <a:r>
              <a:rPr lang="en-US" b="1" noProof="1">
                <a:solidFill>
                  <a:srgbClr val="098658"/>
                </a:solidFill>
                <a:effectLst/>
                <a:latin typeface="Consolas" panose="020B0609020204030204" pitchFamily="49" charset="0"/>
              </a:rPr>
              <a:t>86000</a:t>
            </a:r>
            <a:r>
              <a:rPr lang="en-US" b="1" noProof="1">
                <a:solidFill>
                  <a:srgbClr val="000000"/>
                </a:solidFill>
                <a:effectLst/>
                <a:latin typeface="Consolas" panose="020B0609020204030204" pitchFamily="49" charset="0"/>
              </a:rPr>
              <a:t>,</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"employee_age"</a:t>
            </a:r>
            <a:r>
              <a:rPr lang="en-US" b="1" noProof="1">
                <a:solidFill>
                  <a:srgbClr val="000000"/>
                </a:solidFill>
                <a:effectLst/>
                <a:latin typeface="Consolas" panose="020B0609020204030204" pitchFamily="49" charset="0"/>
              </a:rPr>
              <a:t>: </a:t>
            </a:r>
            <a:r>
              <a:rPr lang="en-US" b="1" noProof="1">
                <a:solidFill>
                  <a:srgbClr val="098658"/>
                </a:solidFill>
                <a:effectLst/>
                <a:latin typeface="Consolas" panose="020B0609020204030204" pitchFamily="49" charset="0"/>
              </a:rPr>
              <a:t>66</a:t>
            </a:r>
            <a:r>
              <a:rPr lang="en-US" b="1" noProof="1">
                <a:solidFill>
                  <a:srgbClr val="000000"/>
                </a:solidFill>
                <a:effectLst/>
                <a:latin typeface="Consolas" panose="020B0609020204030204" pitchFamily="49" charset="0"/>
              </a:rPr>
              <a:t>,</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"profile_image"</a:t>
            </a:r>
            <a:r>
              <a:rPr lang="en-US" b="1" noProof="1">
                <a:solidFill>
                  <a:srgbClr val="000000"/>
                </a:solidFill>
                <a:effectLst/>
                <a:latin typeface="Consolas" panose="020B0609020204030204" pitchFamily="49" charset="0"/>
              </a:rPr>
              <a:t>: </a:t>
            </a:r>
            <a:r>
              <a:rPr lang="en-US" b="1" noProof="1">
                <a:solidFill>
                  <a:srgbClr val="0451A5"/>
                </a:solidFill>
                <a:effectLst/>
                <a:latin typeface="Consolas" panose="020B0609020204030204" pitchFamily="49" charset="0"/>
              </a:rPr>
              <a:t>""</a:t>
            </a:r>
            <a:endParaRPr lang="en-US" b="1" noProof="1">
              <a:solidFill>
                <a:srgbClr val="000000"/>
              </a:solidFill>
              <a:effectLst/>
              <a:latin typeface="Consolas" panose="020B0609020204030204" pitchFamily="49" charset="0"/>
            </a:endParaRPr>
          </a:p>
          <a:p>
            <a:r>
              <a:rPr lang="en-US" b="1" noProof="1">
                <a:solidFill>
                  <a:srgbClr val="000000"/>
                </a:solidFill>
                <a:effectLst/>
                <a:latin typeface="Consolas" panose="020B0609020204030204" pitchFamily="49" charset="0"/>
              </a:rPr>
              <a:t>    },</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"message"</a:t>
            </a:r>
            <a:r>
              <a:rPr lang="en-US" b="1" noProof="1">
                <a:solidFill>
                  <a:srgbClr val="000000"/>
                </a:solidFill>
                <a:effectLst/>
                <a:latin typeface="Consolas" panose="020B0609020204030204" pitchFamily="49" charset="0"/>
              </a:rPr>
              <a:t>: </a:t>
            </a:r>
            <a:r>
              <a:rPr lang="en-US" b="1" noProof="1">
                <a:solidFill>
                  <a:srgbClr val="0451A5"/>
                </a:solidFill>
                <a:effectLst/>
                <a:latin typeface="Consolas" panose="020B0609020204030204" pitchFamily="49" charset="0"/>
              </a:rPr>
              <a:t>"Successfully! Record has been fetched."</a:t>
            </a:r>
            <a:endParaRPr lang="en-US" b="1" noProof="1">
              <a:solidFill>
                <a:srgbClr val="000000"/>
              </a:solidFill>
              <a:effectLst/>
              <a:latin typeface="Consolas" panose="020B0609020204030204" pitchFamily="49" charset="0"/>
            </a:endParaRPr>
          </a:p>
          <a:p>
            <a:r>
              <a:rPr lang="en-US" b="1" noProof="1">
                <a:solidFill>
                  <a:srgbClr val="000000"/>
                </a:solidFill>
                <a:effectLst/>
                <a:latin typeface="Consolas" panose="020B0609020204030204" pitchFamily="49" charset="0"/>
              </a:rPr>
              <a:t>}</a:t>
            </a:r>
            <a:endParaRPr lang="en-US" sz="1400" b="0" noProof="1">
              <a:solidFill>
                <a:srgbClr val="000000"/>
              </a:solidFill>
              <a:effectLst/>
              <a:latin typeface="Consolas" panose="020B0609020204030204" pitchFamily="49" charset="0"/>
            </a:endParaRPr>
          </a:p>
        </p:txBody>
      </p:sp>
      <p:cxnSp>
        <p:nvCxnSpPr>
          <p:cNvPr id="12" name="Straight Connector 11">
            <a:extLst>
              <a:ext uri="{FF2B5EF4-FFF2-40B4-BE49-F238E27FC236}">
                <a16:creationId xmlns:a16="http://schemas.microsoft.com/office/drawing/2014/main" id="{7FCC75C9-C47D-4F07-8FE2-7FD34583FEB7}"/>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E7C0679-FE0E-412B-B9A8-0D559BF62960}"/>
              </a:ext>
            </a:extLst>
          </p:cNvPr>
          <p:cNvSpPr txBox="1"/>
          <p:nvPr/>
        </p:nvSpPr>
        <p:spPr>
          <a:xfrm>
            <a:off x="2538120" y="183162"/>
            <a:ext cx="6646520" cy="461665"/>
          </a:xfrm>
          <a:prstGeom prst="rect">
            <a:avLst/>
          </a:prstGeom>
          <a:noFill/>
        </p:spPr>
        <p:txBody>
          <a:bodyPr wrap="square">
            <a:spAutoFit/>
          </a:bodyPr>
          <a:lstStyle/>
          <a:p>
            <a:pPr algn="ctr"/>
            <a:r>
              <a:rPr lang="en-US" sz="2400" dirty="0">
                <a:latin typeface="Bahnschrift SemiBold" panose="020B0502040204020203" pitchFamily="34" charset="0"/>
              </a:rPr>
              <a:t>DE-SERIALIZATION ILE EXPECTED DATA TESTI</a:t>
            </a:r>
          </a:p>
        </p:txBody>
      </p:sp>
    </p:spTree>
    <p:extLst>
      <p:ext uri="{BB962C8B-B14F-4D97-AF65-F5344CB8AC3E}">
        <p14:creationId xmlns:p14="http://schemas.microsoft.com/office/powerpoint/2010/main" val="400055083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3444602" y="2413746"/>
            <a:ext cx="5349687" cy="646331"/>
          </a:xfrm>
          <a:prstGeom prst="rect">
            <a:avLst/>
          </a:prstGeom>
          <a:noFill/>
        </p:spPr>
        <p:txBody>
          <a:bodyPr wrap="square">
            <a:spAutoFit/>
          </a:bodyPr>
          <a:lstStyle/>
          <a:p>
            <a:pPr algn="ctr"/>
            <a:r>
              <a:rPr lang="en-US" dirty="0">
                <a:latin typeface="Bahnschrift SemiBold" panose="020B0502040204020203" pitchFamily="34" charset="0"/>
              </a:rPr>
              <a:t>BOLUM 5</a:t>
            </a:r>
          </a:p>
          <a:p>
            <a:pPr algn="ctr"/>
            <a:r>
              <a:rPr lang="en-US" dirty="0">
                <a:latin typeface="Bahnschrift SemiBold" panose="020B0502040204020203" pitchFamily="34" charset="0"/>
              </a:rPr>
              <a:t>FARKLI DATA TURLERI </a:t>
            </a:r>
            <a:r>
              <a:rPr lang="en-US" noProof="1">
                <a:latin typeface="Bahnschrift SemiBold" panose="020B0502040204020203" pitchFamily="34" charset="0"/>
              </a:rPr>
              <a:t>ve</a:t>
            </a:r>
            <a:r>
              <a:rPr lang="en-US" dirty="0">
                <a:latin typeface="Bahnschrift SemiBold" panose="020B0502040204020203" pitchFamily="34" charset="0"/>
              </a:rPr>
              <a:t> TEKNIKLER KULLANMA</a:t>
            </a:r>
          </a:p>
        </p:txBody>
      </p:sp>
      <p:sp>
        <p:nvSpPr>
          <p:cNvPr id="9" name="TextBox 8">
            <a:extLst>
              <a:ext uri="{FF2B5EF4-FFF2-40B4-BE49-F238E27FC236}">
                <a16:creationId xmlns:a16="http://schemas.microsoft.com/office/drawing/2014/main" id="{11BBDC98-9CA0-4211-9B90-904437059EA6}"/>
              </a:ext>
            </a:extLst>
          </p:cNvPr>
          <p:cNvSpPr txBox="1"/>
          <p:nvPr/>
        </p:nvSpPr>
        <p:spPr>
          <a:xfrm>
            <a:off x="5279957" y="3946735"/>
            <a:ext cx="1678979" cy="369332"/>
          </a:xfrm>
          <a:prstGeom prst="rect">
            <a:avLst/>
          </a:prstGeom>
          <a:noFill/>
        </p:spPr>
        <p:txBody>
          <a:bodyPr wrap="square">
            <a:spAutoFit/>
          </a:bodyPr>
          <a:lstStyle/>
          <a:p>
            <a:pPr algn="ctr"/>
            <a:r>
              <a:rPr lang="en-US" dirty="0">
                <a:latin typeface="Bahnschrift SemiBold" panose="020B0502040204020203" pitchFamily="34" charset="0"/>
              </a:rPr>
              <a:t>DERS 21</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4183964" y="5017683"/>
            <a:ext cx="3870962" cy="369332"/>
          </a:xfrm>
          <a:prstGeom prst="rect">
            <a:avLst/>
          </a:prstGeom>
          <a:noFill/>
        </p:spPr>
        <p:txBody>
          <a:bodyPr wrap="square">
            <a:spAutoFit/>
          </a:bodyPr>
          <a:lstStyle/>
          <a:p>
            <a:pPr algn="ctr"/>
            <a:r>
              <a:rPr lang="en-US" noProof="1">
                <a:latin typeface="Bahnschrift SemiBold" panose="020B0502040204020203" pitchFamily="34" charset="0"/>
              </a:rPr>
              <a:t>DE-SERIALIZATION 2</a:t>
            </a:r>
          </a:p>
        </p:txBody>
      </p:sp>
    </p:spTree>
    <p:extLst>
      <p:ext uri="{BB962C8B-B14F-4D97-AF65-F5344CB8AC3E}">
        <p14:creationId xmlns:p14="http://schemas.microsoft.com/office/powerpoint/2010/main" val="425553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AD406B-A924-431A-85F8-B63808DFEB1B}"/>
              </a:ext>
            </a:extLst>
          </p:cNvPr>
          <p:cNvSpPr txBox="1"/>
          <p:nvPr/>
        </p:nvSpPr>
        <p:spPr>
          <a:xfrm>
            <a:off x="1116836" y="1007205"/>
            <a:ext cx="5155010" cy="861774"/>
          </a:xfrm>
          <a:prstGeom prst="rect">
            <a:avLst/>
          </a:prstGeom>
          <a:noFill/>
        </p:spPr>
        <p:txBody>
          <a:bodyPr wrap="square">
            <a:spAutoFit/>
          </a:bodyPr>
          <a:lstStyle/>
          <a:p>
            <a:pPr eaLnBrk="0" fontAlgn="base" hangingPunct="0">
              <a:spcBef>
                <a:spcPct val="0"/>
              </a:spcBef>
              <a:spcAft>
                <a:spcPct val="0"/>
              </a:spcAft>
            </a:pPr>
            <a:r>
              <a:rPr lang="en-US" altLang="en-US" dirty="0">
                <a:solidFill>
                  <a:srgbClr val="C00000"/>
                </a:solidFill>
                <a:latin typeface="Bahnschrift SemiBold" panose="020B0502040204020203" pitchFamily="34" charset="0"/>
              </a:rPr>
              <a:t>C24_Post_Deserialization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
        <p:nvSpPr>
          <p:cNvPr id="9" name="TextBox 8">
            <a:extLst>
              <a:ext uri="{FF2B5EF4-FFF2-40B4-BE49-F238E27FC236}">
                <a16:creationId xmlns:a16="http://schemas.microsoft.com/office/drawing/2014/main" id="{686E54A1-345F-4ABF-A03E-9A0A49AD1597}"/>
              </a:ext>
            </a:extLst>
          </p:cNvPr>
          <p:cNvSpPr txBox="1"/>
          <p:nvPr/>
        </p:nvSpPr>
        <p:spPr>
          <a:xfrm>
            <a:off x="1116836" y="1376537"/>
            <a:ext cx="9590788"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noProof="1">
                <a:latin typeface="Bahnschrift SemiBold" panose="020B0502040204020203" pitchFamily="34" charset="0"/>
              </a:rPr>
              <a:t>https://restful-booker.herokuapp.com/booking</a:t>
            </a:r>
            <a:r>
              <a:rPr kumimoji="0" lang="en-US" altLang="en-US" sz="1800" b="0" i="1" u="none" strike="noStrike" cap="none" normalizeH="0" baseline="0" noProof="1">
                <a:ln>
                  <a:noFill/>
                </a:ln>
                <a:solidFill>
                  <a:srgbClr val="808080"/>
                </a:solidFill>
                <a:effectLst/>
                <a:latin typeface="JetBrains Mono"/>
              </a:rPr>
              <a:t> </a:t>
            </a:r>
            <a:r>
              <a:rPr lang="en-US" altLang="en-US" noProof="1">
                <a:latin typeface="Bahnschrift SemiBold" panose="020B0502040204020203" pitchFamily="34" charset="0"/>
              </a:rPr>
              <a:t>url’ine asagidaki body'ye sahip bir POST request gonderdigimizde donen response’un id haric asagidaki gibi oldugunu test edin.</a:t>
            </a:r>
            <a:r>
              <a:rPr lang="en-US" altLang="en-US" dirty="0">
                <a:latin typeface="Bahnschrift SemiBold" panose="020B0502040204020203" pitchFamily="34" charset="0"/>
              </a:rPr>
              <a:t>   </a:t>
            </a:r>
          </a:p>
        </p:txBody>
      </p:sp>
      <p:sp>
        <p:nvSpPr>
          <p:cNvPr id="12" name="Rectangle 11">
            <a:extLst>
              <a:ext uri="{FF2B5EF4-FFF2-40B4-BE49-F238E27FC236}">
                <a16:creationId xmlns:a16="http://schemas.microsoft.com/office/drawing/2014/main" id="{D497E62A-3A67-4082-A56C-973CB4F5B26A}"/>
              </a:ext>
            </a:extLst>
          </p:cNvPr>
          <p:cNvSpPr/>
          <p:nvPr/>
        </p:nvSpPr>
        <p:spPr>
          <a:xfrm>
            <a:off x="969223" y="899247"/>
            <a:ext cx="9862899" cy="520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4" name="TextBox 13">
            <a:extLst>
              <a:ext uri="{FF2B5EF4-FFF2-40B4-BE49-F238E27FC236}">
                <a16:creationId xmlns:a16="http://schemas.microsoft.com/office/drawing/2014/main" id="{1233FAB8-FEB9-42EC-A06D-B2FF7DEC99B1}"/>
              </a:ext>
            </a:extLst>
          </p:cNvPr>
          <p:cNvSpPr txBox="1"/>
          <p:nvPr/>
        </p:nvSpPr>
        <p:spPr>
          <a:xfrm>
            <a:off x="5654673" y="2226552"/>
            <a:ext cx="4802311" cy="3816429"/>
          </a:xfrm>
          <a:prstGeom prst="rect">
            <a:avLst/>
          </a:prstGeom>
          <a:noFill/>
        </p:spPr>
        <p:txBody>
          <a:bodyPr wrap="square">
            <a:spAutoFit/>
          </a:bodyPr>
          <a:lstStyle/>
          <a:p>
            <a:r>
              <a:rPr lang="en-US" altLang="en-US" sz="1600" noProof="1">
                <a:solidFill>
                  <a:srgbClr val="C00000"/>
                </a:solidFill>
                <a:latin typeface="Bahnschrift SemiBold" panose="020B0502040204020203" pitchFamily="34" charset="0"/>
              </a:rPr>
              <a:t>	</a:t>
            </a:r>
            <a:r>
              <a:rPr lang="en-US" altLang="en-US" noProof="1">
                <a:latin typeface="Bahnschrift SemiBold" panose="020B0502040204020203" pitchFamily="34" charset="0"/>
              </a:rPr>
              <a:t>Response Body // expected data</a:t>
            </a:r>
            <a:br>
              <a:rPr lang="en-US" altLang="en-US" sz="1600" noProof="1">
                <a:solidFill>
                  <a:srgbClr val="C00000"/>
                </a:solidFill>
                <a:latin typeface="Bahnschrift SemiBold" panose="020B0502040204020203" pitchFamily="34" charset="0"/>
              </a:rPr>
            </a:b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"bookingid"</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24</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a:t>
            </a:r>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"firstname"</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"Ahmet"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"lastname"</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"Bulut"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"totalprice"</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500</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"depositpaid"</a:t>
            </a:r>
            <a:r>
              <a:rPr lang="en-US" sz="1600" b="0" noProof="1">
                <a:solidFill>
                  <a:srgbClr val="000000"/>
                </a:solidFill>
                <a:effectLst/>
                <a:latin typeface="Consolas" panose="020B0609020204030204" pitchFamily="49" charset="0"/>
              </a:rPr>
              <a:t>: </a:t>
            </a:r>
            <a:r>
              <a:rPr lang="en-US" sz="1600" b="1" noProof="1">
                <a:solidFill>
                  <a:srgbClr val="0451A5"/>
                </a:solidFill>
                <a:effectLst/>
                <a:latin typeface="Consolas" panose="020B0609020204030204" pitchFamily="49" charset="0"/>
              </a:rPr>
              <a:t>false</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"bookingdates"</a:t>
            </a:r>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"checkin"</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"2021-06-01"</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"checkout"</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"2021-06-10"</a:t>
            </a:r>
            <a:endParaRPr lang="en-US" sz="1600" b="0" noProof="1">
              <a:solidFill>
                <a:srgbClr val="000000"/>
              </a:solidFill>
              <a:effectLst/>
              <a:latin typeface="Consolas" panose="020B0609020204030204" pitchFamily="49" charset="0"/>
            </a:endParaRPr>
          </a:p>
          <a:p>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"additionalneeds"</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"wi-fi"</a:t>
            </a:r>
            <a:endParaRPr lang="en-US" sz="1600" b="0" noProof="1">
              <a:solidFill>
                <a:srgbClr val="000000"/>
              </a:solidFill>
              <a:effectLst/>
              <a:latin typeface="Consolas" panose="020B0609020204030204" pitchFamily="49" charset="0"/>
            </a:endParaRPr>
          </a:p>
          <a:p>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59AFA03D-97E4-4C29-A3DE-20103CA40B1F}"/>
              </a:ext>
            </a:extLst>
          </p:cNvPr>
          <p:cNvSpPr txBox="1"/>
          <p:nvPr/>
        </p:nvSpPr>
        <p:spPr>
          <a:xfrm>
            <a:off x="1212192" y="2209023"/>
            <a:ext cx="3724795" cy="3416320"/>
          </a:xfrm>
          <a:prstGeom prst="rect">
            <a:avLst/>
          </a:prstGeom>
          <a:noFill/>
        </p:spPr>
        <p:txBody>
          <a:bodyPr wrap="square">
            <a:spAutoFit/>
          </a:bodyPr>
          <a:lstStyle/>
          <a:p>
            <a:r>
              <a:rPr lang="en-US" altLang="en-US" noProof="1">
                <a:latin typeface="Bahnschrift SemiBold" panose="020B0502040204020203" pitchFamily="34" charset="0"/>
              </a:rPr>
              <a:t>	Request body</a:t>
            </a:r>
            <a:br>
              <a:rPr lang="en-US" altLang="en-US" noProof="1">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"firstname" : "Ahmet",</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"lastname" : “Bulut",</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"totalprice" : 500,</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"depositpaid" : false,</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"bookingdates" : {</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"checkin" : "2021-06-01",</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"checkout" : "2021-06-10"</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"additionalneeds" : "wi-fi"</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t>
            </a:r>
            <a:endParaRPr lang="en-US" dirty="0"/>
          </a:p>
        </p:txBody>
      </p:sp>
      <p:sp>
        <p:nvSpPr>
          <p:cNvPr id="16" name="TextBox 15">
            <a:extLst>
              <a:ext uri="{FF2B5EF4-FFF2-40B4-BE49-F238E27FC236}">
                <a16:creationId xmlns:a16="http://schemas.microsoft.com/office/drawing/2014/main" id="{C44D31A7-52CE-4F7D-96A8-BD86A06ECEB8}"/>
              </a:ext>
            </a:extLst>
          </p:cNvPr>
          <p:cNvSpPr txBox="1"/>
          <p:nvPr/>
        </p:nvSpPr>
        <p:spPr>
          <a:xfrm>
            <a:off x="2538120" y="183162"/>
            <a:ext cx="6646520" cy="461665"/>
          </a:xfrm>
          <a:prstGeom prst="rect">
            <a:avLst/>
          </a:prstGeom>
          <a:noFill/>
        </p:spPr>
        <p:txBody>
          <a:bodyPr wrap="square">
            <a:spAutoFit/>
          </a:bodyPr>
          <a:lstStyle/>
          <a:p>
            <a:pPr algn="ctr"/>
            <a:r>
              <a:rPr lang="en-US" sz="2400" dirty="0">
                <a:latin typeface="Bahnschrift SemiBold" panose="020B0502040204020203" pitchFamily="34" charset="0"/>
              </a:rPr>
              <a:t>DE-SERIALIZATION ILE EXPECTED DATA TESTI</a:t>
            </a:r>
          </a:p>
        </p:txBody>
      </p:sp>
    </p:spTree>
    <p:extLst>
      <p:ext uri="{BB962C8B-B14F-4D97-AF65-F5344CB8AC3E}">
        <p14:creationId xmlns:p14="http://schemas.microsoft.com/office/powerpoint/2010/main" val="890870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9A160B-E927-4031-8044-6AD2A4D84787}"/>
              </a:ext>
            </a:extLst>
          </p:cNvPr>
          <p:cNvPicPr>
            <a:picLocks noChangeAspect="1"/>
          </p:cNvPicPr>
          <p:nvPr/>
        </p:nvPicPr>
        <p:blipFill>
          <a:blip r:embed="rId2"/>
          <a:stretch>
            <a:fillRect/>
          </a:stretch>
        </p:blipFill>
        <p:spPr>
          <a:xfrm>
            <a:off x="1238481" y="1023325"/>
            <a:ext cx="9651434" cy="5116298"/>
          </a:xfrm>
          <a:prstGeom prst="rect">
            <a:avLst/>
          </a:prstGeom>
        </p:spPr>
      </p:pic>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DD24F5D-1DAD-4897-8A7D-6588E837E8A1}"/>
              </a:ext>
            </a:extLst>
          </p:cNvPr>
          <p:cNvSpPr txBox="1"/>
          <p:nvPr/>
        </p:nvSpPr>
        <p:spPr>
          <a:xfrm>
            <a:off x="4577859" y="133714"/>
            <a:ext cx="3030417" cy="830997"/>
          </a:xfrm>
          <a:prstGeom prst="rect">
            <a:avLst/>
          </a:prstGeom>
          <a:noFill/>
        </p:spPr>
        <p:txBody>
          <a:bodyPr wrap="square">
            <a:spAutoFit/>
          </a:bodyPr>
          <a:lstStyle/>
          <a:p>
            <a:r>
              <a:rPr lang="en-US" sz="2400" b="0" i="0" dirty="0">
                <a:solidFill>
                  <a:srgbClr val="C00000"/>
                </a:solidFill>
                <a:effectLst/>
                <a:latin typeface="Bahnschrift SemiBold" panose="020B0502040204020203" pitchFamily="34" charset="0"/>
                <a:cs typeface="Arial" panose="020B0604020202020204" pitchFamily="34" charset="0"/>
              </a:rPr>
              <a:t>R</a:t>
            </a:r>
            <a:r>
              <a:rPr lang="en-US" sz="2400" b="0" i="0" dirty="0">
                <a:solidFill>
                  <a:schemeClr val="tx1"/>
                </a:solidFill>
                <a:effectLst/>
                <a:latin typeface="Bahnschrift SemiBold" panose="020B0502040204020203" pitchFamily="34" charset="0"/>
                <a:cs typeface="Arial" panose="020B0604020202020204" pitchFamily="34" charset="0"/>
              </a:rPr>
              <a:t>equest &amp; </a:t>
            </a:r>
            <a:r>
              <a:rPr lang="en-US" sz="2400" b="0" i="0" dirty="0">
                <a:solidFill>
                  <a:srgbClr val="C00000"/>
                </a:solidFill>
                <a:effectLst/>
                <a:latin typeface="Bahnschrift SemiBold" panose="020B0502040204020203" pitchFamily="34" charset="0"/>
                <a:cs typeface="Arial" panose="020B0604020202020204" pitchFamily="34" charset="0"/>
              </a:rPr>
              <a:t>R</a:t>
            </a:r>
            <a:r>
              <a:rPr lang="en-US" sz="2400" b="0" i="0" dirty="0">
                <a:solidFill>
                  <a:schemeClr val="tx1"/>
                </a:solidFill>
                <a:effectLst/>
                <a:latin typeface="Bahnschrift SemiBold" panose="020B0502040204020203" pitchFamily="34" charset="0"/>
                <a:cs typeface="Arial" panose="020B0604020202020204" pitchFamily="34" charset="0"/>
              </a:rPr>
              <a:t>esponse</a:t>
            </a:r>
          </a:p>
          <a:p>
            <a:pPr algn="ctr"/>
            <a:r>
              <a:rPr lang="en-US" sz="2400" dirty="0">
                <a:latin typeface="Bahnschrift SemiBold" panose="020B0502040204020203" pitchFamily="34" charset="0"/>
                <a:cs typeface="Arial" panose="020B0604020202020204" pitchFamily="34" charset="0"/>
              </a:rPr>
              <a:t>API</a:t>
            </a:r>
            <a:endParaRPr lang="en-US" sz="2400" b="0" i="0" dirty="0">
              <a:solidFill>
                <a:schemeClr val="tx1"/>
              </a:solidFill>
              <a:effectLst/>
              <a:latin typeface="Bahnschrift SemiBold" panose="020B0502040204020203" pitchFamily="34" charset="0"/>
              <a:cs typeface="Arial" panose="020B0604020202020204" pitchFamily="34" charset="0"/>
            </a:endParaRPr>
          </a:p>
        </p:txBody>
      </p:sp>
      <p:sp>
        <p:nvSpPr>
          <p:cNvPr id="9" name="Rectangle 8">
            <a:extLst>
              <a:ext uri="{FF2B5EF4-FFF2-40B4-BE49-F238E27FC236}">
                <a16:creationId xmlns:a16="http://schemas.microsoft.com/office/drawing/2014/main" id="{46D4438A-4B08-4125-98C6-35FDDCFC2574}"/>
              </a:ext>
            </a:extLst>
          </p:cNvPr>
          <p:cNvSpPr/>
          <p:nvPr/>
        </p:nvSpPr>
        <p:spPr>
          <a:xfrm>
            <a:off x="1238481" y="1023326"/>
            <a:ext cx="9651434" cy="511629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11" name="Picture 10">
            <a:extLst>
              <a:ext uri="{FF2B5EF4-FFF2-40B4-BE49-F238E27FC236}">
                <a16:creationId xmlns:a16="http://schemas.microsoft.com/office/drawing/2014/main" id="{7EF1DEA6-14D6-4048-AD59-C2F08C32CF39}"/>
              </a:ext>
            </a:extLst>
          </p:cNvPr>
          <p:cNvPicPr>
            <a:picLocks noChangeAspect="1"/>
          </p:cNvPicPr>
          <p:nvPr/>
        </p:nvPicPr>
        <p:blipFill>
          <a:blip r:embed="rId3"/>
          <a:stretch>
            <a:fillRect/>
          </a:stretch>
        </p:blipFill>
        <p:spPr>
          <a:xfrm>
            <a:off x="8379435" y="3715849"/>
            <a:ext cx="638175" cy="504825"/>
          </a:xfrm>
          <a:prstGeom prst="rect">
            <a:avLst/>
          </a:prstGeom>
        </p:spPr>
      </p:pic>
    </p:spTree>
    <p:extLst>
      <p:ext uri="{BB962C8B-B14F-4D97-AF65-F5344CB8AC3E}">
        <p14:creationId xmlns:p14="http://schemas.microsoft.com/office/powerpoint/2010/main" val="2225317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3444602" y="2413746"/>
            <a:ext cx="5349687" cy="646331"/>
          </a:xfrm>
          <a:prstGeom prst="rect">
            <a:avLst/>
          </a:prstGeom>
          <a:noFill/>
        </p:spPr>
        <p:txBody>
          <a:bodyPr wrap="square">
            <a:spAutoFit/>
          </a:bodyPr>
          <a:lstStyle/>
          <a:p>
            <a:pPr algn="ctr"/>
            <a:r>
              <a:rPr lang="en-US" dirty="0">
                <a:latin typeface="Bahnschrift SemiBold" panose="020B0502040204020203" pitchFamily="34" charset="0"/>
              </a:rPr>
              <a:t>BOLUM 5</a:t>
            </a:r>
          </a:p>
          <a:p>
            <a:pPr algn="ctr"/>
            <a:r>
              <a:rPr lang="en-US" dirty="0">
                <a:latin typeface="Bahnschrift SemiBold" panose="020B0502040204020203" pitchFamily="34" charset="0"/>
              </a:rPr>
              <a:t>FARKLI DATA TURLERI </a:t>
            </a:r>
            <a:r>
              <a:rPr lang="en-US" noProof="1">
                <a:latin typeface="Bahnschrift SemiBold" panose="020B0502040204020203" pitchFamily="34" charset="0"/>
              </a:rPr>
              <a:t>ve</a:t>
            </a:r>
            <a:r>
              <a:rPr lang="en-US" dirty="0">
                <a:latin typeface="Bahnschrift SemiBold" panose="020B0502040204020203" pitchFamily="34" charset="0"/>
              </a:rPr>
              <a:t> TEKNIKLER KULLANMA</a:t>
            </a:r>
          </a:p>
        </p:txBody>
      </p:sp>
      <p:sp>
        <p:nvSpPr>
          <p:cNvPr id="9" name="TextBox 8">
            <a:extLst>
              <a:ext uri="{FF2B5EF4-FFF2-40B4-BE49-F238E27FC236}">
                <a16:creationId xmlns:a16="http://schemas.microsoft.com/office/drawing/2014/main" id="{11BBDC98-9CA0-4211-9B90-904437059EA6}"/>
              </a:ext>
            </a:extLst>
          </p:cNvPr>
          <p:cNvSpPr txBox="1"/>
          <p:nvPr/>
        </p:nvSpPr>
        <p:spPr>
          <a:xfrm>
            <a:off x="5279957" y="3946735"/>
            <a:ext cx="1678979" cy="369332"/>
          </a:xfrm>
          <a:prstGeom prst="rect">
            <a:avLst/>
          </a:prstGeom>
          <a:noFill/>
        </p:spPr>
        <p:txBody>
          <a:bodyPr wrap="square">
            <a:spAutoFit/>
          </a:bodyPr>
          <a:lstStyle/>
          <a:p>
            <a:pPr algn="ctr"/>
            <a:r>
              <a:rPr lang="en-US" dirty="0">
                <a:latin typeface="Bahnschrift SemiBold" panose="020B0502040204020203" pitchFamily="34" charset="0"/>
              </a:rPr>
              <a:t>DERS 22</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4183964" y="5017683"/>
            <a:ext cx="3870962" cy="369332"/>
          </a:xfrm>
          <a:prstGeom prst="rect">
            <a:avLst/>
          </a:prstGeom>
          <a:noFill/>
        </p:spPr>
        <p:txBody>
          <a:bodyPr wrap="square">
            <a:spAutoFit/>
          </a:bodyPr>
          <a:lstStyle/>
          <a:p>
            <a:pPr algn="ctr"/>
            <a:r>
              <a:rPr lang="en-US" noProof="1">
                <a:latin typeface="Bahnschrift SemiBold" panose="020B0502040204020203" pitchFamily="34" charset="0"/>
              </a:rPr>
              <a:t>DE-SERIALIZATION 3</a:t>
            </a:r>
          </a:p>
        </p:txBody>
      </p:sp>
    </p:spTree>
    <p:extLst>
      <p:ext uri="{BB962C8B-B14F-4D97-AF65-F5344CB8AC3E}">
        <p14:creationId xmlns:p14="http://schemas.microsoft.com/office/powerpoint/2010/main" val="231529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AD406B-A924-431A-85F8-B63808DFEB1B}"/>
              </a:ext>
            </a:extLst>
          </p:cNvPr>
          <p:cNvSpPr txBox="1"/>
          <p:nvPr/>
        </p:nvSpPr>
        <p:spPr>
          <a:xfrm>
            <a:off x="1116836" y="1112713"/>
            <a:ext cx="9490204" cy="129266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C25_Put_DeSerialization</a:t>
            </a:r>
          </a:p>
          <a:p>
            <a:pPr eaLnBrk="0" fontAlgn="base" hangingPunct="0">
              <a:spcBef>
                <a:spcPct val="0"/>
              </a:spcBef>
              <a:spcAft>
                <a:spcPct val="0"/>
              </a:spcAft>
            </a:pPr>
            <a:r>
              <a:rPr kumimoji="0" lang="en-US" altLang="en-US" sz="2000" b="0" u="none" strike="noStrike" cap="none" normalizeH="0" baseline="0" noProof="1">
                <a:ln>
                  <a:noFill/>
                </a:ln>
                <a:effectLst/>
                <a:latin typeface="Bahnschrift SemiBold" panose="020B0502040204020203" pitchFamily="34" charset="0"/>
              </a:rPr>
              <a:t> </a:t>
            </a:r>
            <a:r>
              <a:rPr lang="en-US" sz="2000" noProof="1">
                <a:solidFill>
                  <a:schemeClr val="accent1">
                    <a:lumMod val="75000"/>
                  </a:schemeClr>
                </a:solidFill>
                <a:latin typeface="Bahnschrift SemiBold" panose="020B0502040204020203" pitchFamily="34" charset="0"/>
              </a:rPr>
              <a:t>https://jsonplaceholder.typicode.com</a:t>
            </a:r>
            <a:r>
              <a:rPr lang="en-US" sz="2000" b="0" i="0" noProof="1">
                <a:solidFill>
                  <a:schemeClr val="accent1">
                    <a:lumMod val="75000"/>
                  </a:schemeClr>
                </a:solidFill>
                <a:effectLst/>
                <a:latin typeface="Bahnschrift SemiBold" panose="020B0502040204020203" pitchFamily="34" charset="0"/>
              </a:rPr>
              <a:t>/posts/</a:t>
            </a:r>
            <a:r>
              <a:rPr lang="en-US" sz="2000" noProof="1">
                <a:solidFill>
                  <a:schemeClr val="accent1">
                    <a:lumMod val="75000"/>
                  </a:schemeClr>
                </a:solidFill>
                <a:latin typeface="Bahnschrift SemiBold" panose="020B0502040204020203" pitchFamily="34" charset="0"/>
              </a:rPr>
              <a:t>70</a:t>
            </a:r>
            <a:r>
              <a:rPr lang="en-US" sz="2000" b="0" i="0" noProof="1">
                <a:solidFill>
                  <a:schemeClr val="accent1">
                    <a:lumMod val="75000"/>
                  </a:schemeClr>
                </a:solidFill>
                <a:effectLst/>
                <a:latin typeface="Bahnschrift SemiBold" panose="020B0502040204020203" pitchFamily="34" charset="0"/>
              </a:rPr>
              <a:t> </a:t>
            </a:r>
            <a:r>
              <a:rPr kumimoji="0" lang="en-US" altLang="en-US" sz="2000" b="0" u="none" strike="noStrike" cap="none" normalizeH="0" baseline="0" noProof="1">
                <a:ln>
                  <a:noFill/>
                </a:ln>
                <a:effectLst/>
                <a:latin typeface="Bahnschrift SemiBold" panose="020B0502040204020203" pitchFamily="34" charset="0"/>
              </a:rPr>
              <a:t>url'ine asagidaki body’e sahip bir PUT request yolladigimizda donen response’in response body’sinin asagida verilen ile ayni oldugunu test ediniz</a:t>
            </a:r>
            <a:endParaRPr kumimoji="0" lang="en-US" altLang="en-US" sz="2000" b="0" i="0" u="none" strike="noStrike" cap="none" normalizeH="0" baseline="0" dirty="0">
              <a:ln>
                <a:noFill/>
              </a:ln>
              <a:solidFill>
                <a:srgbClr val="C00000"/>
              </a:solidFill>
              <a:effectLst/>
              <a:latin typeface="Bahnschrift SemiBold" panose="020B0502040204020203" pitchFamily="34" charset="0"/>
            </a:endParaRPr>
          </a:p>
        </p:txBody>
      </p:sp>
      <p:sp>
        <p:nvSpPr>
          <p:cNvPr id="12" name="Rectangle 11">
            <a:extLst>
              <a:ext uri="{FF2B5EF4-FFF2-40B4-BE49-F238E27FC236}">
                <a16:creationId xmlns:a16="http://schemas.microsoft.com/office/drawing/2014/main" id="{D497E62A-3A67-4082-A56C-973CB4F5B26A}"/>
              </a:ext>
            </a:extLst>
          </p:cNvPr>
          <p:cNvSpPr/>
          <p:nvPr/>
        </p:nvSpPr>
        <p:spPr>
          <a:xfrm>
            <a:off x="969223" y="899247"/>
            <a:ext cx="9862899" cy="520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8677457C-FC67-4EFF-B496-CE5FCE627836}"/>
              </a:ext>
            </a:extLst>
          </p:cNvPr>
          <p:cNvSpPr txBox="1"/>
          <p:nvPr/>
        </p:nvSpPr>
        <p:spPr>
          <a:xfrm>
            <a:off x="2538120" y="183162"/>
            <a:ext cx="6646520" cy="461665"/>
          </a:xfrm>
          <a:prstGeom prst="rect">
            <a:avLst/>
          </a:prstGeom>
          <a:noFill/>
        </p:spPr>
        <p:txBody>
          <a:bodyPr wrap="square">
            <a:spAutoFit/>
          </a:bodyPr>
          <a:lstStyle/>
          <a:p>
            <a:pPr algn="ctr"/>
            <a:r>
              <a:rPr lang="en-US" sz="2400" dirty="0">
                <a:latin typeface="Bahnschrift SemiBold" panose="020B0502040204020203" pitchFamily="34" charset="0"/>
              </a:rPr>
              <a:t>DE-SERIALIZATION ILE EXPECTED DATA TESTI</a:t>
            </a:r>
          </a:p>
        </p:txBody>
      </p:sp>
      <p:sp>
        <p:nvSpPr>
          <p:cNvPr id="13" name="TextBox 12">
            <a:extLst>
              <a:ext uri="{FF2B5EF4-FFF2-40B4-BE49-F238E27FC236}">
                <a16:creationId xmlns:a16="http://schemas.microsoft.com/office/drawing/2014/main" id="{426A2680-CD9D-4B1A-89CF-6DB19E8A9995}"/>
              </a:ext>
            </a:extLst>
          </p:cNvPr>
          <p:cNvSpPr txBox="1"/>
          <p:nvPr/>
        </p:nvSpPr>
        <p:spPr>
          <a:xfrm>
            <a:off x="6307015" y="2920355"/>
            <a:ext cx="3048000" cy="2554545"/>
          </a:xfrm>
          <a:prstGeom prst="rect">
            <a:avLst/>
          </a:prstGeom>
          <a:noFill/>
        </p:spPr>
        <p:txBody>
          <a:bodyPr wrap="square">
            <a:spAutoFit/>
          </a:bodyPr>
          <a:lstStyle/>
          <a:p>
            <a:r>
              <a:rPr lang="en-US" sz="2000" noProof="1">
                <a:solidFill>
                  <a:srgbClr val="C00000"/>
                </a:solidFill>
                <a:latin typeface="Bahnschrift SemiBold" panose="020B0502040204020203" pitchFamily="34" charset="0"/>
              </a:rPr>
              <a:t>Expected Data</a:t>
            </a:r>
            <a:r>
              <a:rPr lang="en-US" sz="2000" b="0" noProof="1">
                <a:solidFill>
                  <a:srgbClr val="C00000"/>
                </a:solidFill>
                <a:effectLst/>
                <a:latin typeface="Bahnschrift SemiBold" panose="020B0502040204020203" pitchFamily="34" charset="0"/>
              </a:rPr>
              <a:t> :</a:t>
            </a:r>
            <a:r>
              <a:rPr lang="en-US" sz="2000" b="0" i="0" noProof="1">
                <a:solidFill>
                  <a:srgbClr val="C00000"/>
                </a:solidFill>
                <a:effectLst/>
                <a:latin typeface="Bahnschrift SemiBold" panose="020B0502040204020203" pitchFamily="34" charset="0"/>
              </a:rPr>
              <a:t> </a:t>
            </a:r>
            <a:r>
              <a:rPr kumimoji="0" lang="en-US" altLang="en-US" sz="2000" b="0" u="none" strike="noStrike" cap="none" normalizeH="0" baseline="0" noProof="1">
                <a:ln>
                  <a:noFill/>
                </a:ln>
                <a:solidFill>
                  <a:srgbClr val="C00000"/>
                </a:solidFill>
                <a:effectLst/>
                <a:latin typeface="Bahnschrift SemiBold" panose="020B0502040204020203" pitchFamily="34" charset="0"/>
              </a:rPr>
              <a:t> </a:t>
            </a:r>
          </a:p>
          <a:p>
            <a:endParaRPr kumimoji="0" lang="en-US" altLang="en-US" sz="2000" b="0" u="none" strike="noStrike" cap="none" normalizeH="0" baseline="0" noProof="1">
              <a:ln>
                <a:noFill/>
              </a:ln>
              <a:effectLst/>
              <a:latin typeface="Bahnschrift SemiBold" panose="020B0502040204020203" pitchFamily="34" charset="0"/>
            </a:endParaRPr>
          </a:p>
          <a:p>
            <a:r>
              <a:rPr lang="en-US" sz="2000" noProof="1">
                <a:latin typeface="Bahnschrift SemiBold" panose="020B0502040204020203" pitchFamily="34" charset="0"/>
              </a:rPr>
              <a:t>{</a:t>
            </a:r>
          </a:p>
          <a:p>
            <a:r>
              <a:rPr lang="en-US" sz="2000" noProof="1">
                <a:latin typeface="Bahnschrift SemiBold" panose="020B0502040204020203" pitchFamily="34" charset="0"/>
              </a:rPr>
              <a:t>    "title": "Ahmet",</a:t>
            </a:r>
          </a:p>
          <a:p>
            <a:r>
              <a:rPr lang="en-US" sz="2000" noProof="1">
                <a:latin typeface="Bahnschrift SemiBold" panose="020B0502040204020203" pitchFamily="34" charset="0"/>
              </a:rPr>
              <a:t>    "body": "Merhaba",</a:t>
            </a:r>
          </a:p>
          <a:p>
            <a:r>
              <a:rPr lang="en-US" sz="2000" noProof="1">
                <a:latin typeface="Bahnschrift SemiBold" panose="020B0502040204020203" pitchFamily="34" charset="0"/>
              </a:rPr>
              <a:t>    "userId": 10,</a:t>
            </a:r>
          </a:p>
          <a:p>
            <a:r>
              <a:rPr lang="en-US" sz="2000" noProof="1">
                <a:latin typeface="Bahnschrift SemiBold" panose="020B0502040204020203" pitchFamily="34" charset="0"/>
              </a:rPr>
              <a:t>    "id": 70</a:t>
            </a:r>
          </a:p>
          <a:p>
            <a:r>
              <a:rPr lang="en-US" sz="2000" noProof="1">
                <a:latin typeface="Bahnschrift SemiBold" panose="020B0502040204020203" pitchFamily="34" charset="0"/>
              </a:rPr>
              <a:t>}</a:t>
            </a:r>
          </a:p>
        </p:txBody>
      </p:sp>
      <p:sp>
        <p:nvSpPr>
          <p:cNvPr id="18" name="TextBox 17">
            <a:extLst>
              <a:ext uri="{FF2B5EF4-FFF2-40B4-BE49-F238E27FC236}">
                <a16:creationId xmlns:a16="http://schemas.microsoft.com/office/drawing/2014/main" id="{88FD9B9B-72FA-4906-9245-71D151F2E586}"/>
              </a:ext>
            </a:extLst>
          </p:cNvPr>
          <p:cNvSpPr txBox="1"/>
          <p:nvPr/>
        </p:nvSpPr>
        <p:spPr>
          <a:xfrm>
            <a:off x="2182541" y="2929503"/>
            <a:ext cx="3396340" cy="2554545"/>
          </a:xfrm>
          <a:prstGeom prst="rect">
            <a:avLst/>
          </a:prstGeom>
          <a:noFill/>
        </p:spPr>
        <p:txBody>
          <a:bodyPr wrap="square">
            <a:spAutoFit/>
          </a:bodyPr>
          <a:lstStyle/>
          <a:p>
            <a:r>
              <a:rPr lang="en-US" sz="2000" noProof="1">
                <a:solidFill>
                  <a:srgbClr val="C00000"/>
                </a:solidFill>
                <a:latin typeface="Bahnschrift SemiBold" panose="020B0502040204020203" pitchFamily="34" charset="0"/>
              </a:rPr>
              <a:t> Request Body</a:t>
            </a:r>
          </a:p>
          <a:p>
            <a:endParaRPr lang="en-US" sz="2000" noProof="1">
              <a:latin typeface="Bahnschrift SemiBold" panose="020B0502040204020203" pitchFamily="34" charset="0"/>
            </a:endParaRPr>
          </a:p>
          <a:p>
            <a:r>
              <a:rPr lang="en-US" sz="2000" noProof="1">
                <a:latin typeface="Bahnschrift SemiBold" panose="020B0502040204020203" pitchFamily="34" charset="0"/>
              </a:rPr>
              <a:t>{</a:t>
            </a:r>
          </a:p>
          <a:p>
            <a:r>
              <a:rPr lang="en-US" sz="2000" noProof="1">
                <a:latin typeface="Bahnschrift SemiBold" panose="020B0502040204020203" pitchFamily="34" charset="0"/>
              </a:rPr>
              <a:t>    "title": "Ahmet",</a:t>
            </a:r>
          </a:p>
          <a:p>
            <a:r>
              <a:rPr lang="en-US" sz="2000" noProof="1">
                <a:latin typeface="Bahnschrift SemiBold" panose="020B0502040204020203" pitchFamily="34" charset="0"/>
              </a:rPr>
              <a:t>    "body": "Merhaba",</a:t>
            </a:r>
          </a:p>
          <a:p>
            <a:r>
              <a:rPr lang="en-US" sz="2000" noProof="1">
                <a:latin typeface="Bahnschrift SemiBold" panose="020B0502040204020203" pitchFamily="34" charset="0"/>
              </a:rPr>
              <a:t>    "userId": 10,</a:t>
            </a:r>
          </a:p>
          <a:p>
            <a:r>
              <a:rPr lang="en-US" sz="2000" noProof="1">
                <a:latin typeface="Bahnschrift SemiBold" panose="020B0502040204020203" pitchFamily="34" charset="0"/>
              </a:rPr>
              <a:t>    "id": 70</a:t>
            </a:r>
          </a:p>
          <a:p>
            <a:r>
              <a:rPr lang="en-US" sz="2000" noProof="1">
                <a:latin typeface="Bahnschrift SemiBold" panose="020B0502040204020203" pitchFamily="34" charset="0"/>
              </a:rPr>
              <a:t>}</a:t>
            </a:r>
          </a:p>
        </p:txBody>
      </p:sp>
    </p:spTree>
    <p:extLst>
      <p:ext uri="{BB962C8B-B14F-4D97-AF65-F5344CB8AC3E}">
        <p14:creationId xmlns:p14="http://schemas.microsoft.com/office/powerpoint/2010/main" val="163883031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5771FE-8845-4403-AEC3-AEF1F9756931}"/>
              </a:ext>
            </a:extLst>
          </p:cNvPr>
          <p:cNvSpPr txBox="1"/>
          <p:nvPr/>
        </p:nvSpPr>
        <p:spPr>
          <a:xfrm>
            <a:off x="964436" y="1060325"/>
            <a:ext cx="515501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C26_Get_DeSerialization</a:t>
            </a: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
        <p:nvSpPr>
          <p:cNvPr id="6" name="TextBox 5">
            <a:extLst>
              <a:ext uri="{FF2B5EF4-FFF2-40B4-BE49-F238E27FC236}">
                <a16:creationId xmlns:a16="http://schemas.microsoft.com/office/drawing/2014/main" id="{E5994AA8-CAEA-48B8-A0AB-0DFC31A95923}"/>
              </a:ext>
            </a:extLst>
          </p:cNvPr>
          <p:cNvSpPr txBox="1"/>
          <p:nvPr/>
        </p:nvSpPr>
        <p:spPr>
          <a:xfrm>
            <a:off x="964436" y="1429657"/>
            <a:ext cx="9590788" cy="67710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505050"/>
                </a:solidFill>
                <a:effectLst/>
                <a:latin typeface="Bahnschrift SemiBold" panose="020B0502040204020203" pitchFamily="34" charset="0"/>
              </a:rPr>
              <a:t>http://dummy.restapiexample.com/api/v1/employee/3 </a:t>
            </a:r>
            <a:r>
              <a:rPr lang="en-US" altLang="en-US" noProof="1">
                <a:latin typeface="Bahnschrift SemiBold" panose="020B0502040204020203" pitchFamily="34" charset="0"/>
              </a:rPr>
              <a:t>url’ine bir GET request gonderdigimizde donen response’un asagidaki gibi oldugunu test edin.</a:t>
            </a:r>
            <a:r>
              <a:rPr lang="en-US" altLang="en-US" dirty="0">
                <a:latin typeface="Bahnschrift SemiBold" panose="020B0502040204020203" pitchFamily="34" charset="0"/>
              </a:rPr>
              <a:t>   </a:t>
            </a:r>
          </a:p>
        </p:txBody>
      </p:sp>
      <p:sp>
        <p:nvSpPr>
          <p:cNvPr id="7" name="Rectangle 6">
            <a:extLst>
              <a:ext uri="{FF2B5EF4-FFF2-40B4-BE49-F238E27FC236}">
                <a16:creationId xmlns:a16="http://schemas.microsoft.com/office/drawing/2014/main" id="{51422E8B-89A9-4029-929C-774B1136A512}"/>
              </a:ext>
            </a:extLst>
          </p:cNvPr>
          <p:cNvSpPr/>
          <p:nvPr/>
        </p:nvSpPr>
        <p:spPr>
          <a:xfrm>
            <a:off x="816823" y="952367"/>
            <a:ext cx="9862899" cy="520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9" name="TextBox 8">
            <a:extLst>
              <a:ext uri="{FF2B5EF4-FFF2-40B4-BE49-F238E27FC236}">
                <a16:creationId xmlns:a16="http://schemas.microsoft.com/office/drawing/2014/main" id="{82350864-9429-44C1-846A-0FBB9E575123}"/>
              </a:ext>
            </a:extLst>
          </p:cNvPr>
          <p:cNvSpPr txBox="1"/>
          <p:nvPr/>
        </p:nvSpPr>
        <p:spPr>
          <a:xfrm>
            <a:off x="1367122" y="2106765"/>
            <a:ext cx="8234077" cy="4001095"/>
          </a:xfrm>
          <a:prstGeom prst="rect">
            <a:avLst/>
          </a:prstGeom>
          <a:noFill/>
        </p:spPr>
        <p:txBody>
          <a:bodyPr wrap="square">
            <a:spAutoFit/>
          </a:bodyPr>
          <a:lstStyle/>
          <a:p>
            <a:r>
              <a:rPr lang="en-US" altLang="en-US" sz="1600" noProof="1">
                <a:solidFill>
                  <a:srgbClr val="C00000"/>
                </a:solidFill>
                <a:latin typeface="Bahnschrift SemiBold" panose="020B0502040204020203" pitchFamily="34" charset="0"/>
              </a:rPr>
              <a:t>	</a:t>
            </a:r>
            <a:r>
              <a:rPr lang="en-US" altLang="en-US" noProof="1">
                <a:latin typeface="Bahnschrift SemiBold" panose="020B0502040204020203" pitchFamily="34" charset="0"/>
              </a:rPr>
              <a:t>Response Body</a:t>
            </a:r>
          </a:p>
          <a:p>
            <a:br>
              <a:rPr lang="en-US" altLang="en-US" sz="1200" noProof="1">
                <a:solidFill>
                  <a:srgbClr val="C00000"/>
                </a:solidFill>
                <a:latin typeface="Bahnschrift SemiBold" panose="020B0502040204020203" pitchFamily="34" charset="0"/>
              </a:rPr>
            </a:b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"status"</a:t>
            </a:r>
            <a:r>
              <a:rPr lang="en-US" sz="2000" b="1" noProof="1">
                <a:solidFill>
                  <a:srgbClr val="000000"/>
                </a:solidFill>
                <a:effectLst/>
                <a:latin typeface="Consolas" panose="020B0609020204030204" pitchFamily="49" charset="0"/>
              </a:rPr>
              <a:t>: </a:t>
            </a:r>
            <a:r>
              <a:rPr lang="en-US" sz="2000" b="1" noProof="1">
                <a:solidFill>
                  <a:srgbClr val="0451A5"/>
                </a:solidFill>
                <a:effectLst/>
                <a:latin typeface="Consolas" panose="020B0609020204030204" pitchFamily="49" charset="0"/>
              </a:rPr>
              <a:t>"success"</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"data"</a:t>
            </a:r>
            <a:r>
              <a:rPr lang="en-US" sz="2000" b="1" noProof="1">
                <a:solidFill>
                  <a:srgbClr val="000000"/>
                </a:solidFill>
                <a:effectLst/>
                <a:latin typeface="Consolas" panose="020B0609020204030204" pitchFamily="49" charset="0"/>
              </a:rPr>
              <a:t>: {</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"id"</a:t>
            </a:r>
            <a:r>
              <a:rPr lang="en-US" sz="2000" b="1" noProof="1">
                <a:solidFill>
                  <a:srgbClr val="000000"/>
                </a:solidFill>
                <a:effectLst/>
                <a:latin typeface="Consolas" panose="020B0609020204030204" pitchFamily="49" charset="0"/>
              </a:rPr>
              <a:t>: </a:t>
            </a:r>
            <a:r>
              <a:rPr lang="en-US" sz="2000" b="1" noProof="1">
                <a:solidFill>
                  <a:srgbClr val="098658"/>
                </a:solidFill>
                <a:effectLst/>
                <a:latin typeface="Consolas" panose="020B0609020204030204" pitchFamily="49" charset="0"/>
              </a:rPr>
              <a:t>3</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"employee_name"</a:t>
            </a:r>
            <a:r>
              <a:rPr lang="en-US" sz="2000" b="1" noProof="1">
                <a:solidFill>
                  <a:srgbClr val="000000"/>
                </a:solidFill>
                <a:effectLst/>
                <a:latin typeface="Consolas" panose="020B0609020204030204" pitchFamily="49" charset="0"/>
              </a:rPr>
              <a:t>: </a:t>
            </a:r>
            <a:r>
              <a:rPr lang="en-US" sz="2000" b="1" noProof="1">
                <a:solidFill>
                  <a:srgbClr val="0451A5"/>
                </a:solidFill>
                <a:effectLst/>
                <a:latin typeface="Consolas" panose="020B0609020204030204" pitchFamily="49" charset="0"/>
              </a:rPr>
              <a:t>"Ashton Cox"</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"employee_salary"</a:t>
            </a:r>
            <a:r>
              <a:rPr lang="en-US" sz="2000" b="1" noProof="1">
                <a:solidFill>
                  <a:srgbClr val="000000"/>
                </a:solidFill>
                <a:effectLst/>
                <a:latin typeface="Consolas" panose="020B0609020204030204" pitchFamily="49" charset="0"/>
              </a:rPr>
              <a:t>: </a:t>
            </a:r>
            <a:r>
              <a:rPr lang="en-US" sz="2000" b="1" noProof="1">
                <a:solidFill>
                  <a:srgbClr val="098658"/>
                </a:solidFill>
                <a:effectLst/>
                <a:latin typeface="Consolas" panose="020B0609020204030204" pitchFamily="49" charset="0"/>
              </a:rPr>
              <a:t>86000</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"employee_age"</a:t>
            </a:r>
            <a:r>
              <a:rPr lang="en-US" sz="2000" b="1" noProof="1">
                <a:solidFill>
                  <a:srgbClr val="000000"/>
                </a:solidFill>
                <a:effectLst/>
                <a:latin typeface="Consolas" panose="020B0609020204030204" pitchFamily="49" charset="0"/>
              </a:rPr>
              <a:t>: </a:t>
            </a:r>
            <a:r>
              <a:rPr lang="en-US" sz="2000" b="1" noProof="1">
                <a:solidFill>
                  <a:srgbClr val="098658"/>
                </a:solidFill>
                <a:effectLst/>
                <a:latin typeface="Consolas" panose="020B0609020204030204" pitchFamily="49" charset="0"/>
              </a:rPr>
              <a:t>66</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"profile_image"</a:t>
            </a:r>
            <a:r>
              <a:rPr lang="en-US" sz="2000" b="1" noProof="1">
                <a:solidFill>
                  <a:srgbClr val="000000"/>
                </a:solidFill>
                <a:effectLst/>
                <a:latin typeface="Consolas" panose="020B0609020204030204" pitchFamily="49" charset="0"/>
              </a:rPr>
              <a:t>: </a:t>
            </a:r>
            <a:r>
              <a:rPr lang="en-US" sz="2000" b="1" noProof="1">
                <a:solidFill>
                  <a:srgbClr val="0451A5"/>
                </a:solidFill>
                <a:effectLst/>
                <a:latin typeface="Consolas" panose="020B0609020204030204" pitchFamily="49" charset="0"/>
              </a:rPr>
              <a:t>""</a:t>
            </a:r>
            <a:endParaRPr lang="en-US" sz="2000" b="1" noProof="1">
              <a:solidFill>
                <a:srgbClr val="000000"/>
              </a:solidFill>
              <a:effectLst/>
              <a:latin typeface="Consolas" panose="020B0609020204030204" pitchFamily="49" charset="0"/>
            </a:endParaRPr>
          </a:p>
          <a:p>
            <a:r>
              <a:rPr lang="en-US" sz="2000" b="1" noProof="1">
                <a:solidFill>
                  <a:srgbClr val="000000"/>
                </a:solidFill>
                <a:effectLst/>
                <a:latin typeface="Consolas" panose="020B0609020204030204" pitchFamily="49" charset="0"/>
              </a:rPr>
              <a:t>    },</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"message"</a:t>
            </a:r>
            <a:r>
              <a:rPr lang="en-US" sz="2000" b="1" noProof="1">
                <a:solidFill>
                  <a:srgbClr val="000000"/>
                </a:solidFill>
                <a:effectLst/>
                <a:latin typeface="Consolas" panose="020B0609020204030204" pitchFamily="49" charset="0"/>
              </a:rPr>
              <a:t>: </a:t>
            </a:r>
            <a:r>
              <a:rPr lang="en-US" sz="2000" b="1" noProof="1">
                <a:solidFill>
                  <a:srgbClr val="0451A5"/>
                </a:solidFill>
                <a:effectLst/>
                <a:latin typeface="Consolas" panose="020B0609020204030204" pitchFamily="49" charset="0"/>
              </a:rPr>
              <a:t>"Successfully! Record has been fetched."</a:t>
            </a:r>
            <a:endParaRPr lang="en-US" sz="2000" b="1" noProof="1">
              <a:solidFill>
                <a:srgbClr val="000000"/>
              </a:solidFill>
              <a:effectLst/>
              <a:latin typeface="Consolas" panose="020B0609020204030204" pitchFamily="49" charset="0"/>
            </a:endParaRPr>
          </a:p>
          <a:p>
            <a:r>
              <a:rPr lang="en-US" sz="2000" b="1" noProof="1">
                <a:solidFill>
                  <a:srgbClr val="000000"/>
                </a:solidFill>
                <a:effectLst/>
                <a:latin typeface="Consolas" panose="020B0609020204030204" pitchFamily="49" charset="0"/>
              </a:rPr>
              <a:t>}</a:t>
            </a:r>
            <a:endParaRPr lang="en-US" sz="1600" b="0" noProof="1">
              <a:solidFill>
                <a:srgbClr val="000000"/>
              </a:solidFill>
              <a:effectLst/>
              <a:latin typeface="Consolas" panose="020B0609020204030204" pitchFamily="49" charset="0"/>
            </a:endParaRPr>
          </a:p>
        </p:txBody>
      </p:sp>
      <p:cxnSp>
        <p:nvCxnSpPr>
          <p:cNvPr id="12" name="Straight Connector 11">
            <a:extLst>
              <a:ext uri="{FF2B5EF4-FFF2-40B4-BE49-F238E27FC236}">
                <a16:creationId xmlns:a16="http://schemas.microsoft.com/office/drawing/2014/main" id="{7FCC75C9-C47D-4F07-8FE2-7FD34583FEB7}"/>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8993202-1D79-414A-B90F-075E82A203CA}"/>
              </a:ext>
            </a:extLst>
          </p:cNvPr>
          <p:cNvSpPr txBox="1"/>
          <p:nvPr/>
        </p:nvSpPr>
        <p:spPr>
          <a:xfrm>
            <a:off x="2538120" y="183162"/>
            <a:ext cx="6646520" cy="461665"/>
          </a:xfrm>
          <a:prstGeom prst="rect">
            <a:avLst/>
          </a:prstGeom>
          <a:noFill/>
        </p:spPr>
        <p:txBody>
          <a:bodyPr wrap="square">
            <a:spAutoFit/>
          </a:bodyPr>
          <a:lstStyle/>
          <a:p>
            <a:pPr algn="ctr"/>
            <a:r>
              <a:rPr lang="en-US" sz="2400" dirty="0">
                <a:latin typeface="Bahnschrift SemiBold" panose="020B0502040204020203" pitchFamily="34" charset="0"/>
              </a:rPr>
              <a:t>DE-SERIALIZATION ILE EXPECTED DATA TESTI</a:t>
            </a:r>
          </a:p>
        </p:txBody>
      </p:sp>
    </p:spTree>
    <p:extLst>
      <p:ext uri="{BB962C8B-B14F-4D97-AF65-F5344CB8AC3E}">
        <p14:creationId xmlns:p14="http://schemas.microsoft.com/office/powerpoint/2010/main" val="42305543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3444602" y="2413746"/>
            <a:ext cx="5349687" cy="646331"/>
          </a:xfrm>
          <a:prstGeom prst="rect">
            <a:avLst/>
          </a:prstGeom>
          <a:noFill/>
        </p:spPr>
        <p:txBody>
          <a:bodyPr wrap="square">
            <a:spAutoFit/>
          </a:bodyPr>
          <a:lstStyle/>
          <a:p>
            <a:pPr algn="ctr"/>
            <a:r>
              <a:rPr lang="en-US" dirty="0">
                <a:latin typeface="Bahnschrift SemiBold" panose="020B0502040204020203" pitchFamily="34" charset="0"/>
              </a:rPr>
              <a:t>BOLUM 5</a:t>
            </a:r>
          </a:p>
          <a:p>
            <a:pPr algn="ctr"/>
            <a:r>
              <a:rPr lang="en-US" dirty="0">
                <a:latin typeface="Bahnschrift SemiBold" panose="020B0502040204020203" pitchFamily="34" charset="0"/>
              </a:rPr>
              <a:t>FARKLI DATA TURLERI </a:t>
            </a:r>
            <a:r>
              <a:rPr lang="en-US" noProof="1">
                <a:latin typeface="Bahnschrift SemiBold" panose="020B0502040204020203" pitchFamily="34" charset="0"/>
              </a:rPr>
              <a:t>ve</a:t>
            </a:r>
            <a:r>
              <a:rPr lang="en-US" dirty="0">
                <a:latin typeface="Bahnschrift SemiBold" panose="020B0502040204020203" pitchFamily="34" charset="0"/>
              </a:rPr>
              <a:t> TEKNIKLER KULLANMA</a:t>
            </a:r>
          </a:p>
        </p:txBody>
      </p:sp>
      <p:sp>
        <p:nvSpPr>
          <p:cNvPr id="9" name="TextBox 8">
            <a:extLst>
              <a:ext uri="{FF2B5EF4-FFF2-40B4-BE49-F238E27FC236}">
                <a16:creationId xmlns:a16="http://schemas.microsoft.com/office/drawing/2014/main" id="{11BBDC98-9CA0-4211-9B90-904437059EA6}"/>
              </a:ext>
            </a:extLst>
          </p:cNvPr>
          <p:cNvSpPr txBox="1"/>
          <p:nvPr/>
        </p:nvSpPr>
        <p:spPr>
          <a:xfrm>
            <a:off x="5279957" y="3946735"/>
            <a:ext cx="1678979" cy="369332"/>
          </a:xfrm>
          <a:prstGeom prst="rect">
            <a:avLst/>
          </a:prstGeom>
          <a:noFill/>
        </p:spPr>
        <p:txBody>
          <a:bodyPr wrap="square">
            <a:spAutoFit/>
          </a:bodyPr>
          <a:lstStyle/>
          <a:p>
            <a:pPr algn="ctr"/>
            <a:r>
              <a:rPr lang="en-US" dirty="0">
                <a:latin typeface="Bahnschrift SemiBold" panose="020B0502040204020203" pitchFamily="34" charset="0"/>
              </a:rPr>
              <a:t>DERS 23</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4183964" y="5017683"/>
            <a:ext cx="3870962" cy="646331"/>
          </a:xfrm>
          <a:prstGeom prst="rect">
            <a:avLst/>
          </a:prstGeom>
          <a:noFill/>
        </p:spPr>
        <p:txBody>
          <a:bodyPr wrap="square">
            <a:spAutoFit/>
          </a:bodyPr>
          <a:lstStyle/>
          <a:p>
            <a:pPr algn="ctr"/>
            <a:r>
              <a:rPr lang="en-US" noProof="1">
                <a:latin typeface="Bahnschrift SemiBold" panose="020B0502040204020203" pitchFamily="34" charset="0"/>
              </a:rPr>
              <a:t>POJO KULLANIMI</a:t>
            </a:r>
          </a:p>
          <a:p>
            <a:pPr algn="ctr"/>
            <a:r>
              <a:rPr lang="en-US" noProof="1">
                <a:latin typeface="Bahnschrift SemiBold" panose="020B0502040204020203" pitchFamily="34" charset="0"/>
              </a:rPr>
              <a:t>Plain Old Java Object</a:t>
            </a:r>
          </a:p>
        </p:txBody>
      </p:sp>
    </p:spTree>
    <p:extLst>
      <p:ext uri="{BB962C8B-B14F-4D97-AF65-F5344CB8AC3E}">
        <p14:creationId xmlns:p14="http://schemas.microsoft.com/office/powerpoint/2010/main" val="312260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AD406B-A924-431A-85F8-B63808DFEB1B}"/>
              </a:ext>
            </a:extLst>
          </p:cNvPr>
          <p:cNvSpPr txBox="1"/>
          <p:nvPr/>
        </p:nvSpPr>
        <p:spPr>
          <a:xfrm>
            <a:off x="755922" y="1278478"/>
            <a:ext cx="6807964" cy="98488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noProof="1">
                <a:ln>
                  <a:noFill/>
                </a:ln>
                <a:solidFill>
                  <a:srgbClr val="C00000"/>
                </a:solidFill>
                <a:effectLst/>
                <a:latin typeface="Bahnschrift SemiBold" panose="020B0502040204020203" pitchFamily="34" charset="0"/>
              </a:rPr>
              <a:t>Pojo : Plain Old Java Object (Basit java objesi) </a:t>
            </a:r>
          </a:p>
          <a:p>
            <a:pPr marL="0" marR="0" lvl="0" indent="0" algn="l" defTabSz="914400" rtl="0" eaLnBrk="0" fontAlgn="base" latinLnBrk="0" hangingPunct="0">
              <a:lnSpc>
                <a:spcPct val="100000"/>
              </a:lnSpc>
              <a:spcBef>
                <a:spcPct val="0"/>
              </a:spcBef>
              <a:spcAft>
                <a:spcPct val="0"/>
              </a:spcAft>
              <a:buClrTx/>
              <a:buSzTx/>
              <a:buFontTx/>
              <a:buNone/>
              <a:tabLst/>
            </a:pPr>
            <a:r>
              <a:rPr lang="en-US" sz="2000" b="0" i="0" noProof="1">
                <a:solidFill>
                  <a:srgbClr val="212121"/>
                </a:solidFill>
                <a:effectLst/>
                <a:latin typeface="Bahnschrift SemiBold" panose="020B0502040204020203" pitchFamily="34" charset="0"/>
              </a:rPr>
              <a:t>Kompleks request veya response body’lerini olusturmak uzun islem gerektirebilir.</a:t>
            </a:r>
            <a:endParaRPr kumimoji="0" lang="en-US" altLang="en-US" sz="2000" b="0" i="0" u="none" strike="noStrike" cap="none" normalizeH="0" baseline="0" noProof="1">
              <a:ln>
                <a:noFill/>
              </a:ln>
              <a:solidFill>
                <a:srgbClr val="C00000"/>
              </a:solidFill>
              <a:effectLst/>
              <a:latin typeface="Bahnschrift SemiBold" panose="020B0502040204020203" pitchFamily="34" charset="0"/>
            </a:endParaRPr>
          </a:p>
        </p:txBody>
      </p:sp>
      <p:sp>
        <p:nvSpPr>
          <p:cNvPr id="17" name="TextBox 16">
            <a:extLst>
              <a:ext uri="{FF2B5EF4-FFF2-40B4-BE49-F238E27FC236}">
                <a16:creationId xmlns:a16="http://schemas.microsoft.com/office/drawing/2014/main" id="{8677457C-FC67-4EFF-B496-CE5FCE627836}"/>
              </a:ext>
            </a:extLst>
          </p:cNvPr>
          <p:cNvSpPr txBox="1"/>
          <p:nvPr/>
        </p:nvSpPr>
        <p:spPr>
          <a:xfrm>
            <a:off x="1065393" y="525832"/>
            <a:ext cx="6646520" cy="461665"/>
          </a:xfrm>
          <a:prstGeom prst="rect">
            <a:avLst/>
          </a:prstGeom>
          <a:noFill/>
        </p:spPr>
        <p:txBody>
          <a:bodyPr wrap="square">
            <a:spAutoFit/>
          </a:bodyPr>
          <a:lstStyle/>
          <a:p>
            <a:pPr algn="ctr"/>
            <a:r>
              <a:rPr lang="en-US" sz="2400" dirty="0">
                <a:latin typeface="Bahnschrift SemiBold" panose="020B0502040204020203" pitchFamily="34" charset="0"/>
              </a:rPr>
              <a:t>POJO ILE EXPECTED DATA TESTI</a:t>
            </a:r>
          </a:p>
        </p:txBody>
      </p:sp>
      <p:sp>
        <p:nvSpPr>
          <p:cNvPr id="9" name="TextBox 8">
            <a:extLst>
              <a:ext uri="{FF2B5EF4-FFF2-40B4-BE49-F238E27FC236}">
                <a16:creationId xmlns:a16="http://schemas.microsoft.com/office/drawing/2014/main" id="{D2272A01-01F5-4A4F-9EE7-63F1B48B947F}"/>
              </a:ext>
            </a:extLst>
          </p:cNvPr>
          <p:cNvSpPr txBox="1"/>
          <p:nvPr/>
        </p:nvSpPr>
        <p:spPr>
          <a:xfrm>
            <a:off x="8035779" y="117767"/>
            <a:ext cx="3005895" cy="6247864"/>
          </a:xfrm>
          <a:prstGeom prst="rect">
            <a:avLst/>
          </a:prstGeom>
          <a:noFill/>
        </p:spPr>
        <p:txBody>
          <a:bodyPr wrap="square">
            <a:spAutoFit/>
          </a:bodyPr>
          <a:lstStyle/>
          <a:p>
            <a:r>
              <a:rPr lang="en-US" sz="800" b="0" dirty="0">
                <a:solidFill>
                  <a:srgbClr val="000000"/>
                </a:solidFill>
                <a:effectLst/>
                <a:latin typeface="Consolas" panose="020B0609020204030204" pitchFamily="49" charset="0"/>
              </a:rPr>
              <a:t>{</a:t>
            </a:r>
            <a:endParaRPr lang="en-US" sz="800" b="0" noProof="1">
              <a:solidFill>
                <a:srgbClr val="000000"/>
              </a:solidFill>
              <a:effectLst/>
              <a:latin typeface="Consolas" panose="020B0609020204030204" pitchFamily="49" charset="0"/>
            </a:endParaRP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"id"</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"60e17b72a9cb99719157d055"</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"name"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"API2"</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"desc"</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"descData"</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null</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"closed"</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"idOrganization"</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"608bb1f8c74f6f3f28e98a67"</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"idEnterprise"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null</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"pinned"</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"url"</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"https://trello.com/b/qPOnicXa/api2"</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"shortUrl"</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"https://trello.com/b/qPOnicXa"</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"prefs"</a:t>
            </a:r>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"permissionLevel"</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"private"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"hideVotes"</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"voting"</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"disabled"</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"comments"</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"members"</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"invitations"</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"members"</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"selfJoin"</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"cardCovers"</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"isTemplate"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"cardAging"</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"regular"</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"calendarFeedEnabled"</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"blue"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"backgroundImage"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null</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"backgroundImageScaled"</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null</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"backgroundTile"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"backgroundBrightness"</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"dark"</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"backgroundColor"</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"#0079BF"</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"backgroundBottomColor"</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"#0079BF"</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"backgroundTopColor"</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"#0079BF"</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"canBePublic"</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"canBeEnterprise"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"canBeOrg"</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"canBePrivate"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"canInvite"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endParaRPr lang="en-US" sz="800" b="0" noProof="1">
              <a:solidFill>
                <a:srgbClr val="000000"/>
              </a:solidFill>
              <a:effectLst/>
              <a:latin typeface="Consolas" panose="020B0609020204030204" pitchFamily="49" charset="0"/>
            </a:endParaRPr>
          </a:p>
          <a:p>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"labelNames"</a:t>
            </a:r>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"green"</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"yellow"</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"orange"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"red"</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"purple"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"blue"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"sky"</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"lime"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"pink"</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"black"</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endParaRPr lang="en-US" sz="800" b="0" noProof="1">
              <a:solidFill>
                <a:srgbClr val="000000"/>
              </a:solidFill>
              <a:effectLst/>
              <a:latin typeface="Consolas" panose="020B0609020204030204" pitchFamily="49" charset="0"/>
            </a:endParaRPr>
          </a:p>
          <a:p>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"limits"</a:t>
            </a:r>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a:t>
            </a:r>
          </a:p>
        </p:txBody>
      </p:sp>
      <p:sp>
        <p:nvSpPr>
          <p:cNvPr id="19" name="Rectangle 18">
            <a:extLst>
              <a:ext uri="{FF2B5EF4-FFF2-40B4-BE49-F238E27FC236}">
                <a16:creationId xmlns:a16="http://schemas.microsoft.com/office/drawing/2014/main" id="{C288E3E7-AC6E-4957-BCB1-F9D1AE1BB7D2}"/>
              </a:ext>
            </a:extLst>
          </p:cNvPr>
          <p:cNvSpPr/>
          <p:nvPr/>
        </p:nvSpPr>
        <p:spPr>
          <a:xfrm>
            <a:off x="7877154" y="82006"/>
            <a:ext cx="3636413" cy="628362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TextBox 9">
            <a:extLst>
              <a:ext uri="{FF2B5EF4-FFF2-40B4-BE49-F238E27FC236}">
                <a16:creationId xmlns:a16="http://schemas.microsoft.com/office/drawing/2014/main" id="{37ADEFE2-E3C9-4D60-8862-A59C64A89584}"/>
              </a:ext>
            </a:extLst>
          </p:cNvPr>
          <p:cNvSpPr txBox="1"/>
          <p:nvPr/>
        </p:nvSpPr>
        <p:spPr>
          <a:xfrm>
            <a:off x="755922" y="2358030"/>
            <a:ext cx="6583476"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b="0" i="0" noProof="1">
                <a:solidFill>
                  <a:srgbClr val="212121"/>
                </a:solidFill>
                <a:effectLst/>
                <a:latin typeface="Bahnschrift SemiBold" panose="020B0502040204020203" pitchFamily="34" charset="0"/>
              </a:rPr>
              <a:t>Daha once yaptigimiz orneklerde TestData Class’lari olusturmus ve tum datalarimizi bu class’larda olusturmustuk.</a:t>
            </a:r>
            <a:endParaRPr kumimoji="0" lang="en-US" altLang="en-US" sz="1800" b="0" i="0" u="none" strike="noStrike" cap="none" normalizeH="0" baseline="0" noProof="1">
              <a:ln>
                <a:noFill/>
              </a:ln>
              <a:solidFill>
                <a:srgbClr val="C00000"/>
              </a:solidFill>
              <a:effectLst/>
              <a:latin typeface="Bahnschrift SemiBold" panose="020B0502040204020203" pitchFamily="34" charset="0"/>
            </a:endParaRPr>
          </a:p>
        </p:txBody>
      </p:sp>
      <p:sp>
        <p:nvSpPr>
          <p:cNvPr id="13" name="TextBox 12">
            <a:extLst>
              <a:ext uri="{FF2B5EF4-FFF2-40B4-BE49-F238E27FC236}">
                <a16:creationId xmlns:a16="http://schemas.microsoft.com/office/drawing/2014/main" id="{C6212D3D-F338-48A6-B782-93FCF4128CD3}"/>
              </a:ext>
            </a:extLst>
          </p:cNvPr>
          <p:cNvSpPr txBox="1"/>
          <p:nvPr/>
        </p:nvSpPr>
        <p:spPr>
          <a:xfrm>
            <a:off x="771505" y="3194728"/>
            <a:ext cx="6096000" cy="646331"/>
          </a:xfrm>
          <a:prstGeom prst="rect">
            <a:avLst/>
          </a:prstGeom>
          <a:noFill/>
        </p:spPr>
        <p:txBody>
          <a:bodyPr wrap="square">
            <a:spAutoFit/>
          </a:bodyPr>
          <a:lstStyle/>
          <a:p>
            <a:r>
              <a:rPr lang="en-US" sz="1800" b="0" i="0" noProof="1">
                <a:solidFill>
                  <a:srgbClr val="212121"/>
                </a:solidFill>
                <a:effectLst/>
                <a:latin typeface="Bahnschrift SemiBold" panose="020B0502040204020203" pitchFamily="34" charset="0"/>
              </a:rPr>
              <a:t>Pojo kullaniminda her bir Json Objesi icin method degil Class olusturacagiz.</a:t>
            </a:r>
            <a:endParaRPr lang="en-US" dirty="0"/>
          </a:p>
        </p:txBody>
      </p:sp>
      <p:sp>
        <p:nvSpPr>
          <p:cNvPr id="14" name="TextBox 13">
            <a:extLst>
              <a:ext uri="{FF2B5EF4-FFF2-40B4-BE49-F238E27FC236}">
                <a16:creationId xmlns:a16="http://schemas.microsoft.com/office/drawing/2014/main" id="{5A28891A-0B46-4BCF-9B84-1A2065AD60EF}"/>
              </a:ext>
            </a:extLst>
          </p:cNvPr>
          <p:cNvSpPr txBox="1"/>
          <p:nvPr/>
        </p:nvSpPr>
        <p:spPr>
          <a:xfrm>
            <a:off x="771504" y="4014703"/>
            <a:ext cx="6452255" cy="646331"/>
          </a:xfrm>
          <a:prstGeom prst="rect">
            <a:avLst/>
          </a:prstGeom>
          <a:noFill/>
        </p:spPr>
        <p:txBody>
          <a:bodyPr wrap="square">
            <a:spAutoFit/>
          </a:bodyPr>
          <a:lstStyle/>
          <a:p>
            <a:r>
              <a:rPr lang="en-US" sz="1800" b="0" i="0" noProof="1">
                <a:solidFill>
                  <a:srgbClr val="212121"/>
                </a:solidFill>
                <a:effectLst/>
                <a:latin typeface="Bahnschrift SemiBold" panose="020B0502040204020203" pitchFamily="34" charset="0"/>
              </a:rPr>
              <a:t>Pojo kullaniminda Java’daki encapsulation ozellikleri kullanilir </a:t>
            </a:r>
            <a:endParaRPr lang="en-US" dirty="0"/>
          </a:p>
        </p:txBody>
      </p:sp>
      <p:sp>
        <p:nvSpPr>
          <p:cNvPr id="16" name="TextBox 15">
            <a:extLst>
              <a:ext uri="{FF2B5EF4-FFF2-40B4-BE49-F238E27FC236}">
                <a16:creationId xmlns:a16="http://schemas.microsoft.com/office/drawing/2014/main" id="{74F8EFE4-E244-44B5-9DA8-8497235461D2}"/>
              </a:ext>
            </a:extLst>
          </p:cNvPr>
          <p:cNvSpPr txBox="1"/>
          <p:nvPr/>
        </p:nvSpPr>
        <p:spPr>
          <a:xfrm>
            <a:off x="771505" y="4761368"/>
            <a:ext cx="6096000" cy="646331"/>
          </a:xfrm>
          <a:prstGeom prst="rect">
            <a:avLst/>
          </a:prstGeom>
          <a:noFill/>
        </p:spPr>
        <p:txBody>
          <a:bodyPr wrap="square">
            <a:spAutoFit/>
          </a:bodyPr>
          <a:lstStyle/>
          <a:p>
            <a:r>
              <a:rPr lang="en-US" sz="1800" b="0" i="0" noProof="1">
                <a:solidFill>
                  <a:srgbClr val="212121"/>
                </a:solidFill>
                <a:effectLst/>
                <a:latin typeface="Bahnschrift SemiBold" panose="020B0502040204020203" pitchFamily="34" charset="0"/>
              </a:rPr>
              <a:t>Kompleks Json objeleri icin otomatik olarak Pojo Class’lari olusturan web-sitelerinden yardim alabiliriz. </a:t>
            </a:r>
            <a:endParaRPr lang="en-US" dirty="0"/>
          </a:p>
        </p:txBody>
      </p:sp>
      <p:sp>
        <p:nvSpPr>
          <p:cNvPr id="18" name="TextBox 17">
            <a:extLst>
              <a:ext uri="{FF2B5EF4-FFF2-40B4-BE49-F238E27FC236}">
                <a16:creationId xmlns:a16="http://schemas.microsoft.com/office/drawing/2014/main" id="{29703A02-2E4C-44E4-9134-44B7177353AD}"/>
              </a:ext>
            </a:extLst>
          </p:cNvPr>
          <p:cNvSpPr txBox="1"/>
          <p:nvPr/>
        </p:nvSpPr>
        <p:spPr>
          <a:xfrm>
            <a:off x="771505" y="5428319"/>
            <a:ext cx="6096000" cy="646331"/>
          </a:xfrm>
          <a:prstGeom prst="rect">
            <a:avLst/>
          </a:prstGeom>
          <a:noFill/>
        </p:spPr>
        <p:txBody>
          <a:bodyPr wrap="square">
            <a:spAutoFit/>
          </a:bodyPr>
          <a:lstStyle/>
          <a:p>
            <a:r>
              <a:rPr lang="en-US" sz="1800" b="0" i="0" noProof="1">
                <a:solidFill>
                  <a:srgbClr val="212121"/>
                </a:solidFill>
                <a:effectLst/>
                <a:latin typeface="Bahnschrift SemiBold" panose="020B0502040204020203" pitchFamily="34" charset="0"/>
              </a:rPr>
              <a:t>Basit yapidaki Json objeleri icin kendimiz de Pojo Class’lari olusturabiliriz.</a:t>
            </a:r>
            <a:endParaRPr lang="en-US" dirty="0"/>
          </a:p>
        </p:txBody>
      </p:sp>
    </p:spTree>
    <p:extLst>
      <p:ext uri="{BB962C8B-B14F-4D97-AF65-F5344CB8AC3E}">
        <p14:creationId xmlns:p14="http://schemas.microsoft.com/office/powerpoint/2010/main" val="224005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13" grpId="0"/>
      <p:bldP spid="14" grpId="0"/>
      <p:bldP spid="16" grpId="0"/>
      <p:bldP spid="18"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AD406B-A924-431A-85F8-B63808DFEB1B}"/>
              </a:ext>
            </a:extLst>
          </p:cNvPr>
          <p:cNvSpPr txBox="1"/>
          <p:nvPr/>
        </p:nvSpPr>
        <p:spPr>
          <a:xfrm>
            <a:off x="755922" y="1278478"/>
            <a:ext cx="6807964" cy="400110"/>
          </a:xfrm>
          <a:prstGeom prst="rect">
            <a:avLst/>
          </a:prstGeom>
          <a:noFill/>
        </p:spPr>
        <p:txBody>
          <a:bodyPr wrap="square">
            <a:spAutoFit/>
          </a:bodyPr>
          <a:lstStyle/>
          <a:p>
            <a:pPr fontAlgn="t"/>
            <a:r>
              <a:rPr lang="en-US" sz="2000" noProof="1">
                <a:latin typeface="Bahnschrift SemiBold" panose="020B0502040204020203" pitchFamily="34" charset="0"/>
              </a:rPr>
              <a:t>Bir POJO Class olusturmak icin, 5 adima ihtiyacimiz var </a:t>
            </a:r>
          </a:p>
        </p:txBody>
      </p:sp>
      <p:sp>
        <p:nvSpPr>
          <p:cNvPr id="17" name="TextBox 16">
            <a:extLst>
              <a:ext uri="{FF2B5EF4-FFF2-40B4-BE49-F238E27FC236}">
                <a16:creationId xmlns:a16="http://schemas.microsoft.com/office/drawing/2014/main" id="{8677457C-FC67-4EFF-B496-CE5FCE627836}"/>
              </a:ext>
            </a:extLst>
          </p:cNvPr>
          <p:cNvSpPr txBox="1"/>
          <p:nvPr/>
        </p:nvSpPr>
        <p:spPr>
          <a:xfrm>
            <a:off x="1065393" y="525832"/>
            <a:ext cx="6646520" cy="461665"/>
          </a:xfrm>
          <a:prstGeom prst="rect">
            <a:avLst/>
          </a:prstGeom>
          <a:noFill/>
        </p:spPr>
        <p:txBody>
          <a:bodyPr wrap="square">
            <a:spAutoFit/>
          </a:bodyPr>
          <a:lstStyle/>
          <a:p>
            <a:pPr algn="ctr"/>
            <a:r>
              <a:rPr lang="en-US" sz="2400" dirty="0">
                <a:latin typeface="Bahnschrift SemiBold" panose="020B0502040204020203" pitchFamily="34" charset="0"/>
              </a:rPr>
              <a:t>POJO ILE EXPECTED DATA TESTI</a:t>
            </a:r>
          </a:p>
        </p:txBody>
      </p:sp>
      <p:sp>
        <p:nvSpPr>
          <p:cNvPr id="9" name="TextBox 8">
            <a:extLst>
              <a:ext uri="{FF2B5EF4-FFF2-40B4-BE49-F238E27FC236}">
                <a16:creationId xmlns:a16="http://schemas.microsoft.com/office/drawing/2014/main" id="{D2272A01-01F5-4A4F-9EE7-63F1B48B947F}"/>
              </a:ext>
            </a:extLst>
          </p:cNvPr>
          <p:cNvSpPr txBox="1"/>
          <p:nvPr/>
        </p:nvSpPr>
        <p:spPr>
          <a:xfrm>
            <a:off x="8035779" y="117767"/>
            <a:ext cx="3005895" cy="6247864"/>
          </a:xfrm>
          <a:prstGeom prst="rect">
            <a:avLst/>
          </a:prstGeom>
          <a:noFill/>
        </p:spPr>
        <p:txBody>
          <a:bodyPr wrap="square">
            <a:spAutoFit/>
          </a:bodyPr>
          <a:lstStyle/>
          <a:p>
            <a:r>
              <a:rPr lang="en-US" sz="800" b="0" dirty="0">
                <a:solidFill>
                  <a:srgbClr val="000000"/>
                </a:solidFill>
                <a:effectLst/>
                <a:latin typeface="Consolas" panose="020B0609020204030204" pitchFamily="49" charset="0"/>
              </a:rPr>
              <a:t>{</a:t>
            </a:r>
            <a:endParaRPr lang="en-US" sz="800" b="0" noProof="1">
              <a:solidFill>
                <a:srgbClr val="000000"/>
              </a:solidFill>
              <a:effectLst/>
              <a:latin typeface="Consolas" panose="020B0609020204030204" pitchFamily="49" charset="0"/>
            </a:endParaRP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"id"</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"60e17b72a9cb99719157d055"</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"name"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"API2"</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"desc"</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"descData"</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null</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"closed"</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"idOrganization"</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"608bb1f8c74f6f3f28e98a67"</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"idEnterprise"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null</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"pinned"</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"url"</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"https://trello.com/b/qPOnicXa/api2"</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"shortUrl"</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"https://trello.com/b/qPOnicXa"</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"prefs"</a:t>
            </a:r>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"permissionLevel"</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"private"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"hideVotes"</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"voting"</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"disabled"</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"comments"</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"members"</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"invitations"</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"members"</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"selfJoin"</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"cardCovers"</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"isTemplate"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"cardAging"</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"regular"</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"calendarFeedEnabled"</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"blue"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"backgroundImage"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null</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"backgroundImageScaled"</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null</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"backgroundTile"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"backgroundBrightness"</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"dark"</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"backgroundColor"</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"#0079BF"</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"backgroundBottomColor"</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"#0079BF"</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"backgroundTopColor"</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"#0079BF"</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"canBePublic"</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"canBeEnterprise"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"canBeOrg"</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"canBePrivate"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"canInvite"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endParaRPr lang="en-US" sz="800" b="0" noProof="1">
              <a:solidFill>
                <a:srgbClr val="000000"/>
              </a:solidFill>
              <a:effectLst/>
              <a:latin typeface="Consolas" panose="020B0609020204030204" pitchFamily="49" charset="0"/>
            </a:endParaRPr>
          </a:p>
          <a:p>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"labelNames"</a:t>
            </a:r>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"green"</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"yellow"</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"orange"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"red"</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"purple"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"blue"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"sky"</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"lime"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"pink"</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"black"</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endParaRPr lang="en-US" sz="800" b="0" noProof="1">
              <a:solidFill>
                <a:srgbClr val="000000"/>
              </a:solidFill>
              <a:effectLst/>
              <a:latin typeface="Consolas" panose="020B0609020204030204" pitchFamily="49" charset="0"/>
            </a:endParaRPr>
          </a:p>
          <a:p>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"limits"</a:t>
            </a:r>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a:t>
            </a:r>
          </a:p>
        </p:txBody>
      </p:sp>
      <p:sp>
        <p:nvSpPr>
          <p:cNvPr id="19" name="Rectangle 18">
            <a:extLst>
              <a:ext uri="{FF2B5EF4-FFF2-40B4-BE49-F238E27FC236}">
                <a16:creationId xmlns:a16="http://schemas.microsoft.com/office/drawing/2014/main" id="{C288E3E7-AC6E-4957-BCB1-F9D1AE1BB7D2}"/>
              </a:ext>
            </a:extLst>
          </p:cNvPr>
          <p:cNvSpPr/>
          <p:nvPr/>
        </p:nvSpPr>
        <p:spPr>
          <a:xfrm>
            <a:off x="7877154" y="82006"/>
            <a:ext cx="3636413" cy="628362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06A4B069-C8A4-4930-9BF2-41EFC873805E}"/>
              </a:ext>
            </a:extLst>
          </p:cNvPr>
          <p:cNvSpPr txBox="1"/>
          <p:nvPr/>
        </p:nvSpPr>
        <p:spPr>
          <a:xfrm>
            <a:off x="771505" y="5080252"/>
            <a:ext cx="6096000" cy="400110"/>
          </a:xfrm>
          <a:prstGeom prst="rect">
            <a:avLst/>
          </a:prstGeom>
          <a:noFill/>
        </p:spPr>
        <p:txBody>
          <a:bodyPr wrap="square">
            <a:spAutoFit/>
          </a:bodyPr>
          <a:lstStyle/>
          <a:p>
            <a:pPr fontAlgn="t"/>
            <a:r>
              <a:rPr lang="en-US" sz="2000" noProof="1">
                <a:latin typeface="Bahnschrift SemiBold" panose="020B0502040204020203" pitchFamily="34" charset="0"/>
              </a:rPr>
              <a:t>5) toString() metodu olusturalim</a:t>
            </a:r>
          </a:p>
        </p:txBody>
      </p:sp>
      <p:sp>
        <p:nvSpPr>
          <p:cNvPr id="22" name="TextBox 21">
            <a:extLst>
              <a:ext uri="{FF2B5EF4-FFF2-40B4-BE49-F238E27FC236}">
                <a16:creationId xmlns:a16="http://schemas.microsoft.com/office/drawing/2014/main" id="{D354C3B7-1660-401C-BDA7-B6A669B4D9CC}"/>
              </a:ext>
            </a:extLst>
          </p:cNvPr>
          <p:cNvSpPr txBox="1"/>
          <p:nvPr/>
        </p:nvSpPr>
        <p:spPr>
          <a:xfrm>
            <a:off x="755922" y="1969569"/>
            <a:ext cx="6096000" cy="400110"/>
          </a:xfrm>
          <a:prstGeom prst="rect">
            <a:avLst/>
          </a:prstGeom>
          <a:noFill/>
        </p:spPr>
        <p:txBody>
          <a:bodyPr wrap="square">
            <a:spAutoFit/>
          </a:bodyPr>
          <a:lstStyle/>
          <a:p>
            <a:pPr fontAlgn="t"/>
            <a:r>
              <a:rPr lang="en-US" sz="2000" dirty="0">
                <a:latin typeface="Bahnschrift SemiBold" panose="020B0502040204020203" pitchFamily="34" charset="0"/>
              </a:rPr>
              <a:t>1) </a:t>
            </a:r>
            <a:r>
              <a:rPr lang="en-US" sz="2000" noProof="1">
                <a:latin typeface="Bahnschrift SemiBold" panose="020B0502040204020203" pitchFamily="34" charset="0"/>
              </a:rPr>
              <a:t>Tum variable’lari  "private" olarak olusturalim</a:t>
            </a:r>
          </a:p>
        </p:txBody>
      </p:sp>
      <p:sp>
        <p:nvSpPr>
          <p:cNvPr id="23" name="TextBox 22">
            <a:extLst>
              <a:ext uri="{FF2B5EF4-FFF2-40B4-BE49-F238E27FC236}">
                <a16:creationId xmlns:a16="http://schemas.microsoft.com/office/drawing/2014/main" id="{545368B7-A2E3-491A-9EF5-722DBF66D673}"/>
              </a:ext>
            </a:extLst>
          </p:cNvPr>
          <p:cNvSpPr txBox="1"/>
          <p:nvPr/>
        </p:nvSpPr>
        <p:spPr>
          <a:xfrm>
            <a:off x="755922" y="2655332"/>
            <a:ext cx="6270208" cy="707886"/>
          </a:xfrm>
          <a:prstGeom prst="rect">
            <a:avLst/>
          </a:prstGeom>
          <a:noFill/>
        </p:spPr>
        <p:txBody>
          <a:bodyPr wrap="square">
            <a:spAutoFit/>
          </a:bodyPr>
          <a:lstStyle/>
          <a:p>
            <a:pPr marL="234950" indent="-234950" fontAlgn="t"/>
            <a:r>
              <a:rPr lang="en-US" sz="2000" noProof="1">
                <a:latin typeface="Bahnschrift SemiBold" panose="020B0502040204020203" pitchFamily="34" charset="0"/>
              </a:rPr>
              <a:t>2) Tum variable’lar icin getter() and setter() metodlari olusturalim</a:t>
            </a:r>
          </a:p>
        </p:txBody>
      </p:sp>
      <p:sp>
        <p:nvSpPr>
          <p:cNvPr id="24" name="TextBox 23">
            <a:extLst>
              <a:ext uri="{FF2B5EF4-FFF2-40B4-BE49-F238E27FC236}">
                <a16:creationId xmlns:a16="http://schemas.microsoft.com/office/drawing/2014/main" id="{3AD4B44D-A954-4C39-83EA-51FC4493A8D1}"/>
              </a:ext>
            </a:extLst>
          </p:cNvPr>
          <p:cNvSpPr txBox="1"/>
          <p:nvPr/>
        </p:nvSpPr>
        <p:spPr>
          <a:xfrm>
            <a:off x="771505" y="4266899"/>
            <a:ext cx="6096000" cy="400110"/>
          </a:xfrm>
          <a:prstGeom prst="rect">
            <a:avLst/>
          </a:prstGeom>
          <a:noFill/>
        </p:spPr>
        <p:txBody>
          <a:bodyPr wrap="square">
            <a:spAutoFit/>
          </a:bodyPr>
          <a:lstStyle/>
          <a:p>
            <a:pPr fontAlgn="t"/>
            <a:r>
              <a:rPr lang="en-US" sz="2000" noProof="1">
                <a:latin typeface="Bahnschrift SemiBold" panose="020B0502040204020203" pitchFamily="34" charset="0"/>
              </a:rPr>
              <a:t>4) Default constructor (parametresiz) olusturalim</a:t>
            </a:r>
          </a:p>
        </p:txBody>
      </p:sp>
      <p:sp>
        <p:nvSpPr>
          <p:cNvPr id="25" name="TextBox 24">
            <a:extLst>
              <a:ext uri="{FF2B5EF4-FFF2-40B4-BE49-F238E27FC236}">
                <a16:creationId xmlns:a16="http://schemas.microsoft.com/office/drawing/2014/main" id="{0CDA400F-A019-4F46-86FC-2DAF13D6387A}"/>
              </a:ext>
            </a:extLst>
          </p:cNvPr>
          <p:cNvSpPr txBox="1"/>
          <p:nvPr/>
        </p:nvSpPr>
        <p:spPr>
          <a:xfrm>
            <a:off x="755922" y="3535034"/>
            <a:ext cx="6583476" cy="400110"/>
          </a:xfrm>
          <a:prstGeom prst="rect">
            <a:avLst/>
          </a:prstGeom>
          <a:noFill/>
        </p:spPr>
        <p:txBody>
          <a:bodyPr wrap="square">
            <a:spAutoFit/>
          </a:bodyPr>
          <a:lstStyle/>
          <a:p>
            <a:pPr fontAlgn="t"/>
            <a:r>
              <a:rPr lang="en-US" sz="2000" dirty="0">
                <a:latin typeface="Bahnschrift SemiBold" panose="020B0502040204020203" pitchFamily="34" charset="0"/>
              </a:rPr>
              <a:t>3) </a:t>
            </a:r>
            <a:r>
              <a:rPr lang="en-US" sz="2000" noProof="1">
                <a:latin typeface="Bahnschrift SemiBold" panose="020B0502040204020203" pitchFamily="34" charset="0"/>
              </a:rPr>
              <a:t>Tum parametreleri iceren bir constructor olusturalim</a:t>
            </a:r>
          </a:p>
        </p:txBody>
      </p:sp>
    </p:spTree>
    <p:extLst>
      <p:ext uri="{BB962C8B-B14F-4D97-AF65-F5344CB8AC3E}">
        <p14:creationId xmlns:p14="http://schemas.microsoft.com/office/powerpoint/2010/main" val="150290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AD406B-A924-431A-85F8-B63808DFEB1B}"/>
              </a:ext>
            </a:extLst>
          </p:cNvPr>
          <p:cNvSpPr txBox="1"/>
          <p:nvPr/>
        </p:nvSpPr>
        <p:spPr>
          <a:xfrm>
            <a:off x="1116836" y="1112713"/>
            <a:ext cx="9490204" cy="129266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C27_Put_</a:t>
            </a:r>
            <a:r>
              <a:rPr lang="en-US" altLang="en-US" dirty="0">
                <a:solidFill>
                  <a:srgbClr val="C00000"/>
                </a:solidFill>
                <a:latin typeface="Bahnschrift SemiBold" panose="020B0502040204020203" pitchFamily="34" charset="0"/>
              </a:rPr>
              <a:t>PojoClass</a:t>
            </a:r>
            <a:endParaRPr kumimoji="0" lang="en-US" altLang="en-US" sz="1800" b="0" i="0" u="none" strike="noStrike" cap="none" normalizeH="0" baseline="0" dirty="0">
              <a:ln>
                <a:noFill/>
              </a:ln>
              <a:solidFill>
                <a:srgbClr val="C00000"/>
              </a:solidFill>
              <a:effectLst/>
              <a:latin typeface="Bahnschrift SemiBold" panose="020B0502040204020203" pitchFamily="34" charset="0"/>
            </a:endParaRPr>
          </a:p>
          <a:p>
            <a:pPr eaLnBrk="0" fontAlgn="base" hangingPunct="0">
              <a:spcBef>
                <a:spcPct val="0"/>
              </a:spcBef>
              <a:spcAft>
                <a:spcPct val="0"/>
              </a:spcAft>
            </a:pPr>
            <a:r>
              <a:rPr kumimoji="0" lang="en-US" altLang="en-US" sz="2000" b="0" u="none" strike="noStrike" cap="none" normalizeH="0" baseline="0" noProof="1">
                <a:ln>
                  <a:noFill/>
                </a:ln>
                <a:effectLst/>
                <a:latin typeface="Bahnschrift SemiBold" panose="020B0502040204020203" pitchFamily="34" charset="0"/>
              </a:rPr>
              <a:t> </a:t>
            </a:r>
            <a:r>
              <a:rPr lang="en-US" sz="2000" noProof="1">
                <a:solidFill>
                  <a:schemeClr val="accent1">
                    <a:lumMod val="75000"/>
                  </a:schemeClr>
                </a:solidFill>
                <a:latin typeface="Bahnschrift SemiBold" panose="020B0502040204020203" pitchFamily="34" charset="0"/>
              </a:rPr>
              <a:t>https://jsonplaceholder.typicode.com</a:t>
            </a:r>
            <a:r>
              <a:rPr lang="en-US" sz="2000" b="0" i="0" noProof="1">
                <a:solidFill>
                  <a:schemeClr val="accent1">
                    <a:lumMod val="75000"/>
                  </a:schemeClr>
                </a:solidFill>
                <a:effectLst/>
                <a:latin typeface="Bahnschrift SemiBold" panose="020B0502040204020203" pitchFamily="34" charset="0"/>
              </a:rPr>
              <a:t>/posts/</a:t>
            </a:r>
            <a:r>
              <a:rPr lang="en-US" sz="2000" noProof="1">
                <a:solidFill>
                  <a:schemeClr val="accent1">
                    <a:lumMod val="75000"/>
                  </a:schemeClr>
                </a:solidFill>
                <a:latin typeface="Bahnschrift SemiBold" panose="020B0502040204020203" pitchFamily="34" charset="0"/>
              </a:rPr>
              <a:t>70</a:t>
            </a:r>
            <a:r>
              <a:rPr lang="en-US" sz="2000" b="0" i="0" noProof="1">
                <a:solidFill>
                  <a:schemeClr val="accent1">
                    <a:lumMod val="75000"/>
                  </a:schemeClr>
                </a:solidFill>
                <a:effectLst/>
                <a:latin typeface="Bahnschrift SemiBold" panose="020B0502040204020203" pitchFamily="34" charset="0"/>
              </a:rPr>
              <a:t> </a:t>
            </a:r>
            <a:r>
              <a:rPr kumimoji="0" lang="en-US" altLang="en-US" sz="2000" b="0" u="none" strike="noStrike" cap="none" normalizeH="0" baseline="0" noProof="1">
                <a:ln>
                  <a:noFill/>
                </a:ln>
                <a:effectLst/>
                <a:latin typeface="Bahnschrift SemiBold" panose="020B0502040204020203" pitchFamily="34" charset="0"/>
              </a:rPr>
              <a:t>url'ine asagidaki body’e sahip bir PUT request yolladigimizda donen response’in response body’sinin asagida verilen ile ayni oldugunu test ediniz</a:t>
            </a:r>
            <a:endParaRPr kumimoji="0" lang="en-US" altLang="en-US" sz="2000" b="0" i="0" u="none" strike="noStrike" cap="none" normalizeH="0" baseline="0" dirty="0">
              <a:ln>
                <a:noFill/>
              </a:ln>
              <a:solidFill>
                <a:srgbClr val="C00000"/>
              </a:solidFill>
              <a:effectLst/>
              <a:latin typeface="Bahnschrift SemiBold" panose="020B0502040204020203" pitchFamily="34" charset="0"/>
            </a:endParaRPr>
          </a:p>
        </p:txBody>
      </p:sp>
      <p:sp>
        <p:nvSpPr>
          <p:cNvPr id="12" name="Rectangle 11">
            <a:extLst>
              <a:ext uri="{FF2B5EF4-FFF2-40B4-BE49-F238E27FC236}">
                <a16:creationId xmlns:a16="http://schemas.microsoft.com/office/drawing/2014/main" id="{D497E62A-3A67-4082-A56C-973CB4F5B26A}"/>
              </a:ext>
            </a:extLst>
          </p:cNvPr>
          <p:cNvSpPr/>
          <p:nvPr/>
        </p:nvSpPr>
        <p:spPr>
          <a:xfrm>
            <a:off x="969223" y="899247"/>
            <a:ext cx="9862899" cy="520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8677457C-FC67-4EFF-B496-CE5FCE627836}"/>
              </a:ext>
            </a:extLst>
          </p:cNvPr>
          <p:cNvSpPr txBox="1"/>
          <p:nvPr/>
        </p:nvSpPr>
        <p:spPr>
          <a:xfrm>
            <a:off x="2538120" y="183162"/>
            <a:ext cx="6646520" cy="461665"/>
          </a:xfrm>
          <a:prstGeom prst="rect">
            <a:avLst/>
          </a:prstGeom>
          <a:noFill/>
        </p:spPr>
        <p:txBody>
          <a:bodyPr wrap="square">
            <a:spAutoFit/>
          </a:bodyPr>
          <a:lstStyle/>
          <a:p>
            <a:pPr algn="ctr"/>
            <a:r>
              <a:rPr lang="en-US" sz="2400" dirty="0">
                <a:latin typeface="Bahnschrift SemiBold" panose="020B0502040204020203" pitchFamily="34" charset="0"/>
              </a:rPr>
              <a:t>POJO CLASS ILE EXPECTED DATA TESTI</a:t>
            </a:r>
          </a:p>
        </p:txBody>
      </p:sp>
      <p:sp>
        <p:nvSpPr>
          <p:cNvPr id="13" name="TextBox 12">
            <a:extLst>
              <a:ext uri="{FF2B5EF4-FFF2-40B4-BE49-F238E27FC236}">
                <a16:creationId xmlns:a16="http://schemas.microsoft.com/office/drawing/2014/main" id="{426A2680-CD9D-4B1A-89CF-6DB19E8A9995}"/>
              </a:ext>
            </a:extLst>
          </p:cNvPr>
          <p:cNvSpPr txBox="1"/>
          <p:nvPr/>
        </p:nvSpPr>
        <p:spPr>
          <a:xfrm>
            <a:off x="6307015" y="2920355"/>
            <a:ext cx="3048000" cy="2554545"/>
          </a:xfrm>
          <a:prstGeom prst="rect">
            <a:avLst/>
          </a:prstGeom>
          <a:noFill/>
        </p:spPr>
        <p:txBody>
          <a:bodyPr wrap="square">
            <a:spAutoFit/>
          </a:bodyPr>
          <a:lstStyle/>
          <a:p>
            <a:r>
              <a:rPr lang="en-US" sz="2000" noProof="1">
                <a:solidFill>
                  <a:srgbClr val="C00000"/>
                </a:solidFill>
                <a:latin typeface="Bahnschrift SemiBold" panose="020B0502040204020203" pitchFamily="34" charset="0"/>
              </a:rPr>
              <a:t>Expected Data</a:t>
            </a:r>
            <a:r>
              <a:rPr lang="en-US" sz="2000" b="0" noProof="1">
                <a:solidFill>
                  <a:srgbClr val="C00000"/>
                </a:solidFill>
                <a:effectLst/>
                <a:latin typeface="Bahnschrift SemiBold" panose="020B0502040204020203" pitchFamily="34" charset="0"/>
              </a:rPr>
              <a:t> :</a:t>
            </a:r>
            <a:r>
              <a:rPr lang="en-US" sz="2000" b="0" i="0" noProof="1">
                <a:solidFill>
                  <a:srgbClr val="C00000"/>
                </a:solidFill>
                <a:effectLst/>
                <a:latin typeface="Bahnschrift SemiBold" panose="020B0502040204020203" pitchFamily="34" charset="0"/>
              </a:rPr>
              <a:t> </a:t>
            </a:r>
            <a:r>
              <a:rPr kumimoji="0" lang="en-US" altLang="en-US" sz="2000" b="0" u="none" strike="noStrike" cap="none" normalizeH="0" baseline="0" noProof="1">
                <a:ln>
                  <a:noFill/>
                </a:ln>
                <a:solidFill>
                  <a:srgbClr val="C00000"/>
                </a:solidFill>
                <a:effectLst/>
                <a:latin typeface="Bahnschrift SemiBold" panose="020B0502040204020203" pitchFamily="34" charset="0"/>
              </a:rPr>
              <a:t> </a:t>
            </a:r>
          </a:p>
          <a:p>
            <a:endParaRPr kumimoji="0" lang="en-US" altLang="en-US" sz="2000" b="0" u="none" strike="noStrike" cap="none" normalizeH="0" baseline="0" noProof="1">
              <a:ln>
                <a:noFill/>
              </a:ln>
              <a:effectLst/>
              <a:latin typeface="Bahnschrift SemiBold" panose="020B0502040204020203" pitchFamily="34" charset="0"/>
            </a:endParaRPr>
          </a:p>
          <a:p>
            <a:r>
              <a:rPr lang="en-US" sz="2000" noProof="1">
                <a:latin typeface="Bahnschrift SemiBold" panose="020B0502040204020203" pitchFamily="34" charset="0"/>
              </a:rPr>
              <a:t>{</a:t>
            </a:r>
          </a:p>
          <a:p>
            <a:r>
              <a:rPr lang="en-US" sz="2000" noProof="1">
                <a:latin typeface="Bahnschrift SemiBold" panose="020B0502040204020203" pitchFamily="34" charset="0"/>
              </a:rPr>
              <a:t>    "title": "Ahmet",</a:t>
            </a:r>
          </a:p>
          <a:p>
            <a:r>
              <a:rPr lang="en-US" sz="2000" noProof="1">
                <a:latin typeface="Bahnschrift SemiBold" panose="020B0502040204020203" pitchFamily="34" charset="0"/>
              </a:rPr>
              <a:t>    "body": "Merhaba",</a:t>
            </a:r>
          </a:p>
          <a:p>
            <a:r>
              <a:rPr lang="en-US" sz="2000" noProof="1">
                <a:latin typeface="Bahnschrift SemiBold" panose="020B0502040204020203" pitchFamily="34" charset="0"/>
              </a:rPr>
              <a:t>    "userId": 10,</a:t>
            </a:r>
          </a:p>
          <a:p>
            <a:r>
              <a:rPr lang="en-US" sz="2000" noProof="1">
                <a:latin typeface="Bahnschrift SemiBold" panose="020B0502040204020203" pitchFamily="34" charset="0"/>
              </a:rPr>
              <a:t>    "id": 70</a:t>
            </a:r>
          </a:p>
          <a:p>
            <a:r>
              <a:rPr lang="en-US" sz="2000" noProof="1">
                <a:latin typeface="Bahnschrift SemiBold" panose="020B0502040204020203" pitchFamily="34" charset="0"/>
              </a:rPr>
              <a:t>}</a:t>
            </a:r>
          </a:p>
        </p:txBody>
      </p:sp>
      <p:sp>
        <p:nvSpPr>
          <p:cNvPr id="18" name="TextBox 17">
            <a:extLst>
              <a:ext uri="{FF2B5EF4-FFF2-40B4-BE49-F238E27FC236}">
                <a16:creationId xmlns:a16="http://schemas.microsoft.com/office/drawing/2014/main" id="{88FD9B9B-72FA-4906-9245-71D151F2E586}"/>
              </a:ext>
            </a:extLst>
          </p:cNvPr>
          <p:cNvSpPr txBox="1"/>
          <p:nvPr/>
        </p:nvSpPr>
        <p:spPr>
          <a:xfrm>
            <a:off x="2182541" y="2929503"/>
            <a:ext cx="3396340" cy="2554545"/>
          </a:xfrm>
          <a:prstGeom prst="rect">
            <a:avLst/>
          </a:prstGeom>
          <a:noFill/>
        </p:spPr>
        <p:txBody>
          <a:bodyPr wrap="square">
            <a:spAutoFit/>
          </a:bodyPr>
          <a:lstStyle/>
          <a:p>
            <a:r>
              <a:rPr lang="en-US" sz="2000" noProof="1">
                <a:solidFill>
                  <a:srgbClr val="C00000"/>
                </a:solidFill>
                <a:latin typeface="Bahnschrift SemiBold" panose="020B0502040204020203" pitchFamily="34" charset="0"/>
              </a:rPr>
              <a:t> Request Body</a:t>
            </a:r>
          </a:p>
          <a:p>
            <a:endParaRPr lang="en-US" sz="2000" noProof="1">
              <a:latin typeface="Bahnschrift SemiBold" panose="020B0502040204020203" pitchFamily="34" charset="0"/>
            </a:endParaRPr>
          </a:p>
          <a:p>
            <a:r>
              <a:rPr lang="en-US" sz="2000" noProof="1">
                <a:latin typeface="Bahnschrift SemiBold" panose="020B0502040204020203" pitchFamily="34" charset="0"/>
              </a:rPr>
              <a:t>{</a:t>
            </a:r>
          </a:p>
          <a:p>
            <a:r>
              <a:rPr lang="en-US" sz="2000" noProof="1">
                <a:latin typeface="Bahnschrift SemiBold" panose="020B0502040204020203" pitchFamily="34" charset="0"/>
              </a:rPr>
              <a:t>    "title": "Ahmet",</a:t>
            </a:r>
          </a:p>
          <a:p>
            <a:r>
              <a:rPr lang="en-US" sz="2000" noProof="1">
                <a:latin typeface="Bahnschrift SemiBold" panose="020B0502040204020203" pitchFamily="34" charset="0"/>
              </a:rPr>
              <a:t>    "body": "Merhaba",</a:t>
            </a:r>
          </a:p>
          <a:p>
            <a:r>
              <a:rPr lang="en-US" sz="2000" noProof="1">
                <a:latin typeface="Bahnschrift SemiBold" panose="020B0502040204020203" pitchFamily="34" charset="0"/>
              </a:rPr>
              <a:t>    "userId": 10,</a:t>
            </a:r>
          </a:p>
          <a:p>
            <a:r>
              <a:rPr lang="en-US" sz="2000" noProof="1">
                <a:latin typeface="Bahnschrift SemiBold" panose="020B0502040204020203" pitchFamily="34" charset="0"/>
              </a:rPr>
              <a:t>    "id": 70</a:t>
            </a:r>
          </a:p>
          <a:p>
            <a:r>
              <a:rPr lang="en-US" sz="2000" noProof="1">
                <a:latin typeface="Bahnschrift SemiBold" panose="020B0502040204020203" pitchFamily="34" charset="0"/>
              </a:rPr>
              <a:t>}</a:t>
            </a:r>
          </a:p>
        </p:txBody>
      </p:sp>
    </p:spTree>
    <p:extLst>
      <p:ext uri="{BB962C8B-B14F-4D97-AF65-F5344CB8AC3E}">
        <p14:creationId xmlns:p14="http://schemas.microsoft.com/office/powerpoint/2010/main" val="1512748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AD406B-A924-431A-85F8-B63808DFEB1B}"/>
              </a:ext>
            </a:extLst>
          </p:cNvPr>
          <p:cNvSpPr txBox="1"/>
          <p:nvPr/>
        </p:nvSpPr>
        <p:spPr>
          <a:xfrm>
            <a:off x="1116836" y="1007205"/>
            <a:ext cx="5155010" cy="861774"/>
          </a:xfrm>
          <a:prstGeom prst="rect">
            <a:avLst/>
          </a:prstGeom>
          <a:noFill/>
        </p:spPr>
        <p:txBody>
          <a:bodyPr wrap="square">
            <a:spAutoFit/>
          </a:bodyPr>
          <a:lstStyle/>
          <a:p>
            <a:pPr eaLnBrk="0" fontAlgn="base" hangingPunct="0">
              <a:spcBef>
                <a:spcPct val="0"/>
              </a:spcBef>
              <a:spcAft>
                <a:spcPct val="0"/>
              </a:spcAft>
            </a:pPr>
            <a:r>
              <a:rPr lang="en-US" altLang="en-US" dirty="0">
                <a:solidFill>
                  <a:srgbClr val="C00000"/>
                </a:solidFill>
                <a:latin typeface="Bahnschrift SemiBold" panose="020B0502040204020203" pitchFamily="34" charset="0"/>
              </a:rPr>
              <a:t>C28_Post_Pojo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
        <p:nvSpPr>
          <p:cNvPr id="9" name="TextBox 8">
            <a:extLst>
              <a:ext uri="{FF2B5EF4-FFF2-40B4-BE49-F238E27FC236}">
                <a16:creationId xmlns:a16="http://schemas.microsoft.com/office/drawing/2014/main" id="{686E54A1-345F-4ABF-A03E-9A0A49AD1597}"/>
              </a:ext>
            </a:extLst>
          </p:cNvPr>
          <p:cNvSpPr txBox="1"/>
          <p:nvPr/>
        </p:nvSpPr>
        <p:spPr>
          <a:xfrm>
            <a:off x="1116836" y="1376537"/>
            <a:ext cx="9590788"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noProof="1">
                <a:latin typeface="Bahnschrift SemiBold" panose="020B0502040204020203" pitchFamily="34" charset="0"/>
              </a:rPr>
              <a:t>https://restful-booker.herokuapp.com/booking</a:t>
            </a:r>
            <a:r>
              <a:rPr kumimoji="0" lang="en-US" altLang="en-US" sz="1800" b="0" i="1" u="none" strike="noStrike" cap="none" normalizeH="0" baseline="0" noProof="1">
                <a:ln>
                  <a:noFill/>
                </a:ln>
                <a:solidFill>
                  <a:srgbClr val="808080"/>
                </a:solidFill>
                <a:effectLst/>
                <a:latin typeface="JetBrains Mono"/>
              </a:rPr>
              <a:t> </a:t>
            </a:r>
            <a:r>
              <a:rPr lang="en-US" altLang="en-US" noProof="1">
                <a:latin typeface="Bahnschrift SemiBold" panose="020B0502040204020203" pitchFamily="34" charset="0"/>
              </a:rPr>
              <a:t>url’ine asagidaki body'ye sahip bir POST request gonderdigimizde donen response’un id haric asagidaki gibi oldugunu test edin.</a:t>
            </a:r>
            <a:r>
              <a:rPr lang="en-US" altLang="en-US" dirty="0">
                <a:latin typeface="Bahnschrift SemiBold" panose="020B0502040204020203" pitchFamily="34" charset="0"/>
              </a:rPr>
              <a:t>   </a:t>
            </a:r>
          </a:p>
        </p:txBody>
      </p:sp>
      <p:sp>
        <p:nvSpPr>
          <p:cNvPr id="12" name="Rectangle 11">
            <a:extLst>
              <a:ext uri="{FF2B5EF4-FFF2-40B4-BE49-F238E27FC236}">
                <a16:creationId xmlns:a16="http://schemas.microsoft.com/office/drawing/2014/main" id="{D497E62A-3A67-4082-A56C-973CB4F5B26A}"/>
              </a:ext>
            </a:extLst>
          </p:cNvPr>
          <p:cNvSpPr/>
          <p:nvPr/>
        </p:nvSpPr>
        <p:spPr>
          <a:xfrm>
            <a:off x="969223" y="899247"/>
            <a:ext cx="9862899" cy="520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4" name="TextBox 13">
            <a:extLst>
              <a:ext uri="{FF2B5EF4-FFF2-40B4-BE49-F238E27FC236}">
                <a16:creationId xmlns:a16="http://schemas.microsoft.com/office/drawing/2014/main" id="{1233FAB8-FEB9-42EC-A06D-B2FF7DEC99B1}"/>
              </a:ext>
            </a:extLst>
          </p:cNvPr>
          <p:cNvSpPr txBox="1"/>
          <p:nvPr/>
        </p:nvSpPr>
        <p:spPr>
          <a:xfrm>
            <a:off x="5654673" y="2226552"/>
            <a:ext cx="4802311" cy="3816429"/>
          </a:xfrm>
          <a:prstGeom prst="rect">
            <a:avLst/>
          </a:prstGeom>
          <a:noFill/>
        </p:spPr>
        <p:txBody>
          <a:bodyPr wrap="square">
            <a:spAutoFit/>
          </a:bodyPr>
          <a:lstStyle/>
          <a:p>
            <a:r>
              <a:rPr lang="en-US" altLang="en-US" sz="1600" noProof="1">
                <a:solidFill>
                  <a:srgbClr val="C00000"/>
                </a:solidFill>
                <a:latin typeface="Bahnschrift SemiBold" panose="020B0502040204020203" pitchFamily="34" charset="0"/>
              </a:rPr>
              <a:t>	</a:t>
            </a:r>
            <a:r>
              <a:rPr lang="en-US" altLang="en-US" noProof="1">
                <a:latin typeface="Bahnschrift SemiBold" panose="020B0502040204020203" pitchFamily="34" charset="0"/>
              </a:rPr>
              <a:t>Response Body // expected data</a:t>
            </a:r>
            <a:br>
              <a:rPr lang="en-US" altLang="en-US" sz="1600" noProof="1">
                <a:solidFill>
                  <a:srgbClr val="C00000"/>
                </a:solidFill>
                <a:latin typeface="Bahnschrift SemiBold" panose="020B0502040204020203" pitchFamily="34" charset="0"/>
              </a:rPr>
            </a:b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"bookingid"</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24</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a:t>
            </a:r>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"firstname"</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"Ahmet"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"lastname"</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"Bulut"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"totalprice"</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500</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"depositpaid"</a:t>
            </a:r>
            <a:r>
              <a:rPr lang="en-US" sz="1600" b="0" noProof="1">
                <a:solidFill>
                  <a:srgbClr val="000000"/>
                </a:solidFill>
                <a:effectLst/>
                <a:latin typeface="Consolas" panose="020B0609020204030204" pitchFamily="49" charset="0"/>
              </a:rPr>
              <a:t>: </a:t>
            </a:r>
            <a:r>
              <a:rPr lang="en-US" sz="1600" b="1" noProof="1">
                <a:solidFill>
                  <a:srgbClr val="0451A5"/>
                </a:solidFill>
                <a:effectLst/>
                <a:latin typeface="Consolas" panose="020B0609020204030204" pitchFamily="49" charset="0"/>
              </a:rPr>
              <a:t>false</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"bookingdates"</a:t>
            </a:r>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"checkin"</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"2021-06-01"</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"checkout"</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"2021-06-10"</a:t>
            </a:r>
            <a:endParaRPr lang="en-US" sz="1600" b="0" noProof="1">
              <a:solidFill>
                <a:srgbClr val="000000"/>
              </a:solidFill>
              <a:effectLst/>
              <a:latin typeface="Consolas" panose="020B0609020204030204" pitchFamily="49" charset="0"/>
            </a:endParaRPr>
          </a:p>
          <a:p>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"additionalneeds"</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"wi-fi"</a:t>
            </a:r>
            <a:endParaRPr lang="en-US" sz="1600" b="0" noProof="1">
              <a:solidFill>
                <a:srgbClr val="000000"/>
              </a:solidFill>
              <a:effectLst/>
              <a:latin typeface="Consolas" panose="020B0609020204030204" pitchFamily="49" charset="0"/>
            </a:endParaRPr>
          </a:p>
          <a:p>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59AFA03D-97E4-4C29-A3DE-20103CA40B1F}"/>
              </a:ext>
            </a:extLst>
          </p:cNvPr>
          <p:cNvSpPr txBox="1"/>
          <p:nvPr/>
        </p:nvSpPr>
        <p:spPr>
          <a:xfrm>
            <a:off x="1212192" y="2209023"/>
            <a:ext cx="3724795" cy="3416320"/>
          </a:xfrm>
          <a:prstGeom prst="rect">
            <a:avLst/>
          </a:prstGeom>
          <a:noFill/>
        </p:spPr>
        <p:txBody>
          <a:bodyPr wrap="square">
            <a:spAutoFit/>
          </a:bodyPr>
          <a:lstStyle/>
          <a:p>
            <a:r>
              <a:rPr lang="en-US" altLang="en-US" noProof="1">
                <a:latin typeface="Bahnschrift SemiBold" panose="020B0502040204020203" pitchFamily="34" charset="0"/>
              </a:rPr>
              <a:t>	Request body</a:t>
            </a:r>
            <a:br>
              <a:rPr lang="en-US" altLang="en-US" noProof="1">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"firstname" : "Ahmet",</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"lastname" : “Bulut",</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"totalprice" : 500,</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"depositpaid" : false,</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"bookingdates" : {</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"checkin" : "2021-06-01",</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"checkout" : "2021-06-10"</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"additionalneeds" : "wi-fi"</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t>
            </a:r>
            <a:endParaRPr lang="en-US" dirty="0"/>
          </a:p>
        </p:txBody>
      </p:sp>
      <p:sp>
        <p:nvSpPr>
          <p:cNvPr id="16" name="TextBox 15">
            <a:extLst>
              <a:ext uri="{FF2B5EF4-FFF2-40B4-BE49-F238E27FC236}">
                <a16:creationId xmlns:a16="http://schemas.microsoft.com/office/drawing/2014/main" id="{C44D31A7-52CE-4F7D-96A8-BD86A06ECEB8}"/>
              </a:ext>
            </a:extLst>
          </p:cNvPr>
          <p:cNvSpPr txBox="1"/>
          <p:nvPr/>
        </p:nvSpPr>
        <p:spPr>
          <a:xfrm>
            <a:off x="2538120" y="183162"/>
            <a:ext cx="6646520" cy="461665"/>
          </a:xfrm>
          <a:prstGeom prst="rect">
            <a:avLst/>
          </a:prstGeom>
          <a:noFill/>
        </p:spPr>
        <p:txBody>
          <a:bodyPr wrap="square">
            <a:spAutoFit/>
          </a:bodyPr>
          <a:lstStyle/>
          <a:p>
            <a:pPr algn="ctr"/>
            <a:r>
              <a:rPr lang="en-US" sz="2400" dirty="0">
                <a:latin typeface="Bahnschrift SemiBold" panose="020B0502040204020203" pitchFamily="34" charset="0"/>
              </a:rPr>
              <a:t>POJO CLASS ILE EXPECTED DATA TESTI</a:t>
            </a:r>
          </a:p>
        </p:txBody>
      </p:sp>
    </p:spTree>
    <p:extLst>
      <p:ext uri="{BB962C8B-B14F-4D97-AF65-F5344CB8AC3E}">
        <p14:creationId xmlns:p14="http://schemas.microsoft.com/office/powerpoint/2010/main" val="15857814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C7904A-6CD7-4066-8C30-993BDD2F37D6}"/>
              </a:ext>
            </a:extLst>
          </p:cNvPr>
          <p:cNvPicPr>
            <a:picLocks noChangeAspect="1"/>
          </p:cNvPicPr>
          <p:nvPr/>
        </p:nvPicPr>
        <p:blipFill>
          <a:blip r:embed="rId2"/>
          <a:stretch>
            <a:fillRect/>
          </a:stretch>
        </p:blipFill>
        <p:spPr>
          <a:xfrm>
            <a:off x="574318" y="703441"/>
            <a:ext cx="5521682" cy="5568576"/>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497E62A-3A67-4082-A56C-973CB4F5B26A}"/>
              </a:ext>
            </a:extLst>
          </p:cNvPr>
          <p:cNvSpPr/>
          <p:nvPr/>
        </p:nvSpPr>
        <p:spPr>
          <a:xfrm>
            <a:off x="574319" y="703440"/>
            <a:ext cx="5521682" cy="556857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4" name="TextBox 13">
            <a:extLst>
              <a:ext uri="{FF2B5EF4-FFF2-40B4-BE49-F238E27FC236}">
                <a16:creationId xmlns:a16="http://schemas.microsoft.com/office/drawing/2014/main" id="{1233FAB8-FEB9-42EC-A06D-B2FF7DEC99B1}"/>
              </a:ext>
            </a:extLst>
          </p:cNvPr>
          <p:cNvSpPr txBox="1"/>
          <p:nvPr/>
        </p:nvSpPr>
        <p:spPr>
          <a:xfrm>
            <a:off x="6655468" y="1374957"/>
            <a:ext cx="4802311" cy="3816429"/>
          </a:xfrm>
          <a:prstGeom prst="rect">
            <a:avLst/>
          </a:prstGeom>
          <a:noFill/>
        </p:spPr>
        <p:txBody>
          <a:bodyPr wrap="square">
            <a:spAutoFit/>
          </a:bodyPr>
          <a:lstStyle/>
          <a:p>
            <a:r>
              <a:rPr lang="en-US" altLang="en-US" sz="1600" noProof="1">
                <a:solidFill>
                  <a:srgbClr val="C00000"/>
                </a:solidFill>
                <a:latin typeface="Bahnschrift SemiBold" panose="020B0502040204020203" pitchFamily="34" charset="0"/>
              </a:rPr>
              <a:t>	</a:t>
            </a:r>
            <a:r>
              <a:rPr lang="en-US" altLang="en-US" noProof="1">
                <a:latin typeface="Bahnschrift SemiBold" panose="020B0502040204020203" pitchFamily="34" charset="0"/>
              </a:rPr>
              <a:t>Response Body // expected data</a:t>
            </a:r>
            <a:br>
              <a:rPr lang="en-US" altLang="en-US" sz="1600" noProof="1">
                <a:solidFill>
                  <a:srgbClr val="C00000"/>
                </a:solidFill>
                <a:latin typeface="Bahnschrift SemiBold" panose="020B0502040204020203" pitchFamily="34" charset="0"/>
              </a:rPr>
            </a:b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"bookingid"</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24</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a:t>
            </a:r>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"firstname"</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"Ahmet"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"lastname"</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"Bulut"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"totalprice"</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500</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"depositpaid"</a:t>
            </a:r>
            <a:r>
              <a:rPr lang="en-US" sz="1600" b="0" noProof="1">
                <a:solidFill>
                  <a:srgbClr val="000000"/>
                </a:solidFill>
                <a:effectLst/>
                <a:latin typeface="Consolas" panose="020B0609020204030204" pitchFamily="49" charset="0"/>
              </a:rPr>
              <a:t>: </a:t>
            </a:r>
            <a:r>
              <a:rPr lang="en-US" sz="1600" b="1" noProof="1">
                <a:solidFill>
                  <a:srgbClr val="0451A5"/>
                </a:solidFill>
                <a:effectLst/>
                <a:latin typeface="Consolas" panose="020B0609020204030204" pitchFamily="49" charset="0"/>
              </a:rPr>
              <a:t>false</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"bookingdates"</a:t>
            </a:r>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"checkin"</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"2021-06-01"</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"checkout"</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"2021-06-10"</a:t>
            </a:r>
            <a:endParaRPr lang="en-US" sz="1600" b="0" noProof="1">
              <a:solidFill>
                <a:srgbClr val="000000"/>
              </a:solidFill>
              <a:effectLst/>
              <a:latin typeface="Consolas" panose="020B0609020204030204" pitchFamily="49" charset="0"/>
            </a:endParaRPr>
          </a:p>
          <a:p>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"additionalneeds"</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"wi-fi"</a:t>
            </a:r>
            <a:endParaRPr lang="en-US" sz="1600" b="0" noProof="1">
              <a:solidFill>
                <a:srgbClr val="000000"/>
              </a:solidFill>
              <a:effectLst/>
              <a:latin typeface="Consolas" panose="020B0609020204030204" pitchFamily="49" charset="0"/>
            </a:endParaRPr>
          </a:p>
          <a:p>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C44D31A7-52CE-4F7D-96A8-BD86A06ECEB8}"/>
              </a:ext>
            </a:extLst>
          </p:cNvPr>
          <p:cNvSpPr txBox="1"/>
          <p:nvPr/>
        </p:nvSpPr>
        <p:spPr>
          <a:xfrm>
            <a:off x="2538120" y="183162"/>
            <a:ext cx="6646520" cy="461665"/>
          </a:xfrm>
          <a:prstGeom prst="rect">
            <a:avLst/>
          </a:prstGeom>
          <a:noFill/>
        </p:spPr>
        <p:txBody>
          <a:bodyPr wrap="square">
            <a:spAutoFit/>
          </a:bodyPr>
          <a:lstStyle/>
          <a:p>
            <a:pPr algn="ctr"/>
            <a:r>
              <a:rPr lang="en-US" sz="2400" dirty="0">
                <a:latin typeface="Bahnschrift SemiBold" panose="020B0502040204020203" pitchFamily="34" charset="0"/>
              </a:rPr>
              <a:t>POJO CLASS ICIN CONVERTOR KULLANMA</a:t>
            </a:r>
          </a:p>
        </p:txBody>
      </p:sp>
    </p:spTree>
    <p:extLst>
      <p:ext uri="{BB962C8B-B14F-4D97-AF65-F5344CB8AC3E}">
        <p14:creationId xmlns:p14="http://schemas.microsoft.com/office/powerpoint/2010/main" val="41070038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5771FE-8845-4403-AEC3-AEF1F9756931}"/>
              </a:ext>
            </a:extLst>
          </p:cNvPr>
          <p:cNvSpPr txBox="1"/>
          <p:nvPr/>
        </p:nvSpPr>
        <p:spPr>
          <a:xfrm>
            <a:off x="964436" y="1060325"/>
            <a:ext cx="515501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C29_Get_Pojo</a:t>
            </a: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
        <p:nvSpPr>
          <p:cNvPr id="6" name="TextBox 5">
            <a:extLst>
              <a:ext uri="{FF2B5EF4-FFF2-40B4-BE49-F238E27FC236}">
                <a16:creationId xmlns:a16="http://schemas.microsoft.com/office/drawing/2014/main" id="{E5994AA8-CAEA-48B8-A0AB-0DFC31A95923}"/>
              </a:ext>
            </a:extLst>
          </p:cNvPr>
          <p:cNvSpPr txBox="1"/>
          <p:nvPr/>
        </p:nvSpPr>
        <p:spPr>
          <a:xfrm>
            <a:off x="964436" y="1429657"/>
            <a:ext cx="9590788" cy="67710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505050"/>
                </a:solidFill>
                <a:effectLst/>
                <a:latin typeface="Bahnschrift SemiBold" panose="020B0502040204020203" pitchFamily="34" charset="0"/>
              </a:rPr>
              <a:t>http://dummy.restapiexample.com/api/v1/employee/3 </a:t>
            </a:r>
            <a:r>
              <a:rPr lang="en-US" altLang="en-US" noProof="1">
                <a:latin typeface="Bahnschrift SemiBold" panose="020B0502040204020203" pitchFamily="34" charset="0"/>
              </a:rPr>
              <a:t>url’ine bir GET request gonderdigimizde donen response’un asagidaki gibi oldugunu test edin.</a:t>
            </a:r>
            <a:r>
              <a:rPr lang="en-US" altLang="en-US" dirty="0">
                <a:latin typeface="Bahnschrift SemiBold" panose="020B0502040204020203" pitchFamily="34" charset="0"/>
              </a:rPr>
              <a:t>   </a:t>
            </a:r>
          </a:p>
        </p:txBody>
      </p:sp>
      <p:sp>
        <p:nvSpPr>
          <p:cNvPr id="7" name="Rectangle 6">
            <a:extLst>
              <a:ext uri="{FF2B5EF4-FFF2-40B4-BE49-F238E27FC236}">
                <a16:creationId xmlns:a16="http://schemas.microsoft.com/office/drawing/2014/main" id="{51422E8B-89A9-4029-929C-774B1136A512}"/>
              </a:ext>
            </a:extLst>
          </p:cNvPr>
          <p:cNvSpPr/>
          <p:nvPr/>
        </p:nvSpPr>
        <p:spPr>
          <a:xfrm>
            <a:off x="816823" y="952367"/>
            <a:ext cx="9862899" cy="520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9" name="TextBox 8">
            <a:extLst>
              <a:ext uri="{FF2B5EF4-FFF2-40B4-BE49-F238E27FC236}">
                <a16:creationId xmlns:a16="http://schemas.microsoft.com/office/drawing/2014/main" id="{82350864-9429-44C1-846A-0FBB9E575123}"/>
              </a:ext>
            </a:extLst>
          </p:cNvPr>
          <p:cNvSpPr txBox="1"/>
          <p:nvPr/>
        </p:nvSpPr>
        <p:spPr>
          <a:xfrm>
            <a:off x="1367122" y="2106765"/>
            <a:ext cx="8234077" cy="4001095"/>
          </a:xfrm>
          <a:prstGeom prst="rect">
            <a:avLst/>
          </a:prstGeom>
          <a:noFill/>
        </p:spPr>
        <p:txBody>
          <a:bodyPr wrap="square">
            <a:spAutoFit/>
          </a:bodyPr>
          <a:lstStyle/>
          <a:p>
            <a:r>
              <a:rPr lang="en-US" altLang="en-US" sz="1600" noProof="1">
                <a:solidFill>
                  <a:srgbClr val="C00000"/>
                </a:solidFill>
                <a:latin typeface="Bahnschrift SemiBold" panose="020B0502040204020203" pitchFamily="34" charset="0"/>
              </a:rPr>
              <a:t>	</a:t>
            </a:r>
            <a:r>
              <a:rPr lang="en-US" altLang="en-US" noProof="1">
                <a:latin typeface="Bahnschrift SemiBold" panose="020B0502040204020203" pitchFamily="34" charset="0"/>
              </a:rPr>
              <a:t>Response Body</a:t>
            </a:r>
          </a:p>
          <a:p>
            <a:br>
              <a:rPr lang="en-US" altLang="en-US" sz="1200" noProof="1">
                <a:solidFill>
                  <a:srgbClr val="C00000"/>
                </a:solidFill>
                <a:latin typeface="Bahnschrift SemiBold" panose="020B0502040204020203" pitchFamily="34" charset="0"/>
              </a:rPr>
            </a:b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"status"</a:t>
            </a:r>
            <a:r>
              <a:rPr lang="en-US" sz="2000" b="1" noProof="1">
                <a:solidFill>
                  <a:srgbClr val="000000"/>
                </a:solidFill>
                <a:effectLst/>
                <a:latin typeface="Consolas" panose="020B0609020204030204" pitchFamily="49" charset="0"/>
              </a:rPr>
              <a:t>: </a:t>
            </a:r>
            <a:r>
              <a:rPr lang="en-US" sz="2000" b="1" noProof="1">
                <a:solidFill>
                  <a:srgbClr val="0451A5"/>
                </a:solidFill>
                <a:effectLst/>
                <a:latin typeface="Consolas" panose="020B0609020204030204" pitchFamily="49" charset="0"/>
              </a:rPr>
              <a:t>"success"</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"data"</a:t>
            </a:r>
            <a:r>
              <a:rPr lang="en-US" sz="2000" b="1" noProof="1">
                <a:solidFill>
                  <a:srgbClr val="000000"/>
                </a:solidFill>
                <a:effectLst/>
                <a:latin typeface="Consolas" panose="020B0609020204030204" pitchFamily="49" charset="0"/>
              </a:rPr>
              <a:t>: {</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"id"</a:t>
            </a:r>
            <a:r>
              <a:rPr lang="en-US" sz="2000" b="1" noProof="1">
                <a:solidFill>
                  <a:srgbClr val="000000"/>
                </a:solidFill>
                <a:effectLst/>
                <a:latin typeface="Consolas" panose="020B0609020204030204" pitchFamily="49" charset="0"/>
              </a:rPr>
              <a:t>: </a:t>
            </a:r>
            <a:r>
              <a:rPr lang="en-US" sz="2000" b="1" noProof="1">
                <a:solidFill>
                  <a:srgbClr val="098658"/>
                </a:solidFill>
                <a:effectLst/>
                <a:latin typeface="Consolas" panose="020B0609020204030204" pitchFamily="49" charset="0"/>
              </a:rPr>
              <a:t>3</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"employee_name"</a:t>
            </a:r>
            <a:r>
              <a:rPr lang="en-US" sz="2000" b="1" noProof="1">
                <a:solidFill>
                  <a:srgbClr val="000000"/>
                </a:solidFill>
                <a:effectLst/>
                <a:latin typeface="Consolas" panose="020B0609020204030204" pitchFamily="49" charset="0"/>
              </a:rPr>
              <a:t>: </a:t>
            </a:r>
            <a:r>
              <a:rPr lang="en-US" sz="2000" b="1" noProof="1">
                <a:solidFill>
                  <a:srgbClr val="0451A5"/>
                </a:solidFill>
                <a:effectLst/>
                <a:latin typeface="Consolas" panose="020B0609020204030204" pitchFamily="49" charset="0"/>
              </a:rPr>
              <a:t>"Ashton Cox"</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"employee_salary"</a:t>
            </a:r>
            <a:r>
              <a:rPr lang="en-US" sz="2000" b="1" noProof="1">
                <a:solidFill>
                  <a:srgbClr val="000000"/>
                </a:solidFill>
                <a:effectLst/>
                <a:latin typeface="Consolas" panose="020B0609020204030204" pitchFamily="49" charset="0"/>
              </a:rPr>
              <a:t>: </a:t>
            </a:r>
            <a:r>
              <a:rPr lang="en-US" sz="2000" b="1" noProof="1">
                <a:solidFill>
                  <a:srgbClr val="098658"/>
                </a:solidFill>
                <a:effectLst/>
                <a:latin typeface="Consolas" panose="020B0609020204030204" pitchFamily="49" charset="0"/>
              </a:rPr>
              <a:t>86000</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"employee_age"</a:t>
            </a:r>
            <a:r>
              <a:rPr lang="en-US" sz="2000" b="1" noProof="1">
                <a:solidFill>
                  <a:srgbClr val="000000"/>
                </a:solidFill>
                <a:effectLst/>
                <a:latin typeface="Consolas" panose="020B0609020204030204" pitchFamily="49" charset="0"/>
              </a:rPr>
              <a:t>: </a:t>
            </a:r>
            <a:r>
              <a:rPr lang="en-US" sz="2000" b="1" noProof="1">
                <a:solidFill>
                  <a:srgbClr val="098658"/>
                </a:solidFill>
                <a:effectLst/>
                <a:latin typeface="Consolas" panose="020B0609020204030204" pitchFamily="49" charset="0"/>
              </a:rPr>
              <a:t>66</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"profile_image"</a:t>
            </a:r>
            <a:r>
              <a:rPr lang="en-US" sz="2000" b="1" noProof="1">
                <a:solidFill>
                  <a:srgbClr val="000000"/>
                </a:solidFill>
                <a:effectLst/>
                <a:latin typeface="Consolas" panose="020B0609020204030204" pitchFamily="49" charset="0"/>
              </a:rPr>
              <a:t>: </a:t>
            </a:r>
            <a:r>
              <a:rPr lang="en-US" sz="2000" b="1" noProof="1">
                <a:solidFill>
                  <a:srgbClr val="0451A5"/>
                </a:solidFill>
                <a:effectLst/>
                <a:latin typeface="Consolas" panose="020B0609020204030204" pitchFamily="49" charset="0"/>
              </a:rPr>
              <a:t>""</a:t>
            </a:r>
            <a:endParaRPr lang="en-US" sz="2000" b="1" noProof="1">
              <a:solidFill>
                <a:srgbClr val="000000"/>
              </a:solidFill>
              <a:effectLst/>
              <a:latin typeface="Consolas" panose="020B0609020204030204" pitchFamily="49" charset="0"/>
            </a:endParaRPr>
          </a:p>
          <a:p>
            <a:r>
              <a:rPr lang="en-US" sz="2000" b="1" noProof="1">
                <a:solidFill>
                  <a:srgbClr val="000000"/>
                </a:solidFill>
                <a:effectLst/>
                <a:latin typeface="Consolas" panose="020B0609020204030204" pitchFamily="49" charset="0"/>
              </a:rPr>
              <a:t>    },</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"message"</a:t>
            </a:r>
            <a:r>
              <a:rPr lang="en-US" sz="2000" b="1" noProof="1">
                <a:solidFill>
                  <a:srgbClr val="000000"/>
                </a:solidFill>
                <a:effectLst/>
                <a:latin typeface="Consolas" panose="020B0609020204030204" pitchFamily="49" charset="0"/>
              </a:rPr>
              <a:t>: </a:t>
            </a:r>
            <a:r>
              <a:rPr lang="en-US" sz="2000" b="1" noProof="1">
                <a:solidFill>
                  <a:srgbClr val="0451A5"/>
                </a:solidFill>
                <a:effectLst/>
                <a:latin typeface="Consolas" panose="020B0609020204030204" pitchFamily="49" charset="0"/>
              </a:rPr>
              <a:t>"Successfully! Record has been fetched."</a:t>
            </a:r>
            <a:endParaRPr lang="en-US" sz="2000" b="1" noProof="1">
              <a:solidFill>
                <a:srgbClr val="000000"/>
              </a:solidFill>
              <a:effectLst/>
              <a:latin typeface="Consolas" panose="020B0609020204030204" pitchFamily="49" charset="0"/>
            </a:endParaRPr>
          </a:p>
          <a:p>
            <a:r>
              <a:rPr lang="en-US" sz="2000" b="1" noProof="1">
                <a:solidFill>
                  <a:srgbClr val="000000"/>
                </a:solidFill>
                <a:effectLst/>
                <a:latin typeface="Consolas" panose="020B0609020204030204" pitchFamily="49" charset="0"/>
              </a:rPr>
              <a:t>}</a:t>
            </a:r>
            <a:endParaRPr lang="en-US" sz="1600" b="0" noProof="1">
              <a:solidFill>
                <a:srgbClr val="000000"/>
              </a:solidFill>
              <a:effectLst/>
              <a:latin typeface="Consolas" panose="020B0609020204030204" pitchFamily="49" charset="0"/>
            </a:endParaRPr>
          </a:p>
        </p:txBody>
      </p:sp>
      <p:cxnSp>
        <p:nvCxnSpPr>
          <p:cNvPr id="12" name="Straight Connector 11">
            <a:extLst>
              <a:ext uri="{FF2B5EF4-FFF2-40B4-BE49-F238E27FC236}">
                <a16:creationId xmlns:a16="http://schemas.microsoft.com/office/drawing/2014/main" id="{7FCC75C9-C47D-4F07-8FE2-7FD34583FEB7}"/>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8993202-1D79-414A-B90F-075E82A203CA}"/>
              </a:ext>
            </a:extLst>
          </p:cNvPr>
          <p:cNvSpPr txBox="1"/>
          <p:nvPr/>
        </p:nvSpPr>
        <p:spPr>
          <a:xfrm>
            <a:off x="1783234" y="155883"/>
            <a:ext cx="8672424" cy="461665"/>
          </a:xfrm>
          <a:prstGeom prst="rect">
            <a:avLst/>
          </a:prstGeom>
          <a:noFill/>
        </p:spPr>
        <p:txBody>
          <a:bodyPr wrap="square">
            <a:spAutoFit/>
          </a:bodyPr>
          <a:lstStyle/>
          <a:p>
            <a:pPr algn="ctr"/>
            <a:r>
              <a:rPr lang="en-US" sz="2400" dirty="0">
                <a:latin typeface="Bahnschrift SemiBold" panose="020B0502040204020203" pitchFamily="34" charset="0"/>
              </a:rPr>
              <a:t>CONVERTOR KULLANARAK POJO ILE EXPECTED DATA TESTI</a:t>
            </a:r>
          </a:p>
        </p:txBody>
      </p:sp>
    </p:spTree>
    <p:extLst>
      <p:ext uri="{BB962C8B-B14F-4D97-AF65-F5344CB8AC3E}">
        <p14:creationId xmlns:p14="http://schemas.microsoft.com/office/powerpoint/2010/main" val="2427412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E80FF4A-E596-4250-BB18-A05ED910EAC5}"/>
              </a:ext>
            </a:extLst>
          </p:cNvPr>
          <p:cNvSpPr txBox="1"/>
          <p:nvPr/>
        </p:nvSpPr>
        <p:spPr>
          <a:xfrm>
            <a:off x="4577859" y="133714"/>
            <a:ext cx="3030417" cy="830997"/>
          </a:xfrm>
          <a:prstGeom prst="rect">
            <a:avLst/>
          </a:prstGeom>
          <a:noFill/>
        </p:spPr>
        <p:txBody>
          <a:bodyPr wrap="square">
            <a:spAutoFit/>
          </a:bodyPr>
          <a:lstStyle/>
          <a:p>
            <a:r>
              <a:rPr lang="en-US" sz="2400" b="0" i="0" dirty="0">
                <a:solidFill>
                  <a:srgbClr val="C00000"/>
                </a:solidFill>
                <a:effectLst/>
                <a:latin typeface="Bahnschrift SemiBold" panose="020B0502040204020203" pitchFamily="34" charset="0"/>
                <a:cs typeface="Arial" panose="020B0604020202020204" pitchFamily="34" charset="0"/>
              </a:rPr>
              <a:t>R</a:t>
            </a:r>
            <a:r>
              <a:rPr lang="en-US" sz="2400" b="0" i="0" dirty="0">
                <a:solidFill>
                  <a:schemeClr val="tx1"/>
                </a:solidFill>
                <a:effectLst/>
                <a:latin typeface="Bahnschrift SemiBold" panose="020B0502040204020203" pitchFamily="34" charset="0"/>
                <a:cs typeface="Arial" panose="020B0604020202020204" pitchFamily="34" charset="0"/>
              </a:rPr>
              <a:t>equest &amp; </a:t>
            </a:r>
            <a:r>
              <a:rPr lang="en-US" sz="2400" b="0" i="0" dirty="0">
                <a:solidFill>
                  <a:srgbClr val="C00000"/>
                </a:solidFill>
                <a:effectLst/>
                <a:latin typeface="Bahnschrift SemiBold" panose="020B0502040204020203" pitchFamily="34" charset="0"/>
                <a:cs typeface="Arial" panose="020B0604020202020204" pitchFamily="34" charset="0"/>
              </a:rPr>
              <a:t>R</a:t>
            </a:r>
            <a:r>
              <a:rPr lang="en-US" sz="2400" b="0" i="0" dirty="0">
                <a:solidFill>
                  <a:schemeClr val="tx1"/>
                </a:solidFill>
                <a:effectLst/>
                <a:latin typeface="Bahnschrift SemiBold" panose="020B0502040204020203" pitchFamily="34" charset="0"/>
                <a:cs typeface="Arial" panose="020B0604020202020204" pitchFamily="34" charset="0"/>
              </a:rPr>
              <a:t>esponse</a:t>
            </a:r>
          </a:p>
          <a:p>
            <a:pPr algn="ctr"/>
            <a:r>
              <a:rPr lang="en-US" sz="2400" dirty="0">
                <a:latin typeface="Bahnschrift SemiBold" panose="020B0502040204020203" pitchFamily="34" charset="0"/>
                <a:cs typeface="Arial" panose="020B0604020202020204" pitchFamily="34" charset="0"/>
              </a:rPr>
              <a:t>API</a:t>
            </a:r>
            <a:endParaRPr lang="en-US" sz="2400" b="0" i="0" dirty="0">
              <a:solidFill>
                <a:schemeClr val="tx1"/>
              </a:solidFill>
              <a:effectLst/>
              <a:latin typeface="Bahnschrift SemiBold" panose="020B0502040204020203" pitchFamily="34" charset="0"/>
              <a:cs typeface="Arial" panose="020B0604020202020204" pitchFamily="34" charset="0"/>
            </a:endParaRPr>
          </a:p>
        </p:txBody>
      </p:sp>
      <p:pic>
        <p:nvPicPr>
          <p:cNvPr id="8" name="Picture 7">
            <a:extLst>
              <a:ext uri="{FF2B5EF4-FFF2-40B4-BE49-F238E27FC236}">
                <a16:creationId xmlns:a16="http://schemas.microsoft.com/office/drawing/2014/main" id="{D1D2029E-F0F7-40E4-A71B-D458BB04487A}"/>
              </a:ext>
            </a:extLst>
          </p:cNvPr>
          <p:cNvPicPr>
            <a:picLocks noChangeAspect="1"/>
          </p:cNvPicPr>
          <p:nvPr/>
        </p:nvPicPr>
        <p:blipFill>
          <a:blip r:embed="rId2"/>
          <a:stretch>
            <a:fillRect/>
          </a:stretch>
        </p:blipFill>
        <p:spPr>
          <a:xfrm>
            <a:off x="4867784" y="1383212"/>
            <a:ext cx="6715121" cy="1684930"/>
          </a:xfrm>
          <a:prstGeom prst="rect">
            <a:avLst/>
          </a:prstGeom>
        </p:spPr>
      </p:pic>
      <p:sp>
        <p:nvSpPr>
          <p:cNvPr id="9" name="Rectangle 8">
            <a:extLst>
              <a:ext uri="{FF2B5EF4-FFF2-40B4-BE49-F238E27FC236}">
                <a16:creationId xmlns:a16="http://schemas.microsoft.com/office/drawing/2014/main" id="{C044DE7E-BA76-42DE-9E4D-CF9C9E976641}"/>
              </a:ext>
            </a:extLst>
          </p:cNvPr>
          <p:cNvSpPr/>
          <p:nvPr/>
        </p:nvSpPr>
        <p:spPr>
          <a:xfrm>
            <a:off x="4867784" y="1399613"/>
            <a:ext cx="6715121" cy="166852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TextBox 9">
            <a:extLst>
              <a:ext uri="{FF2B5EF4-FFF2-40B4-BE49-F238E27FC236}">
                <a16:creationId xmlns:a16="http://schemas.microsoft.com/office/drawing/2014/main" id="{7199B2E6-3AD4-4DAC-8948-BA5473C71F04}"/>
              </a:ext>
            </a:extLst>
          </p:cNvPr>
          <p:cNvSpPr txBox="1"/>
          <p:nvPr/>
        </p:nvSpPr>
        <p:spPr>
          <a:xfrm>
            <a:off x="164123" y="2010689"/>
            <a:ext cx="380253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solidFill>
                  <a:srgbClr val="272927"/>
                </a:solidFill>
                <a:latin typeface="Bahnschrift SemiBold" panose="020B0502040204020203" pitchFamily="34" charset="0"/>
              </a:rPr>
              <a:t>http://graph.facebook.com/youtube</a:t>
            </a:r>
            <a:endParaRPr lang="en-US" dirty="0">
              <a:latin typeface="Bahnschrift SemiBold" panose="020B0502040204020203" pitchFamily="34" charset="0"/>
            </a:endParaRPr>
          </a:p>
        </p:txBody>
      </p:sp>
      <p:cxnSp>
        <p:nvCxnSpPr>
          <p:cNvPr id="12" name="Straight Arrow Connector 11">
            <a:extLst>
              <a:ext uri="{FF2B5EF4-FFF2-40B4-BE49-F238E27FC236}">
                <a16:creationId xmlns:a16="http://schemas.microsoft.com/office/drawing/2014/main" id="{368C9F98-3BBD-4F72-A01A-A6AD9D59D2D5}"/>
              </a:ext>
            </a:extLst>
          </p:cNvPr>
          <p:cNvCxnSpPr>
            <a:cxnSpLocks/>
          </p:cNvCxnSpPr>
          <p:nvPr/>
        </p:nvCxnSpPr>
        <p:spPr>
          <a:xfrm>
            <a:off x="3966657" y="2195355"/>
            <a:ext cx="792912" cy="0"/>
          </a:xfrm>
          <a:prstGeom prst="straightConnector1">
            <a:avLst/>
          </a:prstGeom>
          <a:noFill/>
          <a:ln w="28575"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30BCA2B9-B519-48C1-80DA-7BEF73C33D6C}"/>
              </a:ext>
            </a:extLst>
          </p:cNvPr>
          <p:cNvSpPr txBox="1"/>
          <p:nvPr/>
        </p:nvSpPr>
        <p:spPr>
          <a:xfrm>
            <a:off x="4001730" y="1790414"/>
            <a:ext cx="68182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solidFill>
                  <a:srgbClr val="272927"/>
                </a:solidFill>
                <a:latin typeface="Bahnschrift SemiBold" panose="020B0502040204020203" pitchFamily="34" charset="0"/>
              </a:rPr>
              <a:t>API</a:t>
            </a:r>
            <a:endParaRPr lang="en-US" dirty="0">
              <a:latin typeface="Bahnschrift SemiBold" panose="020B0502040204020203" pitchFamily="34" charset="0"/>
            </a:endParaRPr>
          </a:p>
        </p:txBody>
      </p:sp>
      <p:sp>
        <p:nvSpPr>
          <p:cNvPr id="15" name="TextBox 14">
            <a:extLst>
              <a:ext uri="{FF2B5EF4-FFF2-40B4-BE49-F238E27FC236}">
                <a16:creationId xmlns:a16="http://schemas.microsoft.com/office/drawing/2014/main" id="{F8F2CE43-8E28-451E-93DE-68AF264AC1E2}"/>
              </a:ext>
            </a:extLst>
          </p:cNvPr>
          <p:cNvSpPr txBox="1"/>
          <p:nvPr/>
        </p:nvSpPr>
        <p:spPr>
          <a:xfrm>
            <a:off x="754664" y="3625693"/>
            <a:ext cx="10042289"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Bef>
                <a:spcPts val="1200"/>
              </a:spcBef>
              <a:spcAft>
                <a:spcPts val="1200"/>
              </a:spcAft>
            </a:pPr>
            <a:r>
              <a:rPr lang="en-US" sz="2000" noProof="1">
                <a:solidFill>
                  <a:srgbClr val="C00000"/>
                </a:solidFill>
                <a:latin typeface="Bahnschrift SemiBold" panose="020B0502040204020203" pitchFamily="34" charset="0"/>
              </a:rPr>
              <a:t>NOT : </a:t>
            </a:r>
          </a:p>
          <a:p>
            <a:pPr algn="l">
              <a:spcBef>
                <a:spcPts val="1200"/>
              </a:spcBef>
              <a:spcAft>
                <a:spcPts val="1200"/>
              </a:spcAft>
            </a:pPr>
            <a:r>
              <a:rPr lang="en-US" sz="2000" noProof="1">
                <a:solidFill>
                  <a:srgbClr val="272927"/>
                </a:solidFill>
                <a:latin typeface="Bahnschrift SemiBold" panose="020B0502040204020203" pitchFamily="34" charset="0"/>
              </a:rPr>
              <a:t>UI daki kullanici adi ve sifre uygulamasi gibi API’da da bir guvenlik kontrolu vardir.</a:t>
            </a:r>
          </a:p>
          <a:p>
            <a:pPr algn="l">
              <a:spcBef>
                <a:spcPts val="1200"/>
              </a:spcBef>
              <a:spcAft>
                <a:spcPts val="1200"/>
              </a:spcAft>
            </a:pPr>
            <a:r>
              <a:rPr lang="en-US" sz="2000" noProof="1">
                <a:solidFill>
                  <a:srgbClr val="272927"/>
                </a:solidFill>
                <a:latin typeface="Bahnschrift SemiBold" panose="020B0502040204020203" pitchFamily="34" charset="0"/>
              </a:rPr>
              <a:t>Ozel kullanici adi ve sifre istenen alanlara girmek icin TOKEN almaniz gerekir</a:t>
            </a:r>
            <a:endParaRPr lang="en-US" sz="2000" dirty="0">
              <a:latin typeface="Bahnschrift SemiBold" panose="020B0502040204020203" pitchFamily="34" charset="0"/>
            </a:endParaRPr>
          </a:p>
        </p:txBody>
      </p:sp>
    </p:spTree>
    <p:extLst>
      <p:ext uri="{BB962C8B-B14F-4D97-AF65-F5344CB8AC3E}">
        <p14:creationId xmlns:p14="http://schemas.microsoft.com/office/powerpoint/2010/main" val="48889129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AD406B-A924-431A-85F8-B63808DFEB1B}"/>
              </a:ext>
            </a:extLst>
          </p:cNvPr>
          <p:cNvSpPr txBox="1"/>
          <p:nvPr/>
        </p:nvSpPr>
        <p:spPr>
          <a:xfrm>
            <a:off x="984671" y="2542928"/>
            <a:ext cx="6807964" cy="160043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noProof="1">
                <a:ln>
                  <a:noFill/>
                </a:ln>
                <a:solidFill>
                  <a:srgbClr val="C00000"/>
                </a:solidFill>
                <a:effectLst/>
                <a:latin typeface="Bahnschrift SemiBold" panose="020B0502040204020203" pitchFamily="34" charset="0"/>
              </a:rPr>
              <a:t>C28_Post_Serialization</a:t>
            </a:r>
          </a:p>
          <a:p>
            <a:pPr eaLnBrk="0" fontAlgn="base" hangingPunct="0">
              <a:spcBef>
                <a:spcPct val="0"/>
              </a:spcBef>
              <a:spcAft>
                <a:spcPct val="0"/>
              </a:spcAft>
            </a:pPr>
            <a:r>
              <a:rPr kumimoji="0" lang="en-US" altLang="en-US" sz="2000" b="0" u="none" strike="noStrike" cap="none" normalizeH="0" baseline="0" noProof="1">
                <a:ln>
                  <a:noFill/>
                </a:ln>
                <a:effectLst/>
                <a:latin typeface="Bahnschrift SemiBold" panose="020B0502040204020203" pitchFamily="34" charset="0"/>
              </a:rPr>
              <a:t> </a:t>
            </a:r>
            <a:r>
              <a:rPr lang="en-US" sz="2000" b="0" i="0" noProof="1">
                <a:solidFill>
                  <a:srgbClr val="212121"/>
                </a:solidFill>
                <a:effectLst/>
                <a:latin typeface="Bahnschrift SemiBold" panose="020B0502040204020203" pitchFamily="34" charset="0"/>
              </a:rPr>
              <a:t>https://api.trello.com/1/boards/?key=</a:t>
            </a:r>
            <a:r>
              <a:rPr lang="en-US" sz="2000" b="0" i="0" u="none" strike="noStrike" noProof="1">
                <a:effectLst/>
                <a:latin typeface="Bahnschrift SemiBold" panose="020B0502040204020203" pitchFamily="34" charset="0"/>
              </a:rPr>
              <a:t>{{Trello api key}} </a:t>
            </a:r>
            <a:r>
              <a:rPr lang="en-US" sz="2000" b="0" i="0" noProof="1">
                <a:solidFill>
                  <a:srgbClr val="212121"/>
                </a:solidFill>
                <a:effectLst/>
                <a:latin typeface="Bahnschrift SemiBold" panose="020B0502040204020203" pitchFamily="34" charset="0"/>
              </a:rPr>
              <a:t>&amp; token=</a:t>
            </a:r>
            <a:r>
              <a:rPr lang="en-US" sz="2000" b="0" i="0" u="none" strike="noStrike" noProof="1">
                <a:effectLst/>
                <a:latin typeface="Bahnschrift SemiBold" panose="020B0502040204020203" pitchFamily="34" charset="0"/>
              </a:rPr>
              <a:t>{{Trello Token}}</a:t>
            </a:r>
            <a:r>
              <a:rPr lang="en-US" sz="2000" b="0" i="0" noProof="1">
                <a:solidFill>
                  <a:srgbClr val="212121"/>
                </a:solidFill>
                <a:effectLst/>
                <a:latin typeface="Bahnschrift SemiBold" panose="020B0502040204020203" pitchFamily="34" charset="0"/>
              </a:rPr>
              <a:t>&amp;name=API2 url’ine bir post request gonderdigimizde donen response’un yandaki body’ye sahip oldugunu test ediniz </a:t>
            </a:r>
            <a:endParaRPr kumimoji="0" lang="en-US" altLang="en-US" sz="2000" b="0" i="0" u="none" strike="noStrike" cap="none" normalizeH="0" baseline="0" noProof="1">
              <a:ln>
                <a:noFill/>
              </a:ln>
              <a:solidFill>
                <a:srgbClr val="C00000"/>
              </a:solidFill>
              <a:effectLst/>
              <a:latin typeface="Bahnschrift SemiBold" panose="020B0502040204020203" pitchFamily="34" charset="0"/>
            </a:endParaRPr>
          </a:p>
        </p:txBody>
      </p:sp>
      <p:sp>
        <p:nvSpPr>
          <p:cNvPr id="12" name="Rectangle 11">
            <a:extLst>
              <a:ext uri="{FF2B5EF4-FFF2-40B4-BE49-F238E27FC236}">
                <a16:creationId xmlns:a16="http://schemas.microsoft.com/office/drawing/2014/main" id="{D497E62A-3A67-4082-A56C-973CB4F5B26A}"/>
              </a:ext>
            </a:extLst>
          </p:cNvPr>
          <p:cNvSpPr/>
          <p:nvPr/>
        </p:nvSpPr>
        <p:spPr>
          <a:xfrm>
            <a:off x="837058" y="2329462"/>
            <a:ext cx="6955577" cy="187251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8677457C-FC67-4EFF-B496-CE5FCE627836}"/>
              </a:ext>
            </a:extLst>
          </p:cNvPr>
          <p:cNvSpPr txBox="1"/>
          <p:nvPr/>
        </p:nvSpPr>
        <p:spPr>
          <a:xfrm>
            <a:off x="1065393" y="525832"/>
            <a:ext cx="6646520" cy="461665"/>
          </a:xfrm>
          <a:prstGeom prst="rect">
            <a:avLst/>
          </a:prstGeom>
          <a:noFill/>
        </p:spPr>
        <p:txBody>
          <a:bodyPr wrap="square">
            <a:spAutoFit/>
          </a:bodyPr>
          <a:lstStyle/>
          <a:p>
            <a:pPr algn="ctr"/>
            <a:r>
              <a:rPr lang="en-US" sz="2400" dirty="0">
                <a:latin typeface="Bahnschrift SemiBold" panose="020B0502040204020203" pitchFamily="34" charset="0"/>
              </a:rPr>
              <a:t>POJO ILE EXPECTED DATA TESTI</a:t>
            </a:r>
          </a:p>
        </p:txBody>
      </p:sp>
      <p:sp>
        <p:nvSpPr>
          <p:cNvPr id="9" name="TextBox 8">
            <a:extLst>
              <a:ext uri="{FF2B5EF4-FFF2-40B4-BE49-F238E27FC236}">
                <a16:creationId xmlns:a16="http://schemas.microsoft.com/office/drawing/2014/main" id="{D2272A01-01F5-4A4F-9EE7-63F1B48B947F}"/>
              </a:ext>
            </a:extLst>
          </p:cNvPr>
          <p:cNvSpPr txBox="1"/>
          <p:nvPr/>
        </p:nvSpPr>
        <p:spPr>
          <a:xfrm>
            <a:off x="8035779" y="117767"/>
            <a:ext cx="3005895" cy="6247864"/>
          </a:xfrm>
          <a:prstGeom prst="rect">
            <a:avLst/>
          </a:prstGeom>
          <a:noFill/>
        </p:spPr>
        <p:txBody>
          <a:bodyPr wrap="square">
            <a:spAutoFit/>
          </a:bodyPr>
          <a:lstStyle/>
          <a:p>
            <a:r>
              <a:rPr lang="en-US" sz="800" b="0" dirty="0">
                <a:solidFill>
                  <a:srgbClr val="000000"/>
                </a:solidFill>
                <a:effectLst/>
                <a:latin typeface="Consolas" panose="020B0609020204030204" pitchFamily="49" charset="0"/>
              </a:rPr>
              <a:t>{</a:t>
            </a:r>
            <a:endParaRPr lang="en-US" sz="800" b="0" noProof="1">
              <a:solidFill>
                <a:srgbClr val="000000"/>
              </a:solidFill>
              <a:effectLst/>
              <a:latin typeface="Consolas" panose="020B0609020204030204" pitchFamily="49" charset="0"/>
            </a:endParaRP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"id"</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"60e17b72a9cb99719157d055"</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"name"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"API2"</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"desc"</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"descData"</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null</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"closed"</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"idOrganization"</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"608bb1f8c74f6f3f28e98a67"</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"idEnterprise"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null</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"pinned"</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"url"</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"https://trello.com/b/qPOnicXa/api2"</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"shortUrl"</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"https://trello.com/b/qPOnicXa"</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"prefs"</a:t>
            </a:r>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"permissionLevel"</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"private"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"hideVotes"</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"voting"</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"disabled"</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"comments"</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"members"</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"invitations"</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"members"</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"selfJoin"</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"cardCovers"</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"isTemplate"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"cardAging"</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"regular"</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"calendarFeedEnabled"</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"blue"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"backgroundImage"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null</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"backgroundImageScaled"</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null</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"backgroundTile"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"backgroundBrightness"</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"dark"</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"backgroundColor"</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"#0079BF"</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"backgroundBottomColor"</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"#0079BF"</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"backgroundTopColor"</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"#0079BF"</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"canBePublic"</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"canBeEnterprise"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"canBeOrg"</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"canBePrivate"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"canInvite"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endParaRPr lang="en-US" sz="800" b="0" noProof="1">
              <a:solidFill>
                <a:srgbClr val="000000"/>
              </a:solidFill>
              <a:effectLst/>
              <a:latin typeface="Consolas" panose="020B0609020204030204" pitchFamily="49" charset="0"/>
            </a:endParaRPr>
          </a:p>
          <a:p>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"labelNames"</a:t>
            </a:r>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"green"</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"yellow"</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"orange"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"red"</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"purple"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"blue"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"sky"</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"lime"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"pink"</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"black"</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endParaRPr lang="en-US" sz="800" b="0" noProof="1">
              <a:solidFill>
                <a:srgbClr val="000000"/>
              </a:solidFill>
              <a:effectLst/>
              <a:latin typeface="Consolas" panose="020B0609020204030204" pitchFamily="49" charset="0"/>
            </a:endParaRPr>
          </a:p>
          <a:p>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"limits"</a:t>
            </a:r>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a:t>
            </a:r>
          </a:p>
        </p:txBody>
      </p:sp>
      <p:sp>
        <p:nvSpPr>
          <p:cNvPr id="19" name="Rectangle 18">
            <a:extLst>
              <a:ext uri="{FF2B5EF4-FFF2-40B4-BE49-F238E27FC236}">
                <a16:creationId xmlns:a16="http://schemas.microsoft.com/office/drawing/2014/main" id="{C288E3E7-AC6E-4957-BCB1-F9D1AE1BB7D2}"/>
              </a:ext>
            </a:extLst>
          </p:cNvPr>
          <p:cNvSpPr/>
          <p:nvPr/>
        </p:nvSpPr>
        <p:spPr>
          <a:xfrm>
            <a:off x="7877154" y="82006"/>
            <a:ext cx="3636413" cy="628362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122430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BAD47C7-27FD-4526-B04A-451E23EC7643}"/>
              </a:ext>
            </a:extLst>
          </p:cNvPr>
          <p:cNvPicPr>
            <a:picLocks noChangeAspect="1"/>
          </p:cNvPicPr>
          <p:nvPr/>
        </p:nvPicPr>
        <p:blipFill>
          <a:blip r:embed="rId2"/>
          <a:stretch>
            <a:fillRect/>
          </a:stretch>
        </p:blipFill>
        <p:spPr>
          <a:xfrm>
            <a:off x="6834555" y="959948"/>
            <a:ext cx="5031251" cy="5023820"/>
          </a:xfrm>
          <a:prstGeom prst="rect">
            <a:avLst/>
          </a:prstGeom>
        </p:spPr>
      </p:pic>
      <p:sp>
        <p:nvSpPr>
          <p:cNvPr id="8" name="Rectangle 7">
            <a:extLst>
              <a:ext uri="{FF2B5EF4-FFF2-40B4-BE49-F238E27FC236}">
                <a16:creationId xmlns:a16="http://schemas.microsoft.com/office/drawing/2014/main" id="{ABCD6DD8-8ACB-493A-9A00-10A324C2CFB9}"/>
              </a:ext>
            </a:extLst>
          </p:cNvPr>
          <p:cNvSpPr/>
          <p:nvPr/>
        </p:nvSpPr>
        <p:spPr>
          <a:xfrm>
            <a:off x="6834554" y="959947"/>
            <a:ext cx="5031251" cy="502382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9" name="TextBox 8">
            <a:extLst>
              <a:ext uri="{FF2B5EF4-FFF2-40B4-BE49-F238E27FC236}">
                <a16:creationId xmlns:a16="http://schemas.microsoft.com/office/drawing/2014/main" id="{E64F5AC1-D47E-4BD6-98AB-F14EA96EA4AA}"/>
              </a:ext>
            </a:extLst>
          </p:cNvPr>
          <p:cNvSpPr txBox="1"/>
          <p:nvPr/>
        </p:nvSpPr>
        <p:spPr>
          <a:xfrm>
            <a:off x="2535113" y="76869"/>
            <a:ext cx="3030417" cy="830997"/>
          </a:xfrm>
          <a:prstGeom prst="rect">
            <a:avLst/>
          </a:prstGeom>
          <a:noFill/>
        </p:spPr>
        <p:txBody>
          <a:bodyPr wrap="square">
            <a:spAutoFit/>
          </a:bodyPr>
          <a:lstStyle/>
          <a:p>
            <a:r>
              <a:rPr lang="en-US" sz="2400" b="0" i="0" dirty="0">
                <a:solidFill>
                  <a:srgbClr val="C00000"/>
                </a:solidFill>
                <a:effectLst/>
                <a:latin typeface="Bahnschrift SemiBold" panose="020B0502040204020203" pitchFamily="34" charset="0"/>
                <a:cs typeface="Arial" panose="020B0604020202020204" pitchFamily="34" charset="0"/>
              </a:rPr>
              <a:t>R</a:t>
            </a:r>
            <a:r>
              <a:rPr lang="en-US" sz="2400" b="0" i="0" dirty="0">
                <a:solidFill>
                  <a:schemeClr val="tx1"/>
                </a:solidFill>
                <a:effectLst/>
                <a:latin typeface="Bahnschrift SemiBold" panose="020B0502040204020203" pitchFamily="34" charset="0"/>
                <a:cs typeface="Arial" panose="020B0604020202020204" pitchFamily="34" charset="0"/>
              </a:rPr>
              <a:t>equest &amp; </a:t>
            </a:r>
            <a:r>
              <a:rPr lang="en-US" sz="2400" b="0" i="0" dirty="0">
                <a:solidFill>
                  <a:srgbClr val="C00000"/>
                </a:solidFill>
                <a:effectLst/>
                <a:latin typeface="Bahnschrift SemiBold" panose="020B0502040204020203" pitchFamily="34" charset="0"/>
                <a:cs typeface="Arial" panose="020B0604020202020204" pitchFamily="34" charset="0"/>
              </a:rPr>
              <a:t>R</a:t>
            </a:r>
            <a:r>
              <a:rPr lang="en-US" sz="2400" b="0" i="0" dirty="0">
                <a:solidFill>
                  <a:schemeClr val="tx1"/>
                </a:solidFill>
                <a:effectLst/>
                <a:latin typeface="Bahnschrift SemiBold" panose="020B0502040204020203" pitchFamily="34" charset="0"/>
                <a:cs typeface="Arial" panose="020B0604020202020204" pitchFamily="34" charset="0"/>
              </a:rPr>
              <a:t>esponse</a:t>
            </a:r>
          </a:p>
          <a:p>
            <a:pPr algn="ctr"/>
            <a:r>
              <a:rPr lang="en-US" sz="2400" dirty="0">
                <a:latin typeface="Bahnschrift SemiBold" panose="020B0502040204020203" pitchFamily="34" charset="0"/>
                <a:cs typeface="Arial" panose="020B0604020202020204" pitchFamily="34" charset="0"/>
              </a:rPr>
              <a:t>API</a:t>
            </a:r>
            <a:endParaRPr lang="en-US" sz="2400" b="0" i="0" dirty="0">
              <a:solidFill>
                <a:schemeClr val="tx1"/>
              </a:solidFill>
              <a:effectLst/>
              <a:latin typeface="Bahnschrift SemiBold" panose="020B0502040204020203" pitchFamily="34" charset="0"/>
              <a:cs typeface="Arial" panose="020B0604020202020204" pitchFamily="34" charset="0"/>
            </a:endParaRPr>
          </a:p>
        </p:txBody>
      </p:sp>
      <p:sp>
        <p:nvSpPr>
          <p:cNvPr id="10" name="TextBox 9">
            <a:extLst>
              <a:ext uri="{FF2B5EF4-FFF2-40B4-BE49-F238E27FC236}">
                <a16:creationId xmlns:a16="http://schemas.microsoft.com/office/drawing/2014/main" id="{C1FA9C63-2A8D-4F44-AE3D-702897119629}"/>
              </a:ext>
            </a:extLst>
          </p:cNvPr>
          <p:cNvSpPr txBox="1"/>
          <p:nvPr/>
        </p:nvSpPr>
        <p:spPr>
          <a:xfrm>
            <a:off x="257906" y="909034"/>
            <a:ext cx="6119448" cy="1000274"/>
          </a:xfrm>
          <a:prstGeom prst="rect">
            <a:avLst/>
          </a:prstGeom>
          <a:noFill/>
        </p:spPr>
        <p:txBody>
          <a:bodyPr wrap="square">
            <a:spAutoFit/>
          </a:bodyPr>
          <a:lstStyle/>
          <a:p>
            <a:pPr algn="l">
              <a:spcBef>
                <a:spcPts val="600"/>
              </a:spcBef>
            </a:pPr>
            <a:r>
              <a:rPr lang="en-US" sz="1800" noProof="1">
                <a:solidFill>
                  <a:srgbClr val="C00000"/>
                </a:solidFill>
                <a:latin typeface="Bahnschrift SemiBold" panose="020B0502040204020203" pitchFamily="34" charset="0"/>
              </a:rPr>
              <a:t>Sonuc olarak</a:t>
            </a:r>
          </a:p>
          <a:p>
            <a:pPr algn="l">
              <a:spcBef>
                <a:spcPts val="600"/>
              </a:spcBef>
            </a:pPr>
            <a:r>
              <a:rPr lang="en-US" sz="1800" noProof="1">
                <a:solidFill>
                  <a:srgbClr val="272927"/>
                </a:solidFill>
                <a:latin typeface="Bahnschrift SemiBold" panose="020B0502040204020203" pitchFamily="34" charset="0"/>
              </a:rPr>
              <a:t>API’da islem yapmak icin uygulamalar arasindaki iletisimi saglayacak kurallar net olarak belirlenmis olmalidir</a:t>
            </a:r>
            <a:endParaRPr lang="en-US" sz="1800" dirty="0">
              <a:latin typeface="Bahnschrift SemiBold" panose="020B0502040204020203" pitchFamily="34" charset="0"/>
            </a:endParaRPr>
          </a:p>
        </p:txBody>
      </p:sp>
      <p:sp>
        <p:nvSpPr>
          <p:cNvPr id="12" name="TextBox 11">
            <a:extLst>
              <a:ext uri="{FF2B5EF4-FFF2-40B4-BE49-F238E27FC236}">
                <a16:creationId xmlns:a16="http://schemas.microsoft.com/office/drawing/2014/main" id="{2BA0F972-16A0-4653-BA9D-5965786B5629}"/>
              </a:ext>
            </a:extLst>
          </p:cNvPr>
          <p:cNvSpPr txBox="1"/>
          <p:nvPr/>
        </p:nvSpPr>
        <p:spPr>
          <a:xfrm>
            <a:off x="282230" y="2114640"/>
            <a:ext cx="6119448" cy="2662267"/>
          </a:xfrm>
          <a:prstGeom prst="rect">
            <a:avLst/>
          </a:prstGeom>
          <a:noFill/>
        </p:spPr>
        <p:txBody>
          <a:bodyPr wrap="square">
            <a:spAutoFit/>
          </a:bodyPr>
          <a:lstStyle/>
          <a:p>
            <a:pPr algn="l">
              <a:spcBef>
                <a:spcPts val="600"/>
              </a:spcBef>
            </a:pPr>
            <a:r>
              <a:rPr lang="en-US" sz="1800" noProof="1">
                <a:solidFill>
                  <a:srgbClr val="C00000"/>
                </a:solidFill>
                <a:latin typeface="Bahnschrift SemiBold" panose="020B0502040204020203" pitchFamily="34" charset="0"/>
              </a:rPr>
              <a:t>Request</a:t>
            </a:r>
          </a:p>
          <a:p>
            <a:pPr algn="l">
              <a:spcBef>
                <a:spcPts val="600"/>
              </a:spcBef>
            </a:pPr>
            <a:r>
              <a:rPr lang="en-US" sz="1800" noProof="1">
                <a:solidFill>
                  <a:srgbClr val="272927"/>
                </a:solidFill>
                <a:latin typeface="Bahnschrift SemiBold" panose="020B0502040204020203" pitchFamily="34" charset="0"/>
              </a:rPr>
              <a:t>Bir uygulamadan herhangi bir bilgi istenecekse bu bilgilere ulasabilmek icin istek sahiplerinin gondermesi gereken request net olarak belirlenmelidir</a:t>
            </a:r>
          </a:p>
          <a:p>
            <a:pPr algn="l"/>
            <a:r>
              <a:rPr lang="en-US" noProof="1">
                <a:solidFill>
                  <a:srgbClr val="272927"/>
                </a:solidFill>
                <a:latin typeface="Bahnschrift SemiBold" panose="020B0502040204020203" pitchFamily="34" charset="0"/>
              </a:rPr>
              <a:t>	1-</a:t>
            </a:r>
            <a:r>
              <a:rPr lang="en-US" sz="1800" noProof="1">
                <a:solidFill>
                  <a:srgbClr val="272927"/>
                </a:solidFill>
                <a:latin typeface="Bahnschrift SemiBold" panose="020B0502040204020203" pitchFamily="34" charset="0"/>
              </a:rPr>
              <a:t> End Point</a:t>
            </a:r>
          </a:p>
          <a:p>
            <a:pPr algn="l"/>
            <a:r>
              <a:rPr lang="en-US" noProof="1">
                <a:solidFill>
                  <a:srgbClr val="272927"/>
                </a:solidFill>
                <a:latin typeface="Bahnschrift SemiBold" panose="020B0502040204020203" pitchFamily="34" charset="0"/>
              </a:rPr>
              <a:t>	2- Parametreler</a:t>
            </a:r>
          </a:p>
          <a:p>
            <a:pPr algn="l"/>
            <a:r>
              <a:rPr lang="en-US" noProof="1">
                <a:solidFill>
                  <a:srgbClr val="272927"/>
                </a:solidFill>
                <a:latin typeface="Bahnschrift SemiBold" panose="020B0502040204020203" pitchFamily="34" charset="0"/>
              </a:rPr>
              <a:t>	3- HTTP metodu</a:t>
            </a:r>
          </a:p>
          <a:p>
            <a:pPr algn="l"/>
            <a:r>
              <a:rPr lang="en-US" noProof="1">
                <a:solidFill>
                  <a:srgbClr val="272927"/>
                </a:solidFill>
                <a:latin typeface="Bahnschrift SemiBold" panose="020B0502040204020203" pitchFamily="34" charset="0"/>
              </a:rPr>
              <a:t>	4- Body</a:t>
            </a:r>
          </a:p>
          <a:p>
            <a:pPr algn="l"/>
            <a:r>
              <a:rPr lang="en-US" noProof="1">
                <a:solidFill>
                  <a:srgbClr val="272927"/>
                </a:solidFill>
                <a:latin typeface="Bahnschrift SemiBold" panose="020B0502040204020203" pitchFamily="34" charset="0"/>
              </a:rPr>
              <a:t>	5- Authorization ihtiyaci</a:t>
            </a:r>
            <a:endParaRPr lang="en-US" sz="1800" dirty="0">
              <a:latin typeface="Bahnschrift SemiBold" panose="020B0502040204020203" pitchFamily="34" charset="0"/>
            </a:endParaRPr>
          </a:p>
        </p:txBody>
      </p:sp>
      <p:sp>
        <p:nvSpPr>
          <p:cNvPr id="14" name="TextBox 13">
            <a:extLst>
              <a:ext uri="{FF2B5EF4-FFF2-40B4-BE49-F238E27FC236}">
                <a16:creationId xmlns:a16="http://schemas.microsoft.com/office/drawing/2014/main" id="{FDC909A6-2818-4E53-A440-00184D9D7EF8}"/>
              </a:ext>
            </a:extLst>
          </p:cNvPr>
          <p:cNvSpPr txBox="1"/>
          <p:nvPr/>
        </p:nvSpPr>
        <p:spPr>
          <a:xfrm>
            <a:off x="238855" y="4818821"/>
            <a:ext cx="6595699" cy="1277273"/>
          </a:xfrm>
          <a:prstGeom prst="rect">
            <a:avLst/>
          </a:prstGeom>
          <a:noFill/>
        </p:spPr>
        <p:txBody>
          <a:bodyPr wrap="square">
            <a:spAutoFit/>
          </a:bodyPr>
          <a:lstStyle/>
          <a:p>
            <a:pPr algn="l">
              <a:spcBef>
                <a:spcPts val="600"/>
              </a:spcBef>
            </a:pPr>
            <a:r>
              <a:rPr lang="en-US" sz="1800" noProof="1">
                <a:solidFill>
                  <a:srgbClr val="C00000"/>
                </a:solidFill>
                <a:latin typeface="Bahnschrift SemiBold" panose="020B0502040204020203" pitchFamily="34" charset="0"/>
              </a:rPr>
              <a:t>Response</a:t>
            </a:r>
          </a:p>
          <a:p>
            <a:pPr algn="l">
              <a:spcBef>
                <a:spcPts val="600"/>
              </a:spcBef>
            </a:pPr>
            <a:r>
              <a:rPr lang="en-US" sz="1800" noProof="1">
                <a:solidFill>
                  <a:srgbClr val="272927"/>
                </a:solidFill>
                <a:latin typeface="Bahnschrift SemiBold" panose="020B0502040204020203" pitchFamily="34" charset="0"/>
              </a:rPr>
              <a:t>Yapilan request’e verilen cevap da net ve anlasilabilir olmalidir</a:t>
            </a:r>
          </a:p>
          <a:p>
            <a:pPr algn="l"/>
            <a:r>
              <a:rPr lang="en-US" noProof="1">
                <a:solidFill>
                  <a:srgbClr val="272927"/>
                </a:solidFill>
                <a:latin typeface="Bahnschrift SemiBold" panose="020B0502040204020203" pitchFamily="34" charset="0"/>
              </a:rPr>
              <a:t>	1-</a:t>
            </a:r>
            <a:r>
              <a:rPr lang="en-US" sz="1800" noProof="1">
                <a:solidFill>
                  <a:srgbClr val="272927"/>
                </a:solidFill>
                <a:latin typeface="Bahnschrift SemiBold" panose="020B0502040204020203" pitchFamily="34" charset="0"/>
              </a:rPr>
              <a:t> Status Code</a:t>
            </a:r>
          </a:p>
          <a:p>
            <a:pPr algn="l"/>
            <a:r>
              <a:rPr lang="en-US" noProof="1">
                <a:solidFill>
                  <a:srgbClr val="272927"/>
                </a:solidFill>
                <a:latin typeface="Bahnschrift SemiBold" panose="020B0502040204020203" pitchFamily="34" charset="0"/>
              </a:rPr>
              <a:t>	2- Body</a:t>
            </a:r>
            <a:endParaRPr lang="en-US" sz="1800" dirty="0">
              <a:latin typeface="Bahnschrift SemiBold" panose="020B0502040204020203" pitchFamily="34" charset="0"/>
            </a:endParaRPr>
          </a:p>
        </p:txBody>
      </p:sp>
    </p:spTree>
    <p:extLst>
      <p:ext uri="{BB962C8B-B14F-4D97-AF65-F5344CB8AC3E}">
        <p14:creationId xmlns:p14="http://schemas.microsoft.com/office/powerpoint/2010/main" val="55256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Module 9: Mastering Google's Crawl - SUSO SEO Textbook">
            <a:extLst>
              <a:ext uri="{FF2B5EF4-FFF2-40B4-BE49-F238E27FC236}">
                <a16:creationId xmlns:a16="http://schemas.microsoft.com/office/drawing/2014/main" id="{1CE9AFC2-F403-4134-89FD-F7FC3D28E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90" y="2243585"/>
            <a:ext cx="4332754" cy="377368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27FC98AD-5EE1-4FC1-8BEE-134003ADE6D5}"/>
              </a:ext>
            </a:extLst>
          </p:cNvPr>
          <p:cNvCxnSpPr/>
          <p:nvPr/>
        </p:nvCxnSpPr>
        <p:spPr>
          <a:xfrm>
            <a:off x="152400" y="6059650"/>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669DDA5-FCB7-4829-A3D2-85D64F8CA896}"/>
              </a:ext>
            </a:extLst>
          </p:cNvPr>
          <p:cNvSpPr txBox="1"/>
          <p:nvPr/>
        </p:nvSpPr>
        <p:spPr>
          <a:xfrm>
            <a:off x="3930159" y="73958"/>
            <a:ext cx="4569072" cy="461665"/>
          </a:xfrm>
          <a:prstGeom prst="rect">
            <a:avLst/>
          </a:prstGeom>
          <a:noFill/>
        </p:spPr>
        <p:txBody>
          <a:bodyPr wrap="square">
            <a:spAutoFit/>
          </a:bodyPr>
          <a:lstStyle/>
          <a:p>
            <a:pPr algn="ctr"/>
            <a:r>
              <a:rPr lang="en-US" sz="2400" dirty="0">
                <a:latin typeface="Bahnschrift SemiBold" panose="020B0502040204020203" pitchFamily="34" charset="0"/>
                <a:cs typeface="Arial" panose="020B0604020202020204" pitchFamily="34" charset="0"/>
              </a:rPr>
              <a:t>HTTP </a:t>
            </a:r>
            <a:r>
              <a:rPr lang="en-US" sz="2400" b="0" i="0" dirty="0">
                <a:solidFill>
                  <a:schemeClr val="tx1"/>
                </a:solidFill>
                <a:effectLst/>
                <a:latin typeface="Bahnschrift SemiBold" panose="020B0502040204020203" pitchFamily="34" charset="0"/>
                <a:cs typeface="Arial" panose="020B0604020202020204" pitchFamily="34" charset="0"/>
              </a:rPr>
              <a:t>Status (Durum) </a:t>
            </a:r>
            <a:r>
              <a:rPr lang="en-US" sz="2400" b="0" i="0" noProof="1">
                <a:solidFill>
                  <a:schemeClr val="tx1"/>
                </a:solidFill>
                <a:effectLst/>
                <a:latin typeface="Bahnschrift SemiBold" panose="020B0502040204020203" pitchFamily="34" charset="0"/>
                <a:cs typeface="Arial" panose="020B0604020202020204" pitchFamily="34" charset="0"/>
              </a:rPr>
              <a:t>Kodlari</a:t>
            </a:r>
          </a:p>
        </p:txBody>
      </p:sp>
      <p:sp>
        <p:nvSpPr>
          <p:cNvPr id="8" name="TextBox 7">
            <a:extLst>
              <a:ext uri="{FF2B5EF4-FFF2-40B4-BE49-F238E27FC236}">
                <a16:creationId xmlns:a16="http://schemas.microsoft.com/office/drawing/2014/main" id="{2C9EE17E-9B79-4B31-A772-3D4C9F4A519C}"/>
              </a:ext>
            </a:extLst>
          </p:cNvPr>
          <p:cNvSpPr txBox="1"/>
          <p:nvPr/>
        </p:nvSpPr>
        <p:spPr>
          <a:xfrm>
            <a:off x="677738" y="1055220"/>
            <a:ext cx="6250601" cy="923330"/>
          </a:xfrm>
          <a:prstGeom prst="rect">
            <a:avLst/>
          </a:prstGeom>
          <a:noFill/>
        </p:spPr>
        <p:txBody>
          <a:bodyPr wrap="square">
            <a:spAutoFit/>
          </a:bodyPr>
          <a:lstStyle/>
          <a:p>
            <a:pPr algn="l"/>
            <a:r>
              <a:rPr lang="en-US" sz="1800" b="0" i="0" noProof="1">
                <a:solidFill>
                  <a:schemeClr val="tx1"/>
                </a:solidFill>
                <a:effectLst/>
                <a:latin typeface="Bahnschrift SemiBold" panose="020B0502040204020203" pitchFamily="34" charset="0"/>
                <a:cs typeface="Arial" panose="020B0604020202020204" pitchFamily="34" charset="0"/>
              </a:rPr>
              <a:t>İstemci (Request gonderen uygulama) bir sunucuya HTTP kullanarak request gonderdiginde, gonderdigi request’e sunucunun nasil bir sonuc dondugunu bilmek ister.</a:t>
            </a:r>
          </a:p>
        </p:txBody>
      </p:sp>
      <p:sp>
        <p:nvSpPr>
          <p:cNvPr id="9" name="TextBox 8">
            <a:extLst>
              <a:ext uri="{FF2B5EF4-FFF2-40B4-BE49-F238E27FC236}">
                <a16:creationId xmlns:a16="http://schemas.microsoft.com/office/drawing/2014/main" id="{4ACA1DC2-91A6-49CE-B712-34A77BD0D19D}"/>
              </a:ext>
            </a:extLst>
          </p:cNvPr>
          <p:cNvSpPr txBox="1"/>
          <p:nvPr/>
        </p:nvSpPr>
        <p:spPr>
          <a:xfrm>
            <a:off x="4669660" y="2370560"/>
            <a:ext cx="7276156" cy="1354217"/>
          </a:xfrm>
          <a:prstGeom prst="rect">
            <a:avLst/>
          </a:prstGeom>
          <a:noFill/>
        </p:spPr>
        <p:txBody>
          <a:bodyPr wrap="square">
            <a:spAutoFit/>
          </a:bodyPr>
          <a:lstStyle/>
          <a:p>
            <a:pPr algn="l">
              <a:spcBef>
                <a:spcPts val="600"/>
              </a:spcBef>
              <a:spcAft>
                <a:spcPts val="600"/>
              </a:spcAft>
            </a:pPr>
            <a:r>
              <a:rPr lang="en-US" sz="1800" b="0" i="0" noProof="1">
                <a:solidFill>
                  <a:schemeClr val="tx1"/>
                </a:solidFill>
                <a:effectLst/>
                <a:latin typeface="Bahnschrift SemiBold" panose="020B0502040204020203" pitchFamily="34" charset="0"/>
                <a:cs typeface="Arial" panose="020B0604020202020204" pitchFamily="34" charset="0"/>
              </a:rPr>
              <a:t>Request’in ulastigi server (sunucu) gelen Request’e verdigi yanitta, yanıtın durumunu belirten bir sayısal kod da gönderir. </a:t>
            </a:r>
          </a:p>
          <a:p>
            <a:pPr>
              <a:spcBef>
                <a:spcPts val="600"/>
              </a:spcBef>
              <a:spcAft>
                <a:spcPts val="600"/>
              </a:spcAft>
            </a:pPr>
            <a:r>
              <a:rPr lang="en-US" noProof="1">
                <a:latin typeface="Bahnschrift SemiBold" panose="020B0502040204020203" pitchFamily="34" charset="0"/>
                <a:cs typeface="Arial" panose="020B0604020202020204" pitchFamily="34" charset="0"/>
              </a:rPr>
              <a:t>Bu koda HTTP durum kodu (HTTP Status Code) denir ve bazı durumlarda  bu kod istemcinin tarayıcısında da gösterilebilir </a:t>
            </a:r>
          </a:p>
        </p:txBody>
      </p:sp>
      <p:pic>
        <p:nvPicPr>
          <p:cNvPr id="1028" name="Picture 4" descr="Client-server Application - OOSE">
            <a:extLst>
              <a:ext uri="{FF2B5EF4-FFF2-40B4-BE49-F238E27FC236}">
                <a16:creationId xmlns:a16="http://schemas.microsoft.com/office/drawing/2014/main" id="{E6BCFE36-A559-48FC-BB97-FADEA0B79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907" y="809459"/>
            <a:ext cx="3396765" cy="137551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5ADC9F32-937F-4A59-AD1B-41562DD9E704}"/>
              </a:ext>
            </a:extLst>
          </p:cNvPr>
          <p:cNvSpPr/>
          <p:nvPr/>
        </p:nvSpPr>
        <p:spPr>
          <a:xfrm>
            <a:off x="278289" y="2243585"/>
            <a:ext cx="4332755" cy="37736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5" name="Rectangle 14">
            <a:extLst>
              <a:ext uri="{FF2B5EF4-FFF2-40B4-BE49-F238E27FC236}">
                <a16:creationId xmlns:a16="http://schemas.microsoft.com/office/drawing/2014/main" id="{C0836D73-423B-460F-B6D5-0E83FE0EC77D}"/>
              </a:ext>
            </a:extLst>
          </p:cNvPr>
          <p:cNvSpPr/>
          <p:nvPr/>
        </p:nvSpPr>
        <p:spPr>
          <a:xfrm>
            <a:off x="7115907" y="819136"/>
            <a:ext cx="3396765" cy="137551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6" name="TextBox 15">
            <a:extLst>
              <a:ext uri="{FF2B5EF4-FFF2-40B4-BE49-F238E27FC236}">
                <a16:creationId xmlns:a16="http://schemas.microsoft.com/office/drawing/2014/main" id="{462E53D1-C677-4F0B-84B7-572B0C274AEA}"/>
              </a:ext>
            </a:extLst>
          </p:cNvPr>
          <p:cNvSpPr txBox="1"/>
          <p:nvPr/>
        </p:nvSpPr>
        <p:spPr>
          <a:xfrm>
            <a:off x="4669659" y="3743351"/>
            <a:ext cx="7100309" cy="2339102"/>
          </a:xfrm>
          <a:prstGeom prst="rect">
            <a:avLst/>
          </a:prstGeom>
          <a:noFill/>
        </p:spPr>
        <p:txBody>
          <a:bodyPr wrap="square">
            <a:spAutoFit/>
          </a:bodyPr>
          <a:lstStyle/>
          <a:p>
            <a:pPr algn="l">
              <a:spcBef>
                <a:spcPts val="600"/>
              </a:spcBef>
              <a:spcAft>
                <a:spcPts val="600"/>
              </a:spcAft>
            </a:pPr>
            <a:r>
              <a:rPr lang="en-US" sz="1800" b="0" i="0" noProof="1">
                <a:solidFill>
                  <a:schemeClr val="tx1"/>
                </a:solidFill>
                <a:effectLst/>
                <a:latin typeface="Bahnschrift SemiBold" panose="020B0502040204020203" pitchFamily="34" charset="0"/>
                <a:cs typeface="Arial" panose="020B0604020202020204" pitchFamily="34" charset="0"/>
              </a:rPr>
              <a:t>200, 301, 302, 404 ve 500 kodları en yaygın olanlardır.</a:t>
            </a:r>
          </a:p>
          <a:p>
            <a:pPr>
              <a:spcBef>
                <a:spcPts val="600"/>
              </a:spcBef>
              <a:spcAft>
                <a:spcPts val="600"/>
              </a:spcAft>
            </a:pPr>
            <a:r>
              <a:rPr lang="en-US" noProof="1">
                <a:latin typeface="Bahnschrift SemiBold" panose="020B0502040204020203" pitchFamily="34" charset="0"/>
                <a:cs typeface="Arial" panose="020B0604020202020204" pitchFamily="34" charset="0"/>
              </a:rPr>
              <a:t>Durum kodlarında 1’den 5’e kadar gruplandırılmıştır.</a:t>
            </a:r>
          </a:p>
          <a:p>
            <a:pPr>
              <a:spcBef>
                <a:spcPts val="600"/>
              </a:spcBef>
              <a:spcAft>
                <a:spcPts val="600"/>
              </a:spcAft>
            </a:pPr>
            <a:r>
              <a:rPr lang="en-US" noProof="1">
                <a:latin typeface="Bahnschrift SemiBold" panose="020B0502040204020203" pitchFamily="34" charset="0"/>
                <a:cs typeface="Arial" panose="020B0604020202020204" pitchFamily="34" charset="0"/>
              </a:rPr>
              <a:t>1xx     Bilgi</a:t>
            </a:r>
            <a:br>
              <a:rPr lang="en-US" noProof="1">
                <a:latin typeface="Bahnschrift SemiBold" panose="020B0502040204020203" pitchFamily="34" charset="0"/>
                <a:cs typeface="Arial" panose="020B0604020202020204" pitchFamily="34" charset="0"/>
              </a:rPr>
            </a:br>
            <a:r>
              <a:rPr lang="en-US" noProof="1">
                <a:latin typeface="Bahnschrift SemiBold" panose="020B0502040204020203" pitchFamily="34" charset="0"/>
                <a:cs typeface="Arial" panose="020B0604020202020204" pitchFamily="34" charset="0"/>
              </a:rPr>
              <a:t>2xx     Başarı</a:t>
            </a:r>
            <a:br>
              <a:rPr lang="en-US" noProof="1">
                <a:latin typeface="Bahnschrift SemiBold" panose="020B0502040204020203" pitchFamily="34" charset="0"/>
                <a:cs typeface="Arial" panose="020B0604020202020204" pitchFamily="34" charset="0"/>
              </a:rPr>
            </a:br>
            <a:r>
              <a:rPr lang="en-US" noProof="1">
                <a:latin typeface="Bahnschrift SemiBold" panose="020B0502040204020203" pitchFamily="34" charset="0"/>
                <a:cs typeface="Arial" panose="020B0604020202020204" pitchFamily="34" charset="0"/>
              </a:rPr>
              <a:t>3xx     Yönlendirme</a:t>
            </a:r>
            <a:br>
              <a:rPr lang="en-US" noProof="1">
                <a:latin typeface="Bahnschrift SemiBold" panose="020B0502040204020203" pitchFamily="34" charset="0"/>
                <a:cs typeface="Arial" panose="020B0604020202020204" pitchFamily="34" charset="0"/>
              </a:rPr>
            </a:br>
            <a:r>
              <a:rPr lang="en-US" noProof="1">
                <a:latin typeface="Bahnschrift SemiBold" panose="020B0502040204020203" pitchFamily="34" charset="0"/>
                <a:cs typeface="Arial" panose="020B0604020202020204" pitchFamily="34" charset="0"/>
              </a:rPr>
              <a:t>4xx     Tarayıcı Hatası</a:t>
            </a:r>
            <a:br>
              <a:rPr lang="en-US" noProof="1">
                <a:latin typeface="Bahnschrift SemiBold" panose="020B0502040204020203" pitchFamily="34" charset="0"/>
                <a:cs typeface="Arial" panose="020B0604020202020204" pitchFamily="34" charset="0"/>
              </a:rPr>
            </a:br>
            <a:r>
              <a:rPr lang="en-US" noProof="1">
                <a:latin typeface="Bahnschrift SemiBold" panose="020B0502040204020203" pitchFamily="34" charset="0"/>
                <a:cs typeface="Arial" panose="020B0604020202020204" pitchFamily="34" charset="0"/>
              </a:rPr>
              <a:t>5xx     Sunucu Hatası</a:t>
            </a:r>
          </a:p>
        </p:txBody>
      </p:sp>
    </p:spTree>
    <p:extLst>
      <p:ext uri="{BB962C8B-B14F-4D97-AF65-F5344CB8AC3E}">
        <p14:creationId xmlns:p14="http://schemas.microsoft.com/office/powerpoint/2010/main" val="201181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animBg="1"/>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3182814" y="237364"/>
            <a:ext cx="5644663" cy="1200329"/>
          </a:xfrm>
          <a:prstGeom prst="rect">
            <a:avLst/>
          </a:prstGeom>
          <a:noFill/>
        </p:spPr>
        <p:txBody>
          <a:bodyPr wrap="square">
            <a:spAutoFit/>
          </a:bodyPr>
          <a:lstStyle/>
          <a:p>
            <a:pPr algn="ctr"/>
            <a:r>
              <a:rPr lang="en-US" sz="2400" b="0" i="0" noProof="1">
                <a:effectLst/>
                <a:latin typeface="Bahnschrift SemiBold" panose="020B0502040204020203" pitchFamily="34" charset="0"/>
              </a:rPr>
              <a:t>API Nedir </a:t>
            </a:r>
            <a:r>
              <a:rPr lang="en-US" sz="2400" b="0" i="0" dirty="0">
                <a:effectLst/>
                <a:latin typeface="Bahnschrift SemiBold" panose="020B0502040204020203" pitchFamily="34" charset="0"/>
              </a:rPr>
              <a:t>?</a:t>
            </a:r>
          </a:p>
          <a:p>
            <a:pPr algn="ctr"/>
            <a:r>
              <a:rPr lang="en-US" sz="2400" b="0" i="0" dirty="0">
                <a:effectLst/>
                <a:latin typeface="Bahnschrift SemiBold" panose="020B0502040204020203" pitchFamily="34" charset="0"/>
              </a:rPr>
              <a:t>Application Programming Interface</a:t>
            </a:r>
          </a:p>
          <a:p>
            <a:pPr algn="ctr"/>
            <a:r>
              <a:rPr lang="en-US" sz="2400" i="0" noProof="1">
                <a:solidFill>
                  <a:srgbClr val="C00000"/>
                </a:solidFill>
                <a:effectLst/>
                <a:latin typeface="Bahnschrift SemiBold" panose="020B0502040204020203" pitchFamily="34" charset="0"/>
                <a:cs typeface="Arial" panose="020B0604020202020204" pitchFamily="34" charset="0"/>
              </a:rPr>
              <a:t>Uygulama Programlama Arayüzü</a:t>
            </a:r>
            <a:endParaRPr lang="en-US" sz="2400" noProof="1">
              <a:solidFill>
                <a:srgbClr val="C00000"/>
              </a:solidFill>
              <a:latin typeface="Bahnschrift SemiBold" panose="020B0502040204020203" pitchFamily="34" charset="0"/>
              <a:cs typeface="Arial" panose="020B0604020202020204" pitchFamily="34" charset="0"/>
            </a:endParaRPr>
          </a:p>
        </p:txBody>
      </p:sp>
      <p:sp>
        <p:nvSpPr>
          <p:cNvPr id="8" name="TextBox 7">
            <a:extLst>
              <a:ext uri="{FF2B5EF4-FFF2-40B4-BE49-F238E27FC236}">
                <a16:creationId xmlns:a16="http://schemas.microsoft.com/office/drawing/2014/main" id="{AE711579-8C6A-4374-8652-7A828C4A59D8}"/>
              </a:ext>
            </a:extLst>
          </p:cNvPr>
          <p:cNvSpPr txBox="1"/>
          <p:nvPr/>
        </p:nvSpPr>
        <p:spPr>
          <a:xfrm>
            <a:off x="537595" y="1583989"/>
            <a:ext cx="3993376" cy="4431983"/>
          </a:xfrm>
          <a:prstGeom prst="rect">
            <a:avLst/>
          </a:prstGeom>
          <a:noFill/>
        </p:spPr>
        <p:txBody>
          <a:bodyPr wrap="square">
            <a:spAutoFit/>
          </a:bodyPr>
          <a:lstStyle/>
          <a:p>
            <a:pPr marR="0" lvl="0">
              <a:spcBef>
                <a:spcPts val="12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BOLUM 1 – Temel API</a:t>
            </a:r>
          </a:p>
          <a:p>
            <a:pPr marL="342900" marR="0" lvl="0" indent="-342900">
              <a:spcBef>
                <a:spcPts val="1200"/>
              </a:spcBef>
              <a:spcAft>
                <a:spcPts val="600"/>
              </a:spcAft>
              <a:buFont typeface="+mj-lt"/>
              <a:buAutoNum type="arabicPeriod"/>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API nedir ?</a:t>
            </a:r>
          </a:p>
          <a:p>
            <a:pPr marL="342900" marR="0" lvl="0" indent="-342900">
              <a:spcBef>
                <a:spcPts val="1200"/>
              </a:spcBef>
              <a:spcAft>
                <a:spcPts val="600"/>
              </a:spcAft>
              <a:buFont typeface="+mj-lt"/>
              <a:buAutoNum type="arabicPeriod"/>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API nasil calisir ?</a:t>
            </a:r>
          </a:p>
          <a:p>
            <a:pPr marL="342900" marR="0" lvl="0" indent="-342900">
              <a:spcBef>
                <a:spcPts val="1200"/>
              </a:spcBef>
              <a:spcAft>
                <a:spcPts val="600"/>
              </a:spcAft>
              <a:buFont typeface="+mj-lt"/>
              <a:buAutoNum type="arabicPeriod"/>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API nasil kullanilir ?</a:t>
            </a:r>
          </a:p>
          <a:p>
            <a:pPr marL="342900" marR="0" lvl="0" indent="-342900">
              <a:spcBef>
                <a:spcPts val="1200"/>
              </a:spcBef>
              <a:spcAft>
                <a:spcPts val="600"/>
              </a:spcAft>
              <a:buFont typeface="+mj-lt"/>
              <a:buAutoNum type="arabicPeriod"/>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API ve Web Service ayni midir ?</a:t>
            </a:r>
          </a:p>
          <a:p>
            <a:pPr marL="342900" marR="0" lvl="0" indent="-342900">
              <a:spcBef>
                <a:spcPts val="1200"/>
              </a:spcBef>
              <a:spcAft>
                <a:spcPts val="600"/>
              </a:spcAft>
              <a:buFont typeface="+mj-lt"/>
              <a:buAutoNum type="arabicPeriod"/>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HTTP nedir ?</a:t>
            </a:r>
          </a:p>
          <a:p>
            <a:pPr marL="342900" marR="0" lvl="0" indent="-342900">
              <a:spcBef>
                <a:spcPts val="1200"/>
              </a:spcBef>
              <a:spcAft>
                <a:spcPts val="600"/>
              </a:spcAft>
              <a:buFont typeface="+mj-lt"/>
              <a:buAutoNum type="arabicPeriod"/>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HTTP request ve Response</a:t>
            </a:r>
          </a:p>
          <a:p>
            <a:pPr marL="342900" marR="0" lvl="0" indent="-342900">
              <a:spcBef>
                <a:spcPts val="1200"/>
              </a:spcBef>
              <a:spcAft>
                <a:spcPts val="600"/>
              </a:spcAft>
              <a:buFont typeface="+mj-lt"/>
              <a:buAutoNum type="arabicPeriod"/>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HTTP durum kodlari </a:t>
            </a:r>
          </a:p>
          <a:p>
            <a:pPr marL="342900" marR="0" lvl="0" indent="-342900">
              <a:spcBef>
                <a:spcPts val="1200"/>
              </a:spcBef>
              <a:spcAft>
                <a:spcPts val="600"/>
              </a:spcAft>
              <a:buFont typeface="+mj-lt"/>
              <a:buAutoNum type="arabicPeriod"/>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API protokolleri SOAP ve Rest</a:t>
            </a:r>
          </a:p>
        </p:txBody>
      </p:sp>
      <p:sp>
        <p:nvSpPr>
          <p:cNvPr id="10" name="TextBox 9">
            <a:extLst>
              <a:ext uri="{FF2B5EF4-FFF2-40B4-BE49-F238E27FC236}">
                <a16:creationId xmlns:a16="http://schemas.microsoft.com/office/drawing/2014/main" id="{8B923BEE-2302-4100-847D-D854FA2905C9}"/>
              </a:ext>
            </a:extLst>
          </p:cNvPr>
          <p:cNvSpPr txBox="1"/>
          <p:nvPr/>
        </p:nvSpPr>
        <p:spPr>
          <a:xfrm>
            <a:off x="9145665" y="1298076"/>
            <a:ext cx="2860432" cy="5155257"/>
          </a:xfrm>
          <a:prstGeom prst="rect">
            <a:avLst/>
          </a:prstGeom>
          <a:noFill/>
        </p:spPr>
        <p:txBody>
          <a:bodyPr wrap="square">
            <a:spAutoFit/>
          </a:bodyPr>
          <a:lstStyle/>
          <a:p>
            <a:pPr marR="0" lvl="0">
              <a:spcBef>
                <a:spcPts val="6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9- HTTP metotlari </a:t>
            </a:r>
          </a:p>
          <a:p>
            <a:pPr marL="342900" marR="0" lvl="0" indent="-342900">
              <a:spcBef>
                <a:spcPts val="600"/>
              </a:spcBef>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GET</a:t>
            </a:r>
          </a:p>
          <a:p>
            <a:pPr marL="342900" marR="0" lvl="0" indent="-342900">
              <a:spcBef>
                <a:spcPts val="600"/>
              </a:spcBef>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PUT</a:t>
            </a:r>
          </a:p>
          <a:p>
            <a:pPr marL="342900" marR="0" lvl="0" indent="-342900">
              <a:spcBef>
                <a:spcPts val="600"/>
              </a:spcBef>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POST</a:t>
            </a:r>
          </a:p>
          <a:p>
            <a:pPr marL="342900" marR="0" lvl="0" indent="-342900">
              <a:spcBef>
                <a:spcPts val="600"/>
              </a:spcBef>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PATCH</a:t>
            </a:r>
          </a:p>
          <a:p>
            <a:pPr marL="342900" marR="0" lvl="0" indent="-342900">
              <a:spcBef>
                <a:spcPts val="600"/>
              </a:spcBef>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DELETE</a:t>
            </a:r>
          </a:p>
          <a:p>
            <a:pPr marR="0" lvl="0">
              <a:spcBef>
                <a:spcPts val="6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10- Endpoints</a:t>
            </a:r>
          </a:p>
          <a:p>
            <a:pPr marL="342900" marR="0" lvl="0" indent="-342900">
              <a:spcBef>
                <a:spcPts val="600"/>
              </a:spcBef>
              <a:spcAft>
                <a:spcPts val="600"/>
              </a:spcAft>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URI</a:t>
            </a:r>
          </a:p>
          <a:p>
            <a:pPr marL="342900" marR="0" lvl="0" indent="-342900">
              <a:spcBef>
                <a:spcPts val="600"/>
              </a:spcBef>
              <a:spcAft>
                <a:spcPts val="600"/>
              </a:spcAft>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URL</a:t>
            </a:r>
          </a:p>
          <a:p>
            <a:pPr marR="0" lvl="0">
              <a:spcBef>
                <a:spcPts val="6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11- Swagger dokumani</a:t>
            </a:r>
          </a:p>
          <a:p>
            <a:pPr marL="342900" marR="0" lvl="0" indent="-342900">
              <a:spcBef>
                <a:spcPts val="600"/>
              </a:spcBef>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Nasil kullanilir</a:t>
            </a:r>
          </a:p>
          <a:p>
            <a:pPr marL="342900" marR="0" lvl="0" indent="-342900">
              <a:spcBef>
                <a:spcPts val="600"/>
              </a:spcBef>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Neler Yapilabilir</a:t>
            </a:r>
          </a:p>
          <a:p>
            <a:pPr marL="342900" marR="0" lvl="0" indent="-342900">
              <a:spcBef>
                <a:spcPts val="600"/>
              </a:spcBef>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Token kullanimi</a:t>
            </a:r>
          </a:p>
        </p:txBody>
      </p:sp>
      <p:pic>
        <p:nvPicPr>
          <p:cNvPr id="1026" name="Picture 2" descr="Api Entegrasyon Çözümleri | Webimonline">
            <a:extLst>
              <a:ext uri="{FF2B5EF4-FFF2-40B4-BE49-F238E27FC236}">
                <a16:creationId xmlns:a16="http://schemas.microsoft.com/office/drawing/2014/main" id="{18196562-35D1-4C0A-A688-ECA24A817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8821" y="1496307"/>
            <a:ext cx="4857750" cy="469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48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2FF8C3E-AD16-419C-9719-8DC0D6ADE6E2}"/>
              </a:ext>
            </a:extLst>
          </p:cNvPr>
          <p:cNvSpPr txBox="1"/>
          <p:nvPr/>
        </p:nvSpPr>
        <p:spPr>
          <a:xfrm>
            <a:off x="474784" y="986620"/>
            <a:ext cx="11242431" cy="2092881"/>
          </a:xfrm>
          <a:prstGeom prst="rect">
            <a:avLst/>
          </a:prstGeom>
          <a:noFill/>
        </p:spPr>
        <p:txBody>
          <a:bodyPr wrap="square">
            <a:spAutoFit/>
          </a:bodyPr>
          <a:lstStyle/>
          <a:p>
            <a:pPr indent="0" algn="l">
              <a:spcBef>
                <a:spcPts val="1200"/>
              </a:spcBef>
              <a:spcAft>
                <a:spcPts val="1200"/>
              </a:spcAft>
            </a:pPr>
            <a:r>
              <a:rPr lang="en-US" sz="1800" dirty="0">
                <a:solidFill>
                  <a:srgbClr val="EE4633"/>
                </a:solidFill>
                <a:latin typeface="Bahnschrift SemiBold" panose="020B0502040204020203" pitchFamily="34" charset="0"/>
              </a:rPr>
              <a:t>1)</a:t>
            </a:r>
            <a:r>
              <a:rPr lang="en-US" sz="1800" dirty="0">
                <a:latin typeface="Bahnschrift SemiBold" panose="020B0502040204020203" pitchFamily="34" charset="0"/>
              </a:rPr>
              <a:t> </a:t>
            </a:r>
            <a:r>
              <a:rPr lang="en-US" sz="1800" dirty="0">
                <a:solidFill>
                  <a:srgbClr val="278628"/>
                </a:solidFill>
                <a:latin typeface="Bahnschrift SemiBold" panose="020B0502040204020203" pitchFamily="34" charset="0"/>
              </a:rPr>
              <a:t>200 (OK) </a:t>
            </a:r>
            <a:r>
              <a:rPr lang="en-US" sz="1800" dirty="0">
                <a:solidFill>
                  <a:srgbClr val="268BC1"/>
                </a:solidFill>
                <a:latin typeface="Bahnschrift SemiBold" panose="020B0502040204020203" pitchFamily="34" charset="0"/>
              </a:rPr>
              <a:t>==&gt; </a:t>
            </a:r>
            <a:r>
              <a:rPr lang="en-US" sz="1800" dirty="0">
                <a:solidFill>
                  <a:srgbClr val="272927"/>
                </a:solidFill>
                <a:latin typeface="Bahnschrift SemiBold" panose="020B0502040204020203" pitchFamily="34" charset="0"/>
              </a:rPr>
              <a:t>This is the standard response for successful </a:t>
            </a:r>
            <a:r>
              <a:rPr lang="en-US" sz="1800" dirty="0">
                <a:latin typeface="Bahnschrift SemiBold" panose="020B0502040204020203" pitchFamily="34" charset="0"/>
              </a:rPr>
              <a:t>HTTP </a:t>
            </a:r>
            <a:r>
              <a:rPr lang="en-US" sz="1800" dirty="0">
                <a:solidFill>
                  <a:srgbClr val="272927"/>
                </a:solidFill>
                <a:latin typeface="Bahnschrift SemiBold" panose="020B0502040204020203" pitchFamily="34" charset="0"/>
              </a:rPr>
              <a:t>requests.</a:t>
            </a:r>
          </a:p>
          <a:p>
            <a:pPr indent="0" algn="l">
              <a:spcBef>
                <a:spcPts val="1200"/>
              </a:spcBef>
              <a:spcAft>
                <a:spcPts val="1200"/>
              </a:spcAft>
            </a:pPr>
            <a:r>
              <a:rPr lang="en-US" sz="1800" dirty="0">
                <a:solidFill>
                  <a:srgbClr val="EE4633"/>
                </a:solidFill>
                <a:latin typeface="Bahnschrift SemiBold" panose="020B0502040204020203" pitchFamily="34" charset="0"/>
              </a:rPr>
              <a:t>2)</a:t>
            </a:r>
            <a:r>
              <a:rPr lang="en-US" sz="1800" dirty="0">
                <a:latin typeface="Bahnschrift SemiBold" panose="020B0502040204020203" pitchFamily="34" charset="0"/>
              </a:rPr>
              <a:t> </a:t>
            </a:r>
            <a:r>
              <a:rPr lang="en-US" sz="1800" dirty="0">
                <a:solidFill>
                  <a:srgbClr val="278628"/>
                </a:solidFill>
                <a:latin typeface="Bahnschrift SemiBold" panose="020B0502040204020203" pitchFamily="34" charset="0"/>
              </a:rPr>
              <a:t>201 (CREATED) </a:t>
            </a:r>
            <a:r>
              <a:rPr lang="en-US" sz="1800" dirty="0">
                <a:solidFill>
                  <a:srgbClr val="268BC1"/>
                </a:solidFill>
                <a:latin typeface="Bahnschrift SemiBold" panose="020B0502040204020203" pitchFamily="34" charset="0"/>
              </a:rPr>
              <a:t>==&gt; </a:t>
            </a:r>
            <a:r>
              <a:rPr lang="en-US" sz="1800" dirty="0">
                <a:solidFill>
                  <a:srgbClr val="272927"/>
                </a:solidFill>
                <a:latin typeface="Bahnschrift SemiBold" panose="020B0502040204020203" pitchFamily="34" charset="0"/>
              </a:rPr>
              <a:t>This is the standard response </a:t>
            </a:r>
            <a:r>
              <a:rPr lang="en-US" sz="1800" dirty="0">
                <a:latin typeface="Bahnschrift SemiBold" panose="020B0502040204020203" pitchFamily="34" charset="0"/>
              </a:rPr>
              <a:t>for </a:t>
            </a:r>
            <a:r>
              <a:rPr lang="en-US" sz="1800" dirty="0">
                <a:solidFill>
                  <a:srgbClr val="272927"/>
                </a:solidFill>
                <a:latin typeface="Bahnschrift SemiBold" panose="020B0502040204020203" pitchFamily="34" charset="0"/>
              </a:rPr>
              <a:t>an HTTP request that resulted in an item being successfully created.</a:t>
            </a:r>
          </a:p>
          <a:p>
            <a:pPr indent="0" algn="l">
              <a:spcBef>
                <a:spcPts val="1200"/>
              </a:spcBef>
              <a:spcAft>
                <a:spcPts val="1200"/>
              </a:spcAft>
            </a:pPr>
            <a:r>
              <a:rPr lang="en-US" sz="1800" dirty="0">
                <a:solidFill>
                  <a:srgbClr val="EE4633"/>
                </a:solidFill>
                <a:latin typeface="Bahnschrift SemiBold" panose="020B0502040204020203" pitchFamily="34" charset="0"/>
              </a:rPr>
              <a:t>3)</a:t>
            </a:r>
            <a:r>
              <a:rPr lang="en-US" sz="1800" dirty="0">
                <a:latin typeface="Bahnschrift SemiBold" panose="020B0502040204020203" pitchFamily="34" charset="0"/>
              </a:rPr>
              <a:t> </a:t>
            </a:r>
            <a:r>
              <a:rPr lang="en-US" sz="1800" dirty="0">
                <a:solidFill>
                  <a:srgbClr val="278628"/>
                </a:solidFill>
                <a:latin typeface="Bahnschrift SemiBold" panose="020B0502040204020203" pitchFamily="34" charset="0"/>
              </a:rPr>
              <a:t>204 (NO CONTENT) </a:t>
            </a:r>
            <a:r>
              <a:rPr lang="en-US" sz="1800" dirty="0">
                <a:solidFill>
                  <a:srgbClr val="268BC1"/>
                </a:solidFill>
                <a:latin typeface="Bahnschrift SemiBold" panose="020B0502040204020203" pitchFamily="34" charset="0"/>
              </a:rPr>
              <a:t>==&gt; </a:t>
            </a:r>
            <a:r>
              <a:rPr lang="en-US" sz="1800" dirty="0">
                <a:solidFill>
                  <a:srgbClr val="272927"/>
                </a:solidFill>
                <a:latin typeface="Bahnschrift SemiBold" panose="020B0502040204020203" pitchFamily="34" charset="0"/>
              </a:rPr>
              <a:t>This is the standard response for successful </a:t>
            </a:r>
            <a:r>
              <a:rPr lang="en-US" sz="1800" dirty="0">
                <a:latin typeface="Bahnschrift SemiBold" panose="020B0502040204020203" pitchFamily="34" charset="0"/>
              </a:rPr>
              <a:t>HTTP </a:t>
            </a:r>
            <a:r>
              <a:rPr lang="en-US" sz="1800" dirty="0">
                <a:solidFill>
                  <a:srgbClr val="272927"/>
                </a:solidFill>
                <a:latin typeface="Bahnschrift SemiBold" panose="020B0502040204020203" pitchFamily="34" charset="0"/>
              </a:rPr>
              <a:t>requests, where nothing is being returned in the response </a:t>
            </a:r>
            <a:r>
              <a:rPr lang="en-US" sz="1800" dirty="0">
                <a:latin typeface="Bahnschrift SemiBold" panose="020B0502040204020203" pitchFamily="34" charset="0"/>
              </a:rPr>
              <a:t>body.</a:t>
            </a:r>
          </a:p>
        </p:txBody>
      </p:sp>
      <p:sp>
        <p:nvSpPr>
          <p:cNvPr id="9" name="TextBox 8">
            <a:extLst>
              <a:ext uri="{FF2B5EF4-FFF2-40B4-BE49-F238E27FC236}">
                <a16:creationId xmlns:a16="http://schemas.microsoft.com/office/drawing/2014/main" id="{B95DEE00-B469-4A24-9AC6-15468EF14936}"/>
              </a:ext>
            </a:extLst>
          </p:cNvPr>
          <p:cNvSpPr txBox="1"/>
          <p:nvPr/>
        </p:nvSpPr>
        <p:spPr>
          <a:xfrm>
            <a:off x="474784" y="3075363"/>
            <a:ext cx="10709031" cy="2092881"/>
          </a:xfrm>
          <a:prstGeom prst="rect">
            <a:avLst/>
          </a:prstGeom>
          <a:noFill/>
        </p:spPr>
        <p:txBody>
          <a:bodyPr wrap="square">
            <a:spAutoFit/>
          </a:bodyPr>
          <a:lstStyle/>
          <a:p>
            <a:pPr indent="0" algn="l">
              <a:spcBef>
                <a:spcPts val="1200"/>
              </a:spcBef>
              <a:spcAft>
                <a:spcPts val="1200"/>
              </a:spcAft>
            </a:pPr>
            <a:r>
              <a:rPr lang="en-US" sz="1800" dirty="0">
                <a:solidFill>
                  <a:srgbClr val="EE4633"/>
                </a:solidFill>
                <a:latin typeface="Bahnschrift SemiBold" panose="020B0502040204020203" pitchFamily="34" charset="0"/>
              </a:rPr>
              <a:t>4)</a:t>
            </a:r>
            <a:r>
              <a:rPr lang="en-US" sz="1800" dirty="0">
                <a:latin typeface="Bahnschrift SemiBold" panose="020B0502040204020203" pitchFamily="34" charset="0"/>
              </a:rPr>
              <a:t> </a:t>
            </a:r>
            <a:r>
              <a:rPr lang="en-US" sz="1800" dirty="0">
                <a:solidFill>
                  <a:srgbClr val="278628"/>
                </a:solidFill>
                <a:latin typeface="Bahnschrift SemiBold" panose="020B0502040204020203" pitchFamily="34" charset="0"/>
              </a:rPr>
              <a:t>400 (BAD REQUEST) </a:t>
            </a:r>
            <a:r>
              <a:rPr lang="en-US" sz="1800" dirty="0">
                <a:solidFill>
                  <a:srgbClr val="268BC1"/>
                </a:solidFill>
                <a:latin typeface="Bahnschrift SemiBold" panose="020B0502040204020203" pitchFamily="34" charset="0"/>
              </a:rPr>
              <a:t>==&gt; </a:t>
            </a:r>
            <a:r>
              <a:rPr lang="en-US" sz="1800" dirty="0">
                <a:solidFill>
                  <a:srgbClr val="272927"/>
                </a:solidFill>
                <a:latin typeface="Bahnschrift SemiBold" panose="020B0502040204020203" pitchFamily="34" charset="0"/>
              </a:rPr>
              <a:t>The request cannot be processed </a:t>
            </a:r>
            <a:r>
              <a:rPr lang="en-US" sz="1800" dirty="0">
                <a:latin typeface="Bahnschrift SemiBold" panose="020B0502040204020203" pitchFamily="34" charset="0"/>
              </a:rPr>
              <a:t>because of </a:t>
            </a:r>
            <a:r>
              <a:rPr lang="en-US" sz="1800" dirty="0">
                <a:solidFill>
                  <a:srgbClr val="272927"/>
                </a:solidFill>
                <a:latin typeface="Bahnschrift SemiBold" panose="020B0502040204020203" pitchFamily="34" charset="0"/>
              </a:rPr>
              <a:t>bad request syntax, excessive size, or another client error.</a:t>
            </a:r>
          </a:p>
          <a:p>
            <a:pPr indent="0" algn="l">
              <a:spcBef>
                <a:spcPts val="1200"/>
              </a:spcBef>
              <a:spcAft>
                <a:spcPts val="1200"/>
              </a:spcAft>
            </a:pPr>
            <a:r>
              <a:rPr lang="en-US" sz="1800" dirty="0">
                <a:solidFill>
                  <a:srgbClr val="EE4633"/>
                </a:solidFill>
                <a:latin typeface="Bahnschrift SemiBold" panose="020B0502040204020203" pitchFamily="34" charset="0"/>
              </a:rPr>
              <a:t>5)</a:t>
            </a:r>
            <a:r>
              <a:rPr lang="en-US" sz="1800" dirty="0">
                <a:latin typeface="Bahnschrift SemiBold" panose="020B0502040204020203" pitchFamily="34" charset="0"/>
              </a:rPr>
              <a:t> </a:t>
            </a:r>
            <a:r>
              <a:rPr lang="en-US" sz="1800" dirty="0">
                <a:solidFill>
                  <a:srgbClr val="278628"/>
                </a:solidFill>
                <a:latin typeface="Bahnschrift SemiBold" panose="020B0502040204020203" pitchFamily="34" charset="0"/>
              </a:rPr>
              <a:t>403 (FORBIDDEN) </a:t>
            </a:r>
            <a:r>
              <a:rPr lang="en-US" sz="1800" dirty="0">
                <a:solidFill>
                  <a:srgbClr val="268BC1"/>
                </a:solidFill>
                <a:latin typeface="Bahnschrift SemiBold" panose="020B0502040204020203" pitchFamily="34" charset="0"/>
              </a:rPr>
              <a:t>==&gt; </a:t>
            </a:r>
            <a:r>
              <a:rPr lang="en-US" sz="1800" dirty="0">
                <a:solidFill>
                  <a:srgbClr val="272927"/>
                </a:solidFill>
                <a:latin typeface="Bahnschrift SemiBold" panose="020B0502040204020203" pitchFamily="34" charset="0"/>
              </a:rPr>
              <a:t>The client does not have permission to access this resource.</a:t>
            </a:r>
          </a:p>
          <a:p>
            <a:pPr indent="0" algn="l">
              <a:spcBef>
                <a:spcPts val="1200"/>
              </a:spcBef>
              <a:spcAft>
                <a:spcPts val="1200"/>
              </a:spcAft>
            </a:pPr>
            <a:r>
              <a:rPr lang="en-US" sz="1800" dirty="0">
                <a:solidFill>
                  <a:srgbClr val="EE4633"/>
                </a:solidFill>
                <a:latin typeface="Bahnschrift SemiBold" panose="020B0502040204020203" pitchFamily="34" charset="0"/>
              </a:rPr>
              <a:t>6)</a:t>
            </a:r>
            <a:r>
              <a:rPr lang="en-US" sz="1800" dirty="0">
                <a:latin typeface="Bahnschrift SemiBold" panose="020B0502040204020203" pitchFamily="34" charset="0"/>
              </a:rPr>
              <a:t> </a:t>
            </a:r>
            <a:r>
              <a:rPr lang="en-US" sz="1800" dirty="0">
                <a:solidFill>
                  <a:srgbClr val="278628"/>
                </a:solidFill>
                <a:latin typeface="Bahnschrift SemiBold" panose="020B0502040204020203" pitchFamily="34" charset="0"/>
              </a:rPr>
              <a:t>404 (NOT FOUND) </a:t>
            </a:r>
            <a:r>
              <a:rPr lang="en-US" sz="1800" dirty="0">
                <a:solidFill>
                  <a:srgbClr val="268BC1"/>
                </a:solidFill>
                <a:latin typeface="Bahnschrift SemiBold" panose="020B0502040204020203" pitchFamily="34" charset="0"/>
              </a:rPr>
              <a:t>==&gt; </a:t>
            </a:r>
            <a:r>
              <a:rPr lang="en-US" sz="1800" dirty="0">
                <a:solidFill>
                  <a:srgbClr val="272927"/>
                </a:solidFill>
                <a:latin typeface="Bahnschrift SemiBold" panose="020B0502040204020203" pitchFamily="34" charset="0"/>
              </a:rPr>
              <a:t>The resource could not be found </a:t>
            </a:r>
            <a:r>
              <a:rPr lang="en-US" sz="1800" dirty="0">
                <a:latin typeface="Bahnschrift SemiBold" panose="020B0502040204020203" pitchFamily="34" charset="0"/>
              </a:rPr>
              <a:t>at this time. It is </a:t>
            </a:r>
            <a:r>
              <a:rPr lang="en-US" sz="1800" dirty="0">
                <a:solidFill>
                  <a:srgbClr val="272927"/>
                </a:solidFill>
                <a:latin typeface="Bahnschrift SemiBold" panose="020B0502040204020203" pitchFamily="34" charset="0"/>
              </a:rPr>
              <a:t>possible it was deleted, or does not exist yet</a:t>
            </a:r>
          </a:p>
        </p:txBody>
      </p:sp>
      <p:sp>
        <p:nvSpPr>
          <p:cNvPr id="11" name="TextBox 10">
            <a:extLst>
              <a:ext uri="{FF2B5EF4-FFF2-40B4-BE49-F238E27FC236}">
                <a16:creationId xmlns:a16="http://schemas.microsoft.com/office/drawing/2014/main" id="{244D3D7A-D309-4518-A16F-9AD1B1872795}"/>
              </a:ext>
            </a:extLst>
          </p:cNvPr>
          <p:cNvSpPr txBox="1"/>
          <p:nvPr/>
        </p:nvSpPr>
        <p:spPr>
          <a:xfrm>
            <a:off x="474784" y="5305272"/>
            <a:ext cx="10709030" cy="646331"/>
          </a:xfrm>
          <a:prstGeom prst="rect">
            <a:avLst/>
          </a:prstGeom>
          <a:noFill/>
        </p:spPr>
        <p:txBody>
          <a:bodyPr wrap="square">
            <a:spAutoFit/>
          </a:bodyPr>
          <a:lstStyle/>
          <a:p>
            <a:pPr indent="0" algn="l">
              <a:spcBef>
                <a:spcPts val="1200"/>
              </a:spcBef>
              <a:spcAft>
                <a:spcPts val="1200"/>
              </a:spcAft>
            </a:pPr>
            <a:r>
              <a:rPr lang="en-US" sz="1800" dirty="0">
                <a:solidFill>
                  <a:srgbClr val="EE4633"/>
                </a:solidFill>
                <a:latin typeface="Bahnschrift SemiBold" panose="020B0502040204020203" pitchFamily="34" charset="0"/>
              </a:rPr>
              <a:t>7)</a:t>
            </a:r>
            <a:r>
              <a:rPr lang="en-US" sz="1800" dirty="0">
                <a:latin typeface="Bahnschrift SemiBold" panose="020B0502040204020203" pitchFamily="34" charset="0"/>
              </a:rPr>
              <a:t> </a:t>
            </a:r>
            <a:r>
              <a:rPr lang="en-US" sz="1800" dirty="0">
                <a:solidFill>
                  <a:srgbClr val="278628"/>
                </a:solidFill>
                <a:latin typeface="Bahnschrift SemiBold" panose="020B0502040204020203" pitchFamily="34" charset="0"/>
              </a:rPr>
              <a:t>500 (INTERNAL SERVER ERROR) </a:t>
            </a:r>
            <a:r>
              <a:rPr lang="en-US" sz="1800" dirty="0">
                <a:solidFill>
                  <a:srgbClr val="268BC1"/>
                </a:solidFill>
                <a:latin typeface="Bahnschrift SemiBold" panose="020B0502040204020203" pitchFamily="34" charset="0"/>
              </a:rPr>
              <a:t>==&gt; </a:t>
            </a:r>
            <a:r>
              <a:rPr lang="en-US" sz="1800" dirty="0">
                <a:solidFill>
                  <a:srgbClr val="272927"/>
                </a:solidFill>
                <a:latin typeface="Bahnschrift SemiBold" panose="020B0502040204020203" pitchFamily="34" charset="0"/>
              </a:rPr>
              <a:t>The generic answer for an unexpected failure if there is no more specific information available</a:t>
            </a:r>
            <a:r>
              <a:rPr lang="en-US" sz="1800" b="1" dirty="0">
                <a:solidFill>
                  <a:srgbClr val="272927"/>
                </a:solidFill>
                <a:latin typeface="Bahnschrift SemiBold" panose="020B0502040204020203" pitchFamily="34" charset="0"/>
              </a:rPr>
              <a:t>.</a:t>
            </a:r>
            <a:endParaRPr lang="en-US" sz="1050" b="1" dirty="0">
              <a:solidFill>
                <a:srgbClr val="268BC1"/>
              </a:solidFill>
              <a:latin typeface="Bahnschrift SemiBold" panose="020B0502040204020203" pitchFamily="34" charset="0"/>
            </a:endParaRPr>
          </a:p>
        </p:txBody>
      </p:sp>
      <p:sp>
        <p:nvSpPr>
          <p:cNvPr id="12" name="TextBox 11">
            <a:extLst>
              <a:ext uri="{FF2B5EF4-FFF2-40B4-BE49-F238E27FC236}">
                <a16:creationId xmlns:a16="http://schemas.microsoft.com/office/drawing/2014/main" id="{C3F1BEC8-CE79-4691-97D8-F54D747F9ED3}"/>
              </a:ext>
            </a:extLst>
          </p:cNvPr>
          <p:cNvSpPr txBox="1"/>
          <p:nvPr/>
        </p:nvSpPr>
        <p:spPr>
          <a:xfrm>
            <a:off x="3834910" y="225609"/>
            <a:ext cx="4569072" cy="461665"/>
          </a:xfrm>
          <a:prstGeom prst="rect">
            <a:avLst/>
          </a:prstGeom>
          <a:noFill/>
        </p:spPr>
        <p:txBody>
          <a:bodyPr wrap="square">
            <a:spAutoFit/>
          </a:bodyPr>
          <a:lstStyle/>
          <a:p>
            <a:pPr algn="ctr"/>
            <a:r>
              <a:rPr lang="en-US" sz="2400" dirty="0">
                <a:latin typeface="Bahnschrift SemiBold" panose="020B0502040204020203" pitchFamily="34" charset="0"/>
                <a:cs typeface="Arial" panose="020B0604020202020204" pitchFamily="34" charset="0"/>
              </a:rPr>
              <a:t>HTTP </a:t>
            </a:r>
            <a:r>
              <a:rPr lang="en-US" sz="2400" b="0" i="0" dirty="0">
                <a:solidFill>
                  <a:schemeClr val="tx1"/>
                </a:solidFill>
                <a:effectLst/>
                <a:latin typeface="Bahnschrift SemiBold" panose="020B0502040204020203" pitchFamily="34" charset="0"/>
                <a:cs typeface="Arial" panose="020B0604020202020204" pitchFamily="34" charset="0"/>
              </a:rPr>
              <a:t>Status (Durum) </a:t>
            </a:r>
            <a:r>
              <a:rPr lang="en-US" sz="2400" b="0" i="0" noProof="1">
                <a:solidFill>
                  <a:schemeClr val="tx1"/>
                </a:solidFill>
                <a:effectLst/>
                <a:latin typeface="Bahnschrift SemiBold" panose="020B0502040204020203" pitchFamily="34" charset="0"/>
                <a:cs typeface="Arial" panose="020B0604020202020204" pitchFamily="34" charset="0"/>
              </a:rPr>
              <a:t>Kodlari</a:t>
            </a:r>
          </a:p>
        </p:txBody>
      </p:sp>
    </p:spTree>
    <p:extLst>
      <p:ext uri="{BB962C8B-B14F-4D97-AF65-F5344CB8AC3E}">
        <p14:creationId xmlns:p14="http://schemas.microsoft.com/office/powerpoint/2010/main" val="219565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D27D40-E749-4B8B-BC9C-6856171CD2D2}"/>
              </a:ext>
            </a:extLst>
          </p:cNvPr>
          <p:cNvPicPr>
            <a:picLocks noChangeAspect="1"/>
          </p:cNvPicPr>
          <p:nvPr/>
        </p:nvPicPr>
        <p:blipFill>
          <a:blip r:embed="rId2"/>
          <a:stretch>
            <a:fillRect/>
          </a:stretch>
        </p:blipFill>
        <p:spPr>
          <a:xfrm>
            <a:off x="2084623" y="692500"/>
            <a:ext cx="7622083" cy="5473000"/>
          </a:xfrm>
          <a:prstGeom prst="rect">
            <a:avLst/>
          </a:prstGeom>
        </p:spPr>
      </p:pic>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5B648C8-1231-495C-A02E-1046BAB51464}"/>
              </a:ext>
            </a:extLst>
          </p:cNvPr>
          <p:cNvSpPr/>
          <p:nvPr/>
        </p:nvSpPr>
        <p:spPr>
          <a:xfrm>
            <a:off x="2084622" y="692500"/>
            <a:ext cx="7622083" cy="546040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05EA7ECC-7AA8-451C-A7B6-163FBCF6C279}"/>
              </a:ext>
            </a:extLst>
          </p:cNvPr>
          <p:cNvSpPr txBox="1"/>
          <p:nvPr/>
        </p:nvSpPr>
        <p:spPr>
          <a:xfrm>
            <a:off x="3834910" y="76722"/>
            <a:ext cx="4569072" cy="461665"/>
          </a:xfrm>
          <a:prstGeom prst="rect">
            <a:avLst/>
          </a:prstGeom>
          <a:noFill/>
        </p:spPr>
        <p:txBody>
          <a:bodyPr wrap="square">
            <a:spAutoFit/>
          </a:bodyPr>
          <a:lstStyle/>
          <a:p>
            <a:pPr algn="ctr"/>
            <a:r>
              <a:rPr lang="en-US" sz="2400" dirty="0">
                <a:latin typeface="Bahnschrift SemiBold" panose="020B0502040204020203" pitchFamily="34" charset="0"/>
                <a:cs typeface="Arial" panose="020B0604020202020204" pitchFamily="34" charset="0"/>
              </a:rPr>
              <a:t>HTTP </a:t>
            </a:r>
            <a:r>
              <a:rPr lang="en-US" sz="2400" b="0" i="0" dirty="0">
                <a:solidFill>
                  <a:schemeClr val="tx1"/>
                </a:solidFill>
                <a:effectLst/>
                <a:latin typeface="Bahnschrift SemiBold" panose="020B0502040204020203" pitchFamily="34" charset="0"/>
                <a:cs typeface="Arial" panose="020B0604020202020204" pitchFamily="34" charset="0"/>
              </a:rPr>
              <a:t>Status (Durum) </a:t>
            </a:r>
            <a:r>
              <a:rPr lang="en-US" sz="2400" b="0" i="0" noProof="1">
                <a:solidFill>
                  <a:schemeClr val="tx1"/>
                </a:solidFill>
                <a:effectLst/>
                <a:latin typeface="Bahnschrift SemiBold" panose="020B0502040204020203" pitchFamily="34" charset="0"/>
                <a:cs typeface="Arial" panose="020B0604020202020204" pitchFamily="34" charset="0"/>
              </a:rPr>
              <a:t>Kodlari</a:t>
            </a:r>
          </a:p>
        </p:txBody>
      </p:sp>
    </p:spTree>
    <p:extLst>
      <p:ext uri="{BB962C8B-B14F-4D97-AF65-F5344CB8AC3E}">
        <p14:creationId xmlns:p14="http://schemas.microsoft.com/office/powerpoint/2010/main" val="1290725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1632765-1D71-43A9-B8E7-E7152837157B}"/>
              </a:ext>
            </a:extLst>
          </p:cNvPr>
          <p:cNvPicPr>
            <a:picLocks noChangeAspect="1"/>
          </p:cNvPicPr>
          <p:nvPr/>
        </p:nvPicPr>
        <p:blipFill>
          <a:blip r:embed="rId2"/>
          <a:stretch>
            <a:fillRect/>
          </a:stretch>
        </p:blipFill>
        <p:spPr>
          <a:xfrm>
            <a:off x="2106191" y="746572"/>
            <a:ext cx="7471560" cy="2872233"/>
          </a:xfrm>
          <a:prstGeom prst="rect">
            <a:avLst/>
          </a:prstGeom>
        </p:spPr>
      </p:pic>
      <p:sp>
        <p:nvSpPr>
          <p:cNvPr id="9" name="Rectangle 8">
            <a:extLst>
              <a:ext uri="{FF2B5EF4-FFF2-40B4-BE49-F238E27FC236}">
                <a16:creationId xmlns:a16="http://schemas.microsoft.com/office/drawing/2014/main" id="{A2B719C5-0E50-40D0-ABD8-0C69775B09B1}"/>
              </a:ext>
            </a:extLst>
          </p:cNvPr>
          <p:cNvSpPr/>
          <p:nvPr/>
        </p:nvSpPr>
        <p:spPr>
          <a:xfrm>
            <a:off x="2106191" y="746574"/>
            <a:ext cx="7471560" cy="287223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10" name="Picture 9">
            <a:extLst>
              <a:ext uri="{FF2B5EF4-FFF2-40B4-BE49-F238E27FC236}">
                <a16:creationId xmlns:a16="http://schemas.microsoft.com/office/drawing/2014/main" id="{405E1DE5-AD5F-4BF3-AEB0-BAABC86548A3}"/>
              </a:ext>
            </a:extLst>
          </p:cNvPr>
          <p:cNvPicPr>
            <a:picLocks noChangeAspect="1"/>
          </p:cNvPicPr>
          <p:nvPr/>
        </p:nvPicPr>
        <p:blipFill>
          <a:blip r:embed="rId3"/>
          <a:stretch>
            <a:fillRect/>
          </a:stretch>
        </p:blipFill>
        <p:spPr>
          <a:xfrm>
            <a:off x="2106192" y="3706773"/>
            <a:ext cx="7471560" cy="2474837"/>
          </a:xfrm>
          <a:prstGeom prst="rect">
            <a:avLst/>
          </a:prstGeom>
        </p:spPr>
      </p:pic>
      <p:sp>
        <p:nvSpPr>
          <p:cNvPr id="11" name="Rectangle 10">
            <a:extLst>
              <a:ext uri="{FF2B5EF4-FFF2-40B4-BE49-F238E27FC236}">
                <a16:creationId xmlns:a16="http://schemas.microsoft.com/office/drawing/2014/main" id="{30AC8256-D05B-4530-9ACA-BA61D1C75042}"/>
              </a:ext>
            </a:extLst>
          </p:cNvPr>
          <p:cNvSpPr/>
          <p:nvPr/>
        </p:nvSpPr>
        <p:spPr>
          <a:xfrm>
            <a:off x="2106191" y="3706772"/>
            <a:ext cx="7471560" cy="247483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2" name="TextBox 11">
            <a:extLst>
              <a:ext uri="{FF2B5EF4-FFF2-40B4-BE49-F238E27FC236}">
                <a16:creationId xmlns:a16="http://schemas.microsoft.com/office/drawing/2014/main" id="{7458F73D-D871-4E20-8A40-61AE8F622A59}"/>
              </a:ext>
            </a:extLst>
          </p:cNvPr>
          <p:cNvSpPr txBox="1"/>
          <p:nvPr/>
        </p:nvSpPr>
        <p:spPr>
          <a:xfrm>
            <a:off x="3834910" y="115337"/>
            <a:ext cx="4569072" cy="461665"/>
          </a:xfrm>
          <a:prstGeom prst="rect">
            <a:avLst/>
          </a:prstGeom>
          <a:noFill/>
        </p:spPr>
        <p:txBody>
          <a:bodyPr wrap="square">
            <a:spAutoFit/>
          </a:bodyPr>
          <a:lstStyle/>
          <a:p>
            <a:pPr algn="ctr"/>
            <a:r>
              <a:rPr lang="en-US" sz="2400" dirty="0">
                <a:latin typeface="Bahnschrift SemiBold" panose="020B0502040204020203" pitchFamily="34" charset="0"/>
                <a:cs typeface="Arial" panose="020B0604020202020204" pitchFamily="34" charset="0"/>
              </a:rPr>
              <a:t>HTTP </a:t>
            </a:r>
            <a:r>
              <a:rPr lang="en-US" sz="2400" b="0" i="0" dirty="0">
                <a:solidFill>
                  <a:schemeClr val="tx1"/>
                </a:solidFill>
                <a:effectLst/>
                <a:latin typeface="Bahnschrift SemiBold" panose="020B0502040204020203" pitchFamily="34" charset="0"/>
                <a:cs typeface="Arial" panose="020B0604020202020204" pitchFamily="34" charset="0"/>
              </a:rPr>
              <a:t>Status (Durum) </a:t>
            </a:r>
            <a:r>
              <a:rPr lang="en-US" sz="2400" b="0" i="0" noProof="1">
                <a:solidFill>
                  <a:schemeClr val="tx1"/>
                </a:solidFill>
                <a:effectLst/>
                <a:latin typeface="Bahnschrift SemiBold" panose="020B0502040204020203" pitchFamily="34" charset="0"/>
                <a:cs typeface="Arial" panose="020B0604020202020204" pitchFamily="34" charset="0"/>
              </a:rPr>
              <a:t>Kodlari</a:t>
            </a:r>
          </a:p>
        </p:txBody>
      </p:sp>
    </p:spTree>
    <p:extLst>
      <p:ext uri="{BB962C8B-B14F-4D97-AF65-F5344CB8AC3E}">
        <p14:creationId xmlns:p14="http://schemas.microsoft.com/office/powerpoint/2010/main" val="97907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71A1B40-01CA-4E95-9CF8-386B231FFF1B}"/>
              </a:ext>
            </a:extLst>
          </p:cNvPr>
          <p:cNvPicPr>
            <a:picLocks noChangeAspect="1"/>
          </p:cNvPicPr>
          <p:nvPr/>
        </p:nvPicPr>
        <p:blipFill>
          <a:blip r:embed="rId2"/>
          <a:stretch>
            <a:fillRect/>
          </a:stretch>
        </p:blipFill>
        <p:spPr>
          <a:xfrm>
            <a:off x="3449047" y="678357"/>
            <a:ext cx="5293906" cy="5593938"/>
          </a:xfrm>
          <a:prstGeom prst="rect">
            <a:avLst/>
          </a:prstGeom>
        </p:spPr>
      </p:pic>
      <p:sp>
        <p:nvSpPr>
          <p:cNvPr id="9" name="Rectangle 8">
            <a:extLst>
              <a:ext uri="{FF2B5EF4-FFF2-40B4-BE49-F238E27FC236}">
                <a16:creationId xmlns:a16="http://schemas.microsoft.com/office/drawing/2014/main" id="{A1DCC847-22EA-4559-86AD-BFD56C341188}"/>
              </a:ext>
            </a:extLst>
          </p:cNvPr>
          <p:cNvSpPr/>
          <p:nvPr/>
        </p:nvSpPr>
        <p:spPr>
          <a:xfrm>
            <a:off x="3449047" y="678357"/>
            <a:ext cx="5293906" cy="559393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TextBox 9">
            <a:extLst>
              <a:ext uri="{FF2B5EF4-FFF2-40B4-BE49-F238E27FC236}">
                <a16:creationId xmlns:a16="http://schemas.microsoft.com/office/drawing/2014/main" id="{9494969B-E32D-44C6-B5A4-E39F4EAAA962}"/>
              </a:ext>
            </a:extLst>
          </p:cNvPr>
          <p:cNvSpPr txBox="1"/>
          <p:nvPr/>
        </p:nvSpPr>
        <p:spPr>
          <a:xfrm>
            <a:off x="3834910" y="123357"/>
            <a:ext cx="4569072" cy="461665"/>
          </a:xfrm>
          <a:prstGeom prst="rect">
            <a:avLst/>
          </a:prstGeom>
          <a:noFill/>
        </p:spPr>
        <p:txBody>
          <a:bodyPr wrap="square">
            <a:spAutoFit/>
          </a:bodyPr>
          <a:lstStyle/>
          <a:p>
            <a:pPr algn="ctr"/>
            <a:r>
              <a:rPr lang="en-US" sz="2400" dirty="0">
                <a:latin typeface="Bahnschrift SemiBold" panose="020B0502040204020203" pitchFamily="34" charset="0"/>
                <a:cs typeface="Arial" panose="020B0604020202020204" pitchFamily="34" charset="0"/>
              </a:rPr>
              <a:t>HTTP </a:t>
            </a:r>
            <a:r>
              <a:rPr lang="en-US" sz="2400" b="0" i="0" dirty="0">
                <a:solidFill>
                  <a:schemeClr val="tx1"/>
                </a:solidFill>
                <a:effectLst/>
                <a:latin typeface="Bahnschrift SemiBold" panose="020B0502040204020203" pitchFamily="34" charset="0"/>
                <a:cs typeface="Arial" panose="020B0604020202020204" pitchFamily="34" charset="0"/>
              </a:rPr>
              <a:t>Status (Durum) </a:t>
            </a:r>
            <a:r>
              <a:rPr lang="en-US" sz="2400" b="0" i="0" noProof="1">
                <a:solidFill>
                  <a:schemeClr val="tx1"/>
                </a:solidFill>
                <a:effectLst/>
                <a:latin typeface="Bahnschrift SemiBold" panose="020B0502040204020203" pitchFamily="34" charset="0"/>
                <a:cs typeface="Arial" panose="020B0604020202020204" pitchFamily="34" charset="0"/>
              </a:rPr>
              <a:t>Kodlari</a:t>
            </a:r>
          </a:p>
        </p:txBody>
      </p:sp>
    </p:spTree>
    <p:extLst>
      <p:ext uri="{BB962C8B-B14F-4D97-AF65-F5344CB8AC3E}">
        <p14:creationId xmlns:p14="http://schemas.microsoft.com/office/powerpoint/2010/main" val="970148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C38BAF-A276-4B1C-A4CB-CE4AA1C7AB91}"/>
              </a:ext>
            </a:extLst>
          </p:cNvPr>
          <p:cNvPicPr>
            <a:picLocks noChangeAspect="1"/>
          </p:cNvPicPr>
          <p:nvPr/>
        </p:nvPicPr>
        <p:blipFill>
          <a:blip r:embed="rId2"/>
          <a:stretch>
            <a:fillRect/>
          </a:stretch>
        </p:blipFill>
        <p:spPr>
          <a:xfrm>
            <a:off x="6428819" y="619872"/>
            <a:ext cx="3524074" cy="2627279"/>
          </a:xfrm>
          <a:prstGeom prst="rect">
            <a:avLst/>
          </a:prstGeom>
        </p:spPr>
      </p:pic>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6" name="Picture 2">
            <a:extLst>
              <a:ext uri="{FF2B5EF4-FFF2-40B4-BE49-F238E27FC236}">
                <a16:creationId xmlns:a16="http://schemas.microsoft.com/office/drawing/2014/main" id="{54B9602F-13F3-4CCA-BC98-E0815AEB6F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59" y="906494"/>
            <a:ext cx="3888376" cy="16397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7491AA6-E0AF-4322-B182-EFDC9E57916E}"/>
              </a:ext>
            </a:extLst>
          </p:cNvPr>
          <p:cNvSpPr txBox="1"/>
          <p:nvPr/>
        </p:nvSpPr>
        <p:spPr>
          <a:xfrm>
            <a:off x="805992" y="3247151"/>
            <a:ext cx="258197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solidFill>
                  <a:srgbClr val="272927"/>
                </a:solidFill>
                <a:latin typeface="Bahnschrift SemiBold" panose="020B0502040204020203" pitchFamily="34" charset="0"/>
              </a:rPr>
              <a:t>facebook.com/youtube</a:t>
            </a:r>
            <a:endParaRPr lang="en-US" sz="1600" dirty="0">
              <a:latin typeface="Bahnschrift SemiBold" panose="020B0502040204020203" pitchFamily="34" charset="0"/>
            </a:endParaRPr>
          </a:p>
        </p:txBody>
      </p:sp>
      <p:sp>
        <p:nvSpPr>
          <p:cNvPr id="10" name="TextBox 9">
            <a:extLst>
              <a:ext uri="{FF2B5EF4-FFF2-40B4-BE49-F238E27FC236}">
                <a16:creationId xmlns:a16="http://schemas.microsoft.com/office/drawing/2014/main" id="{9C3335CD-460B-4CE0-899E-E0C3C8CD751E}"/>
              </a:ext>
            </a:extLst>
          </p:cNvPr>
          <p:cNvSpPr txBox="1"/>
          <p:nvPr/>
        </p:nvSpPr>
        <p:spPr>
          <a:xfrm>
            <a:off x="5018098" y="1598848"/>
            <a:ext cx="470723"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solidFill>
                  <a:srgbClr val="272927"/>
                </a:solidFill>
                <a:latin typeface="Bahnschrift SemiBold" panose="020B0502040204020203" pitchFamily="34" charset="0"/>
              </a:rPr>
              <a:t>UI</a:t>
            </a:r>
            <a:endParaRPr lang="en-US" dirty="0">
              <a:latin typeface="Bahnschrift SemiBold" panose="020B0502040204020203" pitchFamily="34" charset="0"/>
            </a:endParaRPr>
          </a:p>
        </p:txBody>
      </p:sp>
      <p:sp>
        <p:nvSpPr>
          <p:cNvPr id="12" name="Rectangle 11">
            <a:extLst>
              <a:ext uri="{FF2B5EF4-FFF2-40B4-BE49-F238E27FC236}">
                <a16:creationId xmlns:a16="http://schemas.microsoft.com/office/drawing/2014/main" id="{BA7ACD68-202B-4C8F-9229-183C8DFC8CBB}"/>
              </a:ext>
            </a:extLst>
          </p:cNvPr>
          <p:cNvSpPr/>
          <p:nvPr/>
        </p:nvSpPr>
        <p:spPr>
          <a:xfrm>
            <a:off x="6389077" y="613956"/>
            <a:ext cx="3563816" cy="263319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4" name="Right Brace 3">
            <a:extLst>
              <a:ext uri="{FF2B5EF4-FFF2-40B4-BE49-F238E27FC236}">
                <a16:creationId xmlns:a16="http://schemas.microsoft.com/office/drawing/2014/main" id="{ED978743-0D15-41C9-8A19-B47A314B95C2}"/>
              </a:ext>
            </a:extLst>
          </p:cNvPr>
          <p:cNvSpPr/>
          <p:nvPr/>
        </p:nvSpPr>
        <p:spPr>
          <a:xfrm rot="5400000">
            <a:off x="1879259" y="2583752"/>
            <a:ext cx="323791" cy="240584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CD1E6017-9177-4FB0-A123-F7C8CF18E8DA}"/>
              </a:ext>
            </a:extLst>
          </p:cNvPr>
          <p:cNvSpPr txBox="1"/>
          <p:nvPr/>
        </p:nvSpPr>
        <p:spPr>
          <a:xfrm>
            <a:off x="1486217" y="4116151"/>
            <a:ext cx="110429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latin typeface="Bahnschrift SemiBold" panose="020B0502040204020203" pitchFamily="34" charset="0"/>
              </a:rPr>
              <a:t>Request</a:t>
            </a:r>
          </a:p>
        </p:txBody>
      </p:sp>
      <p:sp>
        <p:nvSpPr>
          <p:cNvPr id="15" name="TextBox 14">
            <a:extLst>
              <a:ext uri="{FF2B5EF4-FFF2-40B4-BE49-F238E27FC236}">
                <a16:creationId xmlns:a16="http://schemas.microsoft.com/office/drawing/2014/main" id="{D72A0697-3AB2-4E7E-BBA5-4AEB7CDA99FA}"/>
              </a:ext>
            </a:extLst>
          </p:cNvPr>
          <p:cNvSpPr txBox="1"/>
          <p:nvPr/>
        </p:nvSpPr>
        <p:spPr>
          <a:xfrm>
            <a:off x="10449836" y="1468888"/>
            <a:ext cx="149834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latin typeface="Bahnschrift SemiBold" panose="020B0502040204020203" pitchFamily="34" charset="0"/>
              </a:rPr>
              <a:t>Response (Kullanicinin Gordugu)</a:t>
            </a:r>
          </a:p>
        </p:txBody>
      </p:sp>
      <p:sp>
        <p:nvSpPr>
          <p:cNvPr id="17" name="TextBox 16">
            <a:extLst>
              <a:ext uri="{FF2B5EF4-FFF2-40B4-BE49-F238E27FC236}">
                <a16:creationId xmlns:a16="http://schemas.microsoft.com/office/drawing/2014/main" id="{F0E1BB07-3D3D-4010-8CFA-FE8CF03F2188}"/>
              </a:ext>
            </a:extLst>
          </p:cNvPr>
          <p:cNvSpPr txBox="1"/>
          <p:nvPr/>
        </p:nvSpPr>
        <p:spPr>
          <a:xfrm>
            <a:off x="3637082" y="158207"/>
            <a:ext cx="3912580" cy="461665"/>
          </a:xfrm>
          <a:prstGeom prst="rect">
            <a:avLst/>
          </a:prstGeom>
          <a:noFill/>
        </p:spPr>
        <p:txBody>
          <a:bodyPr wrap="square">
            <a:spAutoFit/>
          </a:bodyPr>
          <a:lstStyle/>
          <a:p>
            <a:pPr algn="ctr"/>
            <a:r>
              <a:rPr lang="en-US" sz="2400" dirty="0">
                <a:latin typeface="Bahnschrift SemiBold" panose="020B0502040204020203" pitchFamily="34" charset="0"/>
                <a:cs typeface="Arial" panose="020B0604020202020204" pitchFamily="34" charset="0"/>
              </a:rPr>
              <a:t>Request / Response Body</a:t>
            </a:r>
            <a:endParaRPr lang="en-US" sz="2400" b="0" i="0" noProof="1">
              <a:solidFill>
                <a:schemeClr val="tx1"/>
              </a:solidFill>
              <a:effectLst/>
              <a:latin typeface="Bahnschrift SemiBold" panose="020B0502040204020203" pitchFamily="34" charset="0"/>
              <a:cs typeface="Arial" panose="020B0604020202020204" pitchFamily="34" charset="0"/>
            </a:endParaRPr>
          </a:p>
        </p:txBody>
      </p:sp>
      <p:cxnSp>
        <p:nvCxnSpPr>
          <p:cNvPr id="20" name="Connector: Elbow 19">
            <a:extLst>
              <a:ext uri="{FF2B5EF4-FFF2-40B4-BE49-F238E27FC236}">
                <a16:creationId xmlns:a16="http://schemas.microsoft.com/office/drawing/2014/main" id="{2F7D1A53-F212-486C-8905-D9FD091C02B8}"/>
              </a:ext>
            </a:extLst>
          </p:cNvPr>
          <p:cNvCxnSpPr>
            <a:cxnSpLocks/>
            <a:stCxn id="8" idx="3"/>
            <a:endCxn id="12" idx="1"/>
          </p:cNvCxnSpPr>
          <p:nvPr/>
        </p:nvCxnSpPr>
        <p:spPr>
          <a:xfrm flipV="1">
            <a:off x="3387969" y="1930554"/>
            <a:ext cx="3001108" cy="15012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E91B69F-B258-4951-B9F6-C51DB548F01C}"/>
              </a:ext>
            </a:extLst>
          </p:cNvPr>
          <p:cNvSpPr/>
          <p:nvPr/>
        </p:nvSpPr>
        <p:spPr>
          <a:xfrm>
            <a:off x="6374481" y="3344442"/>
            <a:ext cx="3988717" cy="293653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27" name="Connector: Elbow 26">
            <a:extLst>
              <a:ext uri="{FF2B5EF4-FFF2-40B4-BE49-F238E27FC236}">
                <a16:creationId xmlns:a16="http://schemas.microsoft.com/office/drawing/2014/main" id="{21957224-764B-4B16-9DCE-00B6F30F88A3}"/>
              </a:ext>
            </a:extLst>
          </p:cNvPr>
          <p:cNvCxnSpPr>
            <a:cxnSpLocks/>
            <a:stCxn id="8" idx="3"/>
            <a:endCxn id="25" idx="1"/>
          </p:cNvCxnSpPr>
          <p:nvPr/>
        </p:nvCxnSpPr>
        <p:spPr>
          <a:xfrm>
            <a:off x="3387969" y="3431817"/>
            <a:ext cx="2986512" cy="13808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D2E2DA-6566-439B-BF86-B91002DA1AFC}"/>
              </a:ext>
            </a:extLst>
          </p:cNvPr>
          <p:cNvSpPr txBox="1"/>
          <p:nvPr/>
        </p:nvSpPr>
        <p:spPr>
          <a:xfrm>
            <a:off x="4804870" y="4832657"/>
            <a:ext cx="68395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solidFill>
                  <a:srgbClr val="272927"/>
                </a:solidFill>
                <a:latin typeface="Bahnschrift SemiBold" panose="020B0502040204020203" pitchFamily="34" charset="0"/>
              </a:rPr>
              <a:t>Html</a:t>
            </a:r>
            <a:endParaRPr lang="en-US" dirty="0">
              <a:latin typeface="Bahnschrift SemiBold" panose="020B0502040204020203" pitchFamily="34" charset="0"/>
            </a:endParaRPr>
          </a:p>
        </p:txBody>
      </p:sp>
      <p:sp>
        <p:nvSpPr>
          <p:cNvPr id="29" name="TextBox 28">
            <a:extLst>
              <a:ext uri="{FF2B5EF4-FFF2-40B4-BE49-F238E27FC236}">
                <a16:creationId xmlns:a16="http://schemas.microsoft.com/office/drawing/2014/main" id="{37DC34AD-7F02-4543-8447-B127ACF6674E}"/>
              </a:ext>
            </a:extLst>
          </p:cNvPr>
          <p:cNvSpPr txBox="1"/>
          <p:nvPr/>
        </p:nvSpPr>
        <p:spPr>
          <a:xfrm>
            <a:off x="10449836" y="4129225"/>
            <a:ext cx="149834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latin typeface="Bahnschrift SemiBold" panose="020B0502040204020203" pitchFamily="34" charset="0"/>
              </a:rPr>
              <a:t>Response (BilgisayaraGelen)</a:t>
            </a:r>
          </a:p>
        </p:txBody>
      </p:sp>
      <p:pic>
        <p:nvPicPr>
          <p:cNvPr id="33" name="Picture 32">
            <a:extLst>
              <a:ext uri="{FF2B5EF4-FFF2-40B4-BE49-F238E27FC236}">
                <a16:creationId xmlns:a16="http://schemas.microsoft.com/office/drawing/2014/main" id="{CA66211E-9844-47CA-8D9B-506B85361C2F}"/>
              </a:ext>
            </a:extLst>
          </p:cNvPr>
          <p:cNvPicPr>
            <a:picLocks noChangeAspect="1"/>
          </p:cNvPicPr>
          <p:nvPr/>
        </p:nvPicPr>
        <p:blipFill>
          <a:blip r:embed="rId4"/>
          <a:stretch>
            <a:fillRect/>
          </a:stretch>
        </p:blipFill>
        <p:spPr>
          <a:xfrm>
            <a:off x="6389077" y="3344442"/>
            <a:ext cx="3974121" cy="2936543"/>
          </a:xfrm>
          <a:prstGeom prst="rect">
            <a:avLst/>
          </a:prstGeom>
        </p:spPr>
      </p:pic>
    </p:spTree>
    <p:extLst>
      <p:ext uri="{BB962C8B-B14F-4D97-AF65-F5344CB8AC3E}">
        <p14:creationId xmlns:p14="http://schemas.microsoft.com/office/powerpoint/2010/main" val="307457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500"/>
                                        <p:tgtEl>
                                          <p:spTgt spid="2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down)">
                                      <p:cBhvr>
                                        <p:cTn id="23" dur="500"/>
                                        <p:tgtEl>
                                          <p:spTgt spid="29"/>
                                        </p:tgtEl>
                                      </p:cBhvr>
                                    </p:animEffect>
                                  </p:childTnLst>
                                </p:cTn>
                              </p:par>
                            </p:childTnLst>
                          </p:cTn>
                        </p:par>
                        <p:par>
                          <p:cTn id="24" fill="hold">
                            <p:stCondLst>
                              <p:cond delay="500"/>
                            </p:stCondLst>
                            <p:childTnLst>
                              <p:par>
                                <p:cTn id="25" presetID="22" presetClass="entr" presetSubtype="4"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down)">
                                      <p:cBhvr>
                                        <p:cTn id="27" dur="500"/>
                                        <p:tgtEl>
                                          <p:spTgt spid="25"/>
                                        </p:tgtEl>
                                      </p:cBhvr>
                                    </p:animEffect>
                                  </p:childTnLst>
                                </p:cTn>
                              </p:par>
                              <p:par>
                                <p:cTn id="28" presetID="22" presetClass="entr" presetSubtype="4"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down)">
                                      <p:cBhvr>
                                        <p:cTn id="30" dur="500"/>
                                        <p:tgtEl>
                                          <p:spTgt spid="27"/>
                                        </p:tgtEl>
                                      </p:cBhvr>
                                    </p:animEffect>
                                  </p:childTnLst>
                                </p:cTn>
                              </p:par>
                              <p:par>
                                <p:cTn id="31" presetID="22" presetClass="entr" presetSubtype="4"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down)">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500"/>
                                        <p:tgtEl>
                                          <p:spTgt spid="1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down)">
                                      <p:cBhvr>
                                        <p:cTn id="44" dur="500"/>
                                        <p:tgtEl>
                                          <p:spTgt spid="15"/>
                                        </p:tgtEl>
                                      </p:cBhvr>
                                    </p:animEffect>
                                  </p:childTnLst>
                                </p:cTn>
                              </p:par>
                              <p:par>
                                <p:cTn id="45" presetID="22" presetClass="entr" presetSubtype="4"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down)">
                                      <p:cBhvr>
                                        <p:cTn id="47" dur="500"/>
                                        <p:tgtEl>
                                          <p:spTgt spid="3"/>
                                        </p:tgtEl>
                                      </p:cBhvr>
                                    </p:animEffect>
                                  </p:childTnLst>
                                </p:cTn>
                              </p:par>
                              <p:par>
                                <p:cTn id="48" presetID="22" presetClass="entr" presetSubtype="4"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down)">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animBg="1"/>
      <p:bldP spid="4" grpId="0" animBg="1"/>
      <p:bldP spid="14" grpId="0"/>
      <p:bldP spid="15" grpId="0"/>
      <p:bldP spid="25" grpId="0" animBg="1"/>
      <p:bldP spid="28" grpId="0"/>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44832D4-5460-4414-B8F1-E2A6CCE6BAC7}"/>
              </a:ext>
            </a:extLst>
          </p:cNvPr>
          <p:cNvSpPr txBox="1"/>
          <p:nvPr/>
        </p:nvSpPr>
        <p:spPr>
          <a:xfrm>
            <a:off x="3637082" y="158207"/>
            <a:ext cx="3912580" cy="461665"/>
          </a:xfrm>
          <a:prstGeom prst="rect">
            <a:avLst/>
          </a:prstGeom>
          <a:noFill/>
        </p:spPr>
        <p:txBody>
          <a:bodyPr wrap="square">
            <a:spAutoFit/>
          </a:bodyPr>
          <a:lstStyle/>
          <a:p>
            <a:pPr algn="ctr"/>
            <a:r>
              <a:rPr lang="en-US" sz="2400" dirty="0">
                <a:latin typeface="Bahnschrift SemiBold" panose="020B0502040204020203" pitchFamily="34" charset="0"/>
                <a:cs typeface="Arial" panose="020B0604020202020204" pitchFamily="34" charset="0"/>
              </a:rPr>
              <a:t>Request / Response Body</a:t>
            </a:r>
            <a:endParaRPr lang="en-US" sz="2400" b="0" i="0" noProof="1">
              <a:solidFill>
                <a:schemeClr val="tx1"/>
              </a:solidFill>
              <a:effectLst/>
              <a:latin typeface="Bahnschrift SemiBold" panose="020B0502040204020203" pitchFamily="34" charset="0"/>
              <a:cs typeface="Arial" panose="020B0604020202020204" pitchFamily="34" charset="0"/>
            </a:endParaRPr>
          </a:p>
        </p:txBody>
      </p:sp>
      <p:sp>
        <p:nvSpPr>
          <p:cNvPr id="8" name="TextBox 7">
            <a:extLst>
              <a:ext uri="{FF2B5EF4-FFF2-40B4-BE49-F238E27FC236}">
                <a16:creationId xmlns:a16="http://schemas.microsoft.com/office/drawing/2014/main" id="{7279F806-D120-4383-BA26-ABFE95E865EB}"/>
              </a:ext>
            </a:extLst>
          </p:cNvPr>
          <p:cNvSpPr txBox="1"/>
          <p:nvPr/>
        </p:nvSpPr>
        <p:spPr>
          <a:xfrm>
            <a:off x="699353" y="784374"/>
            <a:ext cx="6250601" cy="1200329"/>
          </a:xfrm>
          <a:prstGeom prst="rect">
            <a:avLst/>
          </a:prstGeom>
          <a:noFill/>
        </p:spPr>
        <p:txBody>
          <a:bodyPr wrap="square">
            <a:spAutoFit/>
          </a:bodyPr>
          <a:lstStyle/>
          <a:p>
            <a:pPr algn="l"/>
            <a:r>
              <a:rPr lang="en-US" sz="1800" b="0" i="0" noProof="1">
                <a:solidFill>
                  <a:schemeClr val="tx1"/>
                </a:solidFill>
                <a:effectLst/>
                <a:latin typeface="Bahnschrift SemiBold" panose="020B0502040204020203" pitchFamily="34" charset="0"/>
                <a:cs typeface="Arial" panose="020B0604020202020204" pitchFamily="34" charset="0"/>
              </a:rPr>
              <a:t>Bir sunucuya request gonderildiginde istegimizi sunucuya dogru sekilde anlatabilmemiz ve donen Response’u dogru sekilde anlamlandirabilmemiz icin kullanilan 4 temel data formati vardir.</a:t>
            </a:r>
          </a:p>
        </p:txBody>
      </p:sp>
      <p:pic>
        <p:nvPicPr>
          <p:cNvPr id="9" name="Picture 4" descr="Client-server Application - OOSE">
            <a:extLst>
              <a:ext uri="{FF2B5EF4-FFF2-40B4-BE49-F238E27FC236}">
                <a16:creationId xmlns:a16="http://schemas.microsoft.com/office/drawing/2014/main" id="{EDCA362B-52C5-49EB-9912-67E74274B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5906" y="819135"/>
            <a:ext cx="4751387" cy="192406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7B42C60-A3D7-4444-979F-C284F93F00BB}"/>
              </a:ext>
            </a:extLst>
          </p:cNvPr>
          <p:cNvSpPr/>
          <p:nvPr/>
        </p:nvSpPr>
        <p:spPr>
          <a:xfrm>
            <a:off x="7115907" y="819135"/>
            <a:ext cx="4751386" cy="192406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A9FD5895-8A5A-402E-8FA1-C51D7C75F06D}"/>
              </a:ext>
            </a:extLst>
          </p:cNvPr>
          <p:cNvSpPr txBox="1"/>
          <p:nvPr/>
        </p:nvSpPr>
        <p:spPr>
          <a:xfrm>
            <a:off x="1170107" y="2139607"/>
            <a:ext cx="1092448" cy="369332"/>
          </a:xfrm>
          <a:prstGeom prst="rect">
            <a:avLst/>
          </a:prstGeom>
          <a:noFill/>
        </p:spPr>
        <p:txBody>
          <a:bodyPr wrap="square">
            <a:spAutoFit/>
          </a:bodyPr>
          <a:lstStyle/>
          <a:p>
            <a:pPr algn="l"/>
            <a:r>
              <a:rPr lang="en-US" sz="1800" b="0" i="0" noProof="1">
                <a:solidFill>
                  <a:schemeClr val="tx1"/>
                </a:solidFill>
                <a:effectLst/>
                <a:latin typeface="Bahnschrift SemiBold" panose="020B0502040204020203" pitchFamily="34" charset="0"/>
                <a:cs typeface="Arial" panose="020B0604020202020204" pitchFamily="34" charset="0"/>
              </a:rPr>
              <a:t>1- Html</a:t>
            </a:r>
          </a:p>
        </p:txBody>
      </p:sp>
      <p:sp>
        <p:nvSpPr>
          <p:cNvPr id="12" name="TextBox 11">
            <a:extLst>
              <a:ext uri="{FF2B5EF4-FFF2-40B4-BE49-F238E27FC236}">
                <a16:creationId xmlns:a16="http://schemas.microsoft.com/office/drawing/2014/main" id="{0B9AC99A-A84C-489D-8FB1-6E6740C79389}"/>
              </a:ext>
            </a:extLst>
          </p:cNvPr>
          <p:cNvSpPr txBox="1"/>
          <p:nvPr/>
        </p:nvSpPr>
        <p:spPr>
          <a:xfrm>
            <a:off x="1170107" y="2543166"/>
            <a:ext cx="1092448" cy="369332"/>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2</a:t>
            </a:r>
            <a:r>
              <a:rPr lang="en-US" sz="1800" b="0" i="0" noProof="1">
                <a:solidFill>
                  <a:schemeClr val="tx1"/>
                </a:solidFill>
                <a:effectLst/>
                <a:latin typeface="Bahnschrift SemiBold" panose="020B0502040204020203" pitchFamily="34" charset="0"/>
                <a:cs typeface="Arial" panose="020B0604020202020204" pitchFamily="34" charset="0"/>
              </a:rPr>
              <a:t>- Text</a:t>
            </a:r>
          </a:p>
        </p:txBody>
      </p:sp>
      <p:sp>
        <p:nvSpPr>
          <p:cNvPr id="13" name="TextBox 12">
            <a:extLst>
              <a:ext uri="{FF2B5EF4-FFF2-40B4-BE49-F238E27FC236}">
                <a16:creationId xmlns:a16="http://schemas.microsoft.com/office/drawing/2014/main" id="{B77B84C3-697B-4D58-B593-16D279B1D72B}"/>
              </a:ext>
            </a:extLst>
          </p:cNvPr>
          <p:cNvSpPr txBox="1"/>
          <p:nvPr/>
        </p:nvSpPr>
        <p:spPr>
          <a:xfrm>
            <a:off x="1170107" y="2946725"/>
            <a:ext cx="1092448" cy="369332"/>
          </a:xfrm>
          <a:prstGeom prst="rect">
            <a:avLst/>
          </a:prstGeom>
          <a:noFill/>
        </p:spPr>
        <p:txBody>
          <a:bodyPr wrap="square">
            <a:spAutoFit/>
          </a:bodyPr>
          <a:lstStyle/>
          <a:p>
            <a:pPr algn="l"/>
            <a:r>
              <a:rPr lang="en-US" sz="1800" b="0" i="0" noProof="1">
                <a:solidFill>
                  <a:schemeClr val="tx1"/>
                </a:solidFill>
                <a:effectLst/>
                <a:latin typeface="Bahnschrift SemiBold" panose="020B0502040204020203" pitchFamily="34" charset="0"/>
                <a:cs typeface="Arial" panose="020B0604020202020204" pitchFamily="34" charset="0"/>
              </a:rPr>
              <a:t>3- XML</a:t>
            </a:r>
          </a:p>
        </p:txBody>
      </p:sp>
      <p:sp>
        <p:nvSpPr>
          <p:cNvPr id="14" name="TextBox 13">
            <a:extLst>
              <a:ext uri="{FF2B5EF4-FFF2-40B4-BE49-F238E27FC236}">
                <a16:creationId xmlns:a16="http://schemas.microsoft.com/office/drawing/2014/main" id="{DCE002DB-F0B9-40B0-A122-63DFF8D32FE6}"/>
              </a:ext>
            </a:extLst>
          </p:cNvPr>
          <p:cNvSpPr txBox="1"/>
          <p:nvPr/>
        </p:nvSpPr>
        <p:spPr>
          <a:xfrm>
            <a:off x="1170107" y="4441586"/>
            <a:ext cx="1092448" cy="369332"/>
          </a:xfrm>
          <a:prstGeom prst="rect">
            <a:avLst/>
          </a:prstGeom>
          <a:noFill/>
        </p:spPr>
        <p:txBody>
          <a:bodyPr wrap="square">
            <a:spAutoFit/>
          </a:bodyPr>
          <a:lstStyle/>
          <a:p>
            <a:pPr algn="l"/>
            <a:r>
              <a:rPr lang="en-US" sz="1800" b="0" i="0" noProof="1">
                <a:solidFill>
                  <a:schemeClr val="tx1"/>
                </a:solidFill>
                <a:effectLst/>
                <a:latin typeface="Bahnschrift SemiBold" panose="020B0502040204020203" pitchFamily="34" charset="0"/>
                <a:cs typeface="Arial" panose="020B0604020202020204" pitchFamily="34" charset="0"/>
              </a:rPr>
              <a:t>4- Json</a:t>
            </a:r>
          </a:p>
        </p:txBody>
      </p:sp>
      <p:pic>
        <p:nvPicPr>
          <p:cNvPr id="15" name="Picture 14">
            <a:extLst>
              <a:ext uri="{FF2B5EF4-FFF2-40B4-BE49-F238E27FC236}">
                <a16:creationId xmlns:a16="http://schemas.microsoft.com/office/drawing/2014/main" id="{CF91EC87-855B-4147-AD8C-0895DE025569}"/>
              </a:ext>
            </a:extLst>
          </p:cNvPr>
          <p:cNvPicPr>
            <a:picLocks noChangeAspect="1"/>
          </p:cNvPicPr>
          <p:nvPr/>
        </p:nvPicPr>
        <p:blipFill>
          <a:blip r:embed="rId3"/>
          <a:stretch>
            <a:fillRect/>
          </a:stretch>
        </p:blipFill>
        <p:spPr>
          <a:xfrm>
            <a:off x="1716331" y="3374672"/>
            <a:ext cx="5450289" cy="940390"/>
          </a:xfrm>
          <a:prstGeom prst="rect">
            <a:avLst/>
          </a:prstGeom>
        </p:spPr>
      </p:pic>
      <p:sp>
        <p:nvSpPr>
          <p:cNvPr id="16" name="Rectangle 15">
            <a:extLst>
              <a:ext uri="{FF2B5EF4-FFF2-40B4-BE49-F238E27FC236}">
                <a16:creationId xmlns:a16="http://schemas.microsoft.com/office/drawing/2014/main" id="{5D385347-1972-4ACC-9B78-CFEF413E98F8}"/>
              </a:ext>
            </a:extLst>
          </p:cNvPr>
          <p:cNvSpPr/>
          <p:nvPr/>
        </p:nvSpPr>
        <p:spPr>
          <a:xfrm>
            <a:off x="1716331" y="3374672"/>
            <a:ext cx="5450289" cy="9403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D058039C-2D85-4E4E-BDF4-F7C066CBAD8D}"/>
              </a:ext>
            </a:extLst>
          </p:cNvPr>
          <p:cNvSpPr txBox="1"/>
          <p:nvPr/>
        </p:nvSpPr>
        <p:spPr>
          <a:xfrm>
            <a:off x="2262555" y="4489463"/>
            <a:ext cx="3124199" cy="1754326"/>
          </a:xfrm>
          <a:prstGeom prst="rect">
            <a:avLst/>
          </a:prstGeom>
          <a:noFill/>
        </p:spPr>
        <p:txBody>
          <a:bodyPr wrap="square">
            <a:spAutoFit/>
          </a:bodyPr>
          <a:lstStyle/>
          <a:p>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"firstname"</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"Eric"</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"lastname"</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"Wilson"</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"totalprice"</a:t>
            </a:r>
            <a:r>
              <a:rPr lang="en-US" b="0" noProof="1">
                <a:solidFill>
                  <a:srgbClr val="000000"/>
                </a:solidFill>
                <a:effectLst/>
                <a:latin typeface="Bahnschrift SemiBold" panose="020B0502040204020203" pitchFamily="34" charset="0"/>
              </a:rPr>
              <a:t>: </a:t>
            </a:r>
            <a:r>
              <a:rPr lang="en-US" b="0" noProof="1">
                <a:solidFill>
                  <a:srgbClr val="098658"/>
                </a:solidFill>
                <a:effectLst/>
                <a:latin typeface="Bahnschrift SemiBold" panose="020B0502040204020203" pitchFamily="34" charset="0"/>
              </a:rPr>
              <a:t>712</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"depositpaid"</a:t>
            </a:r>
            <a:r>
              <a:rPr lang="en-US" b="0" noProof="1">
                <a:solidFill>
                  <a:srgbClr val="000000"/>
                </a:solidFill>
                <a:effectLst/>
                <a:latin typeface="Bahnschrift SemiBold" panose="020B0502040204020203" pitchFamily="34" charset="0"/>
              </a:rPr>
              <a:t>: </a:t>
            </a:r>
            <a:r>
              <a:rPr lang="en-US" b="1" noProof="1">
                <a:solidFill>
                  <a:srgbClr val="0451A5"/>
                </a:solidFill>
                <a:effectLst/>
                <a:latin typeface="Bahnschrift SemiBold" panose="020B0502040204020203" pitchFamily="34" charset="0"/>
              </a:rPr>
              <a:t>false</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p>
        </p:txBody>
      </p:sp>
    </p:spTree>
    <p:extLst>
      <p:ext uri="{BB962C8B-B14F-4D97-AF65-F5344CB8AC3E}">
        <p14:creationId xmlns:p14="http://schemas.microsoft.com/office/powerpoint/2010/main" val="312440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500"/>
                                        <p:tgtEl>
                                          <p:spTgt spid="14"/>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P spid="14" grpId="0"/>
      <p:bldP spid="16" grpId="0" animBg="1"/>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3182814" y="237364"/>
            <a:ext cx="6547340" cy="461665"/>
          </a:xfrm>
          <a:prstGeom prst="rect">
            <a:avLst/>
          </a:prstGeom>
          <a:noFill/>
        </p:spPr>
        <p:txBody>
          <a:bodyPr wrap="square">
            <a:spAutoFit/>
          </a:bodyPr>
          <a:lstStyle/>
          <a:p>
            <a:pPr algn="ctr"/>
            <a:r>
              <a:rPr lang="en-US" sz="2400" b="0" i="0" noProof="1">
                <a:effectLst/>
                <a:latin typeface="Bahnschrift SemiBold" panose="020B0502040204020203" pitchFamily="34" charset="0"/>
              </a:rPr>
              <a:t>JSON </a:t>
            </a:r>
            <a:r>
              <a:rPr lang="en-US" sz="2400" noProof="1">
                <a:solidFill>
                  <a:schemeClr val="tx1"/>
                </a:solidFill>
                <a:latin typeface="Arial" panose="020B0604020202020204" pitchFamily="34" charset="0"/>
                <a:cs typeface="Arial" panose="020B0604020202020204" pitchFamily="34" charset="0"/>
              </a:rPr>
              <a:t>(</a:t>
            </a:r>
            <a:r>
              <a:rPr lang="en-US" sz="2400" dirty="0">
                <a:solidFill>
                  <a:srgbClr val="C00000"/>
                </a:solidFill>
                <a:latin typeface="Arial" panose="020B0604020202020204" pitchFamily="34" charset="0"/>
                <a:cs typeface="Arial" panose="020B0604020202020204" pitchFamily="34" charset="0"/>
              </a:rPr>
              <a:t>Java Script Object Notation</a:t>
            </a:r>
            <a:r>
              <a:rPr lang="en-US" sz="2400" dirty="0">
                <a:solidFill>
                  <a:schemeClr val="tx1"/>
                </a:solidFill>
                <a:latin typeface="Arial" panose="020B0604020202020204" pitchFamily="34" charset="0"/>
                <a:cs typeface="Arial" panose="020B0604020202020204" pitchFamily="34" charset="0"/>
              </a:rPr>
              <a:t>) </a:t>
            </a:r>
            <a:r>
              <a:rPr lang="en-US" sz="2400" b="0" i="0" noProof="1">
                <a:effectLst/>
                <a:latin typeface="Bahnschrift SemiBold" panose="020B0502040204020203" pitchFamily="34" charset="0"/>
              </a:rPr>
              <a:t>Nedir </a:t>
            </a:r>
            <a:r>
              <a:rPr lang="en-US" sz="2400" b="0" i="0" dirty="0">
                <a:effectLst/>
                <a:latin typeface="Bahnschrift SemiBold" panose="020B0502040204020203" pitchFamily="34" charset="0"/>
              </a:rPr>
              <a:t>?</a:t>
            </a:r>
          </a:p>
        </p:txBody>
      </p:sp>
      <p:sp>
        <p:nvSpPr>
          <p:cNvPr id="6" name="TextBox 5">
            <a:extLst>
              <a:ext uri="{FF2B5EF4-FFF2-40B4-BE49-F238E27FC236}">
                <a16:creationId xmlns:a16="http://schemas.microsoft.com/office/drawing/2014/main" id="{7EEF9168-3270-46A6-B27F-78C87A40D950}"/>
              </a:ext>
            </a:extLst>
          </p:cNvPr>
          <p:cNvSpPr txBox="1"/>
          <p:nvPr/>
        </p:nvSpPr>
        <p:spPr>
          <a:xfrm>
            <a:off x="4533900" y="900841"/>
            <a:ext cx="6251331" cy="1754326"/>
          </a:xfrm>
          <a:prstGeom prst="rect">
            <a:avLst/>
          </a:prstGeom>
          <a:noFill/>
        </p:spPr>
        <p:txBody>
          <a:bodyPr wrap="square">
            <a:spAutoFit/>
          </a:bodyPr>
          <a:lstStyle/>
          <a:p>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"firstname“	</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"Eric"</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"lastname“	</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"Wilson"</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"totalprice“	</a:t>
            </a:r>
            <a:r>
              <a:rPr lang="en-US" b="0" noProof="1">
                <a:solidFill>
                  <a:srgbClr val="000000"/>
                </a:solidFill>
                <a:effectLst/>
                <a:latin typeface="Bahnschrift SemiBold" panose="020B0502040204020203" pitchFamily="34" charset="0"/>
              </a:rPr>
              <a:t>: 	</a:t>
            </a:r>
            <a:r>
              <a:rPr lang="en-US" b="0" noProof="1">
                <a:solidFill>
                  <a:srgbClr val="098658"/>
                </a:solidFill>
                <a:effectLst/>
                <a:latin typeface="Bahnschrift SemiBold" panose="020B0502040204020203" pitchFamily="34" charset="0"/>
              </a:rPr>
              <a:t>712</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"depositpaid“	</a:t>
            </a:r>
            <a:r>
              <a:rPr lang="en-US" b="0" noProof="1">
                <a:solidFill>
                  <a:srgbClr val="000000"/>
                </a:solidFill>
                <a:effectLst/>
                <a:latin typeface="Bahnschrift SemiBold" panose="020B0502040204020203" pitchFamily="34" charset="0"/>
              </a:rPr>
              <a:t>: 	</a:t>
            </a:r>
            <a:r>
              <a:rPr lang="en-US" b="1" noProof="1">
                <a:solidFill>
                  <a:srgbClr val="0451A5"/>
                </a:solidFill>
                <a:effectLst/>
                <a:latin typeface="Bahnschrift SemiBold" panose="020B0502040204020203" pitchFamily="34" charset="0"/>
              </a:rPr>
              <a:t>false</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p>
        </p:txBody>
      </p:sp>
      <p:sp>
        <p:nvSpPr>
          <p:cNvPr id="8" name="TextBox 7">
            <a:extLst>
              <a:ext uri="{FF2B5EF4-FFF2-40B4-BE49-F238E27FC236}">
                <a16:creationId xmlns:a16="http://schemas.microsoft.com/office/drawing/2014/main" id="{49480878-2AE9-4F68-AC69-9DA8A78FFBCE}"/>
              </a:ext>
            </a:extLst>
          </p:cNvPr>
          <p:cNvSpPr txBox="1"/>
          <p:nvPr/>
        </p:nvSpPr>
        <p:spPr>
          <a:xfrm>
            <a:off x="535230" y="2664713"/>
            <a:ext cx="11363693" cy="646331"/>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Gunumuzde bir web uygulamasindan bahsediyorsak, JavaScript kullanilmamis olmasi neredeyse imkansizdir. </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9" name="TextBox 8">
            <a:extLst>
              <a:ext uri="{FF2B5EF4-FFF2-40B4-BE49-F238E27FC236}">
                <a16:creationId xmlns:a16="http://schemas.microsoft.com/office/drawing/2014/main" id="{B75F56EE-B1B3-4BFE-BD7E-B861D47BF656}"/>
              </a:ext>
            </a:extLst>
          </p:cNvPr>
          <p:cNvSpPr txBox="1"/>
          <p:nvPr/>
        </p:nvSpPr>
        <p:spPr>
          <a:xfrm>
            <a:off x="535229" y="3369658"/>
            <a:ext cx="11363693" cy="646331"/>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JSON formati JS ile olusturulan web uygulamalarinda data saklamak ve uygulamalar arasinda data alisverisi yapmak (Request/Response) icin en cok tercih edilen formattir.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10" name="TextBox 9">
            <a:extLst>
              <a:ext uri="{FF2B5EF4-FFF2-40B4-BE49-F238E27FC236}">
                <a16:creationId xmlns:a16="http://schemas.microsoft.com/office/drawing/2014/main" id="{A9609C9E-B53F-47E3-B7AA-8B32B430775E}"/>
              </a:ext>
            </a:extLst>
          </p:cNvPr>
          <p:cNvSpPr txBox="1"/>
          <p:nvPr/>
        </p:nvSpPr>
        <p:spPr>
          <a:xfrm>
            <a:off x="535230" y="4139252"/>
            <a:ext cx="5959356" cy="369332"/>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JSON formatindaki bir data icin uc temel bolum vardir.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11" name="TextBox 10">
            <a:extLst>
              <a:ext uri="{FF2B5EF4-FFF2-40B4-BE49-F238E27FC236}">
                <a16:creationId xmlns:a16="http://schemas.microsoft.com/office/drawing/2014/main" id="{842CEE91-78FD-4336-9E79-E5D37430F013}"/>
              </a:ext>
            </a:extLst>
          </p:cNvPr>
          <p:cNvSpPr txBox="1"/>
          <p:nvPr/>
        </p:nvSpPr>
        <p:spPr>
          <a:xfrm>
            <a:off x="957261" y="4567198"/>
            <a:ext cx="10718924" cy="646331"/>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1- </a:t>
            </a:r>
            <a:r>
              <a:rPr lang="en-US" noProof="1">
                <a:solidFill>
                  <a:srgbClr val="C00000"/>
                </a:solidFill>
                <a:latin typeface="Bahnschrift SemiBold" panose="020B0502040204020203" pitchFamily="34" charset="0"/>
                <a:cs typeface="Arial" panose="020B0604020202020204" pitchFamily="34" charset="0"/>
              </a:rPr>
              <a:t>Suslu parantezler </a:t>
            </a:r>
            <a:r>
              <a:rPr lang="en-US" noProof="1">
                <a:latin typeface="Bahnschrift SemiBold" panose="020B0502040204020203" pitchFamily="34" charset="0"/>
                <a:cs typeface="Arial" panose="020B0604020202020204" pitchFamily="34" charset="0"/>
              </a:rPr>
              <a:t>: JSON formatindaki bir datanin nerede baslayip, nerede bittigini gosterir. Ihtiyac oldugunda NESTED (ic ice) JSON datalari olusturulabilir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12" name="Rectangle 11">
            <a:extLst>
              <a:ext uri="{FF2B5EF4-FFF2-40B4-BE49-F238E27FC236}">
                <a16:creationId xmlns:a16="http://schemas.microsoft.com/office/drawing/2014/main" id="{691AA44A-05B7-45ED-BFD3-479413809E50}"/>
              </a:ext>
            </a:extLst>
          </p:cNvPr>
          <p:cNvSpPr/>
          <p:nvPr/>
        </p:nvSpPr>
        <p:spPr>
          <a:xfrm>
            <a:off x="4533899" y="851615"/>
            <a:ext cx="436685" cy="46166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4" name="Rectangle 13">
            <a:extLst>
              <a:ext uri="{FF2B5EF4-FFF2-40B4-BE49-F238E27FC236}">
                <a16:creationId xmlns:a16="http://schemas.microsoft.com/office/drawing/2014/main" id="{E772BEF4-6299-4DC2-8751-6159FD4A9F44}"/>
              </a:ext>
            </a:extLst>
          </p:cNvPr>
          <p:cNvSpPr/>
          <p:nvPr/>
        </p:nvSpPr>
        <p:spPr>
          <a:xfrm>
            <a:off x="4533898" y="2210669"/>
            <a:ext cx="436685" cy="46166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5" name="TextBox 14">
            <a:extLst>
              <a:ext uri="{FF2B5EF4-FFF2-40B4-BE49-F238E27FC236}">
                <a16:creationId xmlns:a16="http://schemas.microsoft.com/office/drawing/2014/main" id="{6FD80A28-B96E-479F-947D-56F28257C4B9}"/>
              </a:ext>
            </a:extLst>
          </p:cNvPr>
          <p:cNvSpPr txBox="1"/>
          <p:nvPr/>
        </p:nvSpPr>
        <p:spPr>
          <a:xfrm>
            <a:off x="957261" y="5202706"/>
            <a:ext cx="10718924" cy="369332"/>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2- </a:t>
            </a:r>
            <a:r>
              <a:rPr lang="en-US" noProof="1">
                <a:solidFill>
                  <a:srgbClr val="C00000"/>
                </a:solidFill>
                <a:latin typeface="Bahnschrift SemiBold" panose="020B0502040204020203" pitchFamily="34" charset="0"/>
                <a:cs typeface="Arial" panose="020B0604020202020204" pitchFamily="34" charset="0"/>
              </a:rPr>
              <a:t>Keys</a:t>
            </a:r>
            <a:r>
              <a:rPr lang="en-US" noProof="1">
                <a:latin typeface="Bahnschrift SemiBold" panose="020B0502040204020203" pitchFamily="34" charset="0"/>
                <a:cs typeface="Arial" panose="020B0604020202020204" pitchFamily="34" charset="0"/>
              </a:rPr>
              <a:t> : JSON datalari icinde bulunan variable isimleridir.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16" name="Rectangle 15">
            <a:extLst>
              <a:ext uri="{FF2B5EF4-FFF2-40B4-BE49-F238E27FC236}">
                <a16:creationId xmlns:a16="http://schemas.microsoft.com/office/drawing/2014/main" id="{ACAED814-4F2E-4E70-8B9B-7C6373D2B652}"/>
              </a:ext>
            </a:extLst>
          </p:cNvPr>
          <p:cNvSpPr/>
          <p:nvPr/>
        </p:nvSpPr>
        <p:spPr>
          <a:xfrm>
            <a:off x="5401405" y="1218621"/>
            <a:ext cx="1702779" cy="112844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E3D7F5A4-617E-496F-8452-71FF931F1C77}"/>
              </a:ext>
            </a:extLst>
          </p:cNvPr>
          <p:cNvSpPr txBox="1"/>
          <p:nvPr/>
        </p:nvSpPr>
        <p:spPr>
          <a:xfrm>
            <a:off x="957261" y="5629702"/>
            <a:ext cx="10718924" cy="369332"/>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3- </a:t>
            </a:r>
            <a:r>
              <a:rPr lang="en-US" noProof="1">
                <a:solidFill>
                  <a:srgbClr val="C00000"/>
                </a:solidFill>
                <a:latin typeface="Bahnschrift SemiBold" panose="020B0502040204020203" pitchFamily="34" charset="0"/>
                <a:cs typeface="Arial" panose="020B0604020202020204" pitchFamily="34" charset="0"/>
              </a:rPr>
              <a:t>Values</a:t>
            </a:r>
            <a:r>
              <a:rPr lang="en-US" noProof="1">
                <a:latin typeface="Bahnschrift SemiBold" panose="020B0502040204020203" pitchFamily="34" charset="0"/>
                <a:cs typeface="Arial" panose="020B0604020202020204" pitchFamily="34" charset="0"/>
              </a:rPr>
              <a:t> : JSON datalari icinde bulunan variable’lara atanan degerlerdir.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18" name="Rectangle 17">
            <a:extLst>
              <a:ext uri="{FF2B5EF4-FFF2-40B4-BE49-F238E27FC236}">
                <a16:creationId xmlns:a16="http://schemas.microsoft.com/office/drawing/2014/main" id="{473B64C9-44E7-40D3-B599-C07B9F230CE8}"/>
              </a:ext>
            </a:extLst>
          </p:cNvPr>
          <p:cNvSpPr/>
          <p:nvPr/>
        </p:nvSpPr>
        <p:spPr>
          <a:xfrm>
            <a:off x="8168051" y="1213783"/>
            <a:ext cx="1163517" cy="112844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TextBox 18">
            <a:extLst>
              <a:ext uri="{FF2B5EF4-FFF2-40B4-BE49-F238E27FC236}">
                <a16:creationId xmlns:a16="http://schemas.microsoft.com/office/drawing/2014/main" id="{8400D13A-4C22-49D5-8983-A604E8D52986}"/>
              </a:ext>
            </a:extLst>
          </p:cNvPr>
          <p:cNvSpPr txBox="1"/>
          <p:nvPr/>
        </p:nvSpPr>
        <p:spPr>
          <a:xfrm>
            <a:off x="957261" y="5996299"/>
            <a:ext cx="10718924" cy="369332"/>
          </a:xfrm>
          <a:prstGeom prst="rect">
            <a:avLst/>
          </a:prstGeom>
          <a:noFill/>
        </p:spPr>
        <p:txBody>
          <a:bodyPr wrap="square">
            <a:spAutoFit/>
          </a:bodyPr>
          <a:lstStyle/>
          <a:p>
            <a:pPr algn="l"/>
            <a:r>
              <a:rPr lang="en-US" noProof="1">
                <a:solidFill>
                  <a:srgbClr val="C00000"/>
                </a:solidFill>
                <a:latin typeface="Bahnschrift SemiBold" panose="020B0502040204020203" pitchFamily="34" charset="0"/>
                <a:cs typeface="Arial" panose="020B0604020202020204" pitchFamily="34" charset="0"/>
              </a:rPr>
              <a:t>Keys</a:t>
            </a:r>
            <a:r>
              <a:rPr lang="en-US" noProof="1">
                <a:latin typeface="Bahnschrift SemiBold" panose="020B0502040204020203" pitchFamily="34" charset="0"/>
                <a:cs typeface="Arial" panose="020B0604020202020204" pitchFamily="34" charset="0"/>
              </a:rPr>
              <a:t> ve </a:t>
            </a:r>
            <a:r>
              <a:rPr lang="en-US" noProof="1">
                <a:solidFill>
                  <a:srgbClr val="C00000"/>
                </a:solidFill>
                <a:latin typeface="Bahnschrift SemiBold" panose="020B0502040204020203" pitchFamily="34" charset="0"/>
                <a:cs typeface="Arial" panose="020B0604020202020204" pitchFamily="34" charset="0"/>
              </a:rPr>
              <a:t>Values</a:t>
            </a:r>
            <a:r>
              <a:rPr lang="en-US" noProof="1">
                <a:latin typeface="Bahnschrift SemiBold" panose="020B0502040204020203" pitchFamily="34" charset="0"/>
                <a:cs typeface="Arial" panose="020B0604020202020204" pitchFamily="34" charset="0"/>
              </a:rPr>
              <a:t> arasinda </a:t>
            </a:r>
            <a:r>
              <a:rPr lang="en-US" noProof="1">
                <a:solidFill>
                  <a:srgbClr val="C00000"/>
                </a:solidFill>
                <a:latin typeface="Bahnschrift SemiBold" panose="020B0502040204020203" pitchFamily="34" charset="0"/>
                <a:cs typeface="Arial" panose="020B0604020202020204" pitchFamily="34" charset="0"/>
              </a:rPr>
              <a:t>: </a:t>
            </a:r>
            <a:r>
              <a:rPr lang="en-US" noProof="1">
                <a:latin typeface="Bahnschrift SemiBold" panose="020B0502040204020203" pitchFamily="34" charset="0"/>
                <a:cs typeface="Arial" panose="020B0604020202020204" pitchFamily="34" charset="0"/>
              </a:rPr>
              <a:t>kullanilir.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20" name="Rectangle 19">
            <a:extLst>
              <a:ext uri="{FF2B5EF4-FFF2-40B4-BE49-F238E27FC236}">
                <a16:creationId xmlns:a16="http://schemas.microsoft.com/office/drawing/2014/main" id="{BBB1FBE4-4D7A-45AC-ABBB-0C5CC772E700}"/>
              </a:ext>
            </a:extLst>
          </p:cNvPr>
          <p:cNvSpPr/>
          <p:nvPr/>
        </p:nvSpPr>
        <p:spPr>
          <a:xfrm>
            <a:off x="7199433" y="1213783"/>
            <a:ext cx="436686" cy="112844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2786096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down)">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down)">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down)">
                                      <p:cBhvr>
                                        <p:cTn id="54" dur="500"/>
                                        <p:tgtEl>
                                          <p:spTgt spid="19"/>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down)">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2" grpId="0" animBg="1"/>
      <p:bldP spid="14" grpId="0" animBg="1"/>
      <p:bldP spid="15" grpId="0"/>
      <p:bldP spid="16" grpId="0" animBg="1"/>
      <p:bldP spid="17" grpId="0"/>
      <p:bldP spid="18" grpId="0" animBg="1"/>
      <p:bldP spid="19" grpId="0"/>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4639407" y="179473"/>
            <a:ext cx="2913186" cy="461665"/>
          </a:xfrm>
          <a:prstGeom prst="rect">
            <a:avLst/>
          </a:prstGeom>
          <a:noFill/>
        </p:spPr>
        <p:txBody>
          <a:bodyPr wrap="square">
            <a:spAutoFit/>
          </a:bodyPr>
          <a:lstStyle/>
          <a:p>
            <a:pPr algn="ctr"/>
            <a:r>
              <a:rPr lang="en-US" sz="2400" b="0" i="0" noProof="1">
                <a:effectLst/>
                <a:latin typeface="Bahnschrift SemiBold" panose="020B0502040204020203" pitchFamily="34" charset="0"/>
              </a:rPr>
              <a:t>API </a:t>
            </a:r>
            <a:r>
              <a:rPr lang="en-US" sz="2400" noProof="1">
                <a:latin typeface="Bahnschrift SemiBold" panose="020B0502040204020203" pitchFamily="34" charset="0"/>
              </a:rPr>
              <a:t>Protokolleri </a:t>
            </a:r>
            <a:endParaRPr lang="en-US" sz="2400" dirty="0">
              <a:latin typeface="Bahnschrift SemiBold" panose="020B0502040204020203" pitchFamily="34" charset="0"/>
            </a:endParaRPr>
          </a:p>
        </p:txBody>
      </p:sp>
      <p:sp>
        <p:nvSpPr>
          <p:cNvPr id="6" name="TextBox 5">
            <a:extLst>
              <a:ext uri="{FF2B5EF4-FFF2-40B4-BE49-F238E27FC236}">
                <a16:creationId xmlns:a16="http://schemas.microsoft.com/office/drawing/2014/main" id="{C2C1D718-6675-4E49-A234-6C48E05FFEEF}"/>
              </a:ext>
            </a:extLst>
          </p:cNvPr>
          <p:cNvSpPr txBox="1"/>
          <p:nvPr/>
        </p:nvSpPr>
        <p:spPr>
          <a:xfrm>
            <a:off x="580291" y="736989"/>
            <a:ext cx="11236569" cy="923330"/>
          </a:xfrm>
          <a:prstGeom prst="rect">
            <a:avLst/>
          </a:prstGeom>
          <a:noFill/>
        </p:spPr>
        <p:txBody>
          <a:bodyPr wrap="square">
            <a:spAutoFit/>
          </a:bodyPr>
          <a:lstStyle/>
          <a:p>
            <a:pPr algn="l">
              <a:spcBef>
                <a:spcPts val="1200"/>
              </a:spcBef>
              <a:spcAft>
                <a:spcPts val="600"/>
              </a:spcAft>
            </a:pPr>
            <a:r>
              <a:rPr lang="en-US" sz="1800" noProof="1">
                <a:solidFill>
                  <a:schemeClr val="tx1"/>
                </a:solidFill>
                <a:latin typeface="Bahnschrift SemiBold" panose="020B0502040204020203" pitchFamily="34" charset="0"/>
                <a:cs typeface="Arial" panose="020B0604020202020204" pitchFamily="34" charset="0"/>
              </a:rPr>
              <a:t>Web servis mimarisinin temeli </a:t>
            </a:r>
            <a:r>
              <a:rPr lang="en-US" sz="1800" noProof="1">
                <a:solidFill>
                  <a:schemeClr val="tx1">
                    <a:lumMod val="75000"/>
                    <a:lumOff val="25000"/>
                  </a:schemeClr>
                </a:solidFill>
                <a:latin typeface="Bahnschrift SemiBold" panose="020B0502040204020203" pitchFamily="34" charset="0"/>
                <a:cs typeface="Arial" panose="020B0604020202020204" pitchFamily="34" charset="0"/>
              </a:rPr>
              <a:t>HTTP</a:t>
            </a:r>
            <a:r>
              <a:rPr lang="en-US" sz="1800" noProof="1">
                <a:solidFill>
                  <a:schemeClr val="tx1"/>
                </a:solidFill>
                <a:latin typeface="Bahnschrift SemiBold" panose="020B0502040204020203" pitchFamily="34" charset="0"/>
                <a:cs typeface="Arial" panose="020B0604020202020204" pitchFamily="34" charset="0"/>
              </a:rPr>
              <a:t> üzerine kurulmuştur. Yani genel olarak web servise bir istek gelir ve web servis bu isteği yapıp bir sonuç döndürür. Web servisin bu işlemi yapabilmesi için tanımlanmış farklı yöntemler bulunmaktadır. Bu yapılardan en cok kullanilan ikisi </a:t>
            </a:r>
            <a:r>
              <a:rPr lang="en-US" sz="1800" noProof="1">
                <a:solidFill>
                  <a:srgbClr val="C00000"/>
                </a:solidFill>
                <a:latin typeface="Bahnschrift SemiBold" panose="020B0502040204020203" pitchFamily="34" charset="0"/>
                <a:cs typeface="Arial" panose="020B0604020202020204" pitchFamily="34" charset="0"/>
              </a:rPr>
              <a:t>SOAP</a:t>
            </a:r>
            <a:r>
              <a:rPr lang="en-US" sz="1800" noProof="1">
                <a:solidFill>
                  <a:schemeClr val="tx1"/>
                </a:solidFill>
                <a:latin typeface="Bahnschrift SemiBold" panose="020B0502040204020203" pitchFamily="34" charset="0"/>
                <a:cs typeface="Arial" panose="020B0604020202020204" pitchFamily="34" charset="0"/>
              </a:rPr>
              <a:t> ve </a:t>
            </a:r>
            <a:r>
              <a:rPr lang="en-US" sz="1800" noProof="1">
                <a:solidFill>
                  <a:srgbClr val="C00000"/>
                </a:solidFill>
                <a:latin typeface="Bahnschrift SemiBold" panose="020B0502040204020203" pitchFamily="34" charset="0"/>
                <a:cs typeface="Arial" panose="020B0604020202020204" pitchFamily="34" charset="0"/>
              </a:rPr>
              <a:t>REST</a:t>
            </a:r>
            <a:r>
              <a:rPr lang="en-US" sz="1800" noProof="1">
                <a:solidFill>
                  <a:schemeClr val="tx1"/>
                </a:solidFill>
                <a:latin typeface="Bahnschrift SemiBold" panose="020B0502040204020203" pitchFamily="34" charset="0"/>
                <a:cs typeface="Arial" panose="020B0604020202020204" pitchFamily="34" charset="0"/>
              </a:rPr>
              <a:t>’dir.</a:t>
            </a:r>
          </a:p>
        </p:txBody>
      </p:sp>
      <p:sp>
        <p:nvSpPr>
          <p:cNvPr id="8" name="TextBox 7">
            <a:extLst>
              <a:ext uri="{FF2B5EF4-FFF2-40B4-BE49-F238E27FC236}">
                <a16:creationId xmlns:a16="http://schemas.microsoft.com/office/drawing/2014/main" id="{D446715E-2E53-42CA-A73A-F66A712D7C28}"/>
              </a:ext>
            </a:extLst>
          </p:cNvPr>
          <p:cNvSpPr txBox="1"/>
          <p:nvPr/>
        </p:nvSpPr>
        <p:spPr>
          <a:xfrm>
            <a:off x="580291" y="1958366"/>
            <a:ext cx="11236569" cy="2215991"/>
          </a:xfrm>
          <a:prstGeom prst="rect">
            <a:avLst/>
          </a:prstGeom>
          <a:noFill/>
        </p:spPr>
        <p:txBody>
          <a:bodyPr wrap="square">
            <a:spAutoFit/>
          </a:bodyPr>
          <a:lstStyle/>
          <a:p>
            <a:pPr>
              <a:spcBef>
                <a:spcPts val="1200"/>
              </a:spcBef>
              <a:spcAft>
                <a:spcPts val="600"/>
              </a:spcAft>
            </a:pPr>
            <a:r>
              <a:rPr lang="en-US" noProof="1">
                <a:solidFill>
                  <a:srgbClr val="C00000"/>
                </a:solidFill>
                <a:latin typeface="Bahnschrift SemiBold" panose="020B0502040204020203" pitchFamily="34" charset="0"/>
                <a:cs typeface="Arial" panose="020B0604020202020204" pitchFamily="34" charset="0"/>
              </a:rPr>
              <a:t>SOAP</a:t>
            </a:r>
            <a:r>
              <a:rPr lang="en-US" noProof="1">
                <a:latin typeface="Bahnschrift SemiBold" panose="020B0502040204020203" pitchFamily="34" charset="0"/>
                <a:cs typeface="Arial" panose="020B0604020202020204" pitchFamily="34" charset="0"/>
              </a:rPr>
              <a:t> (Simple Object Access Protocol) uygulamalar ile web servislerin bilgi aktarımını sağlayan </a:t>
            </a:r>
            <a:r>
              <a:rPr lang="en-US" noProof="1">
                <a:solidFill>
                  <a:srgbClr val="C00000"/>
                </a:solidFill>
                <a:latin typeface="Bahnschrift SemiBold" panose="020B0502040204020203" pitchFamily="34" charset="0"/>
                <a:cs typeface="Arial" panose="020B0604020202020204" pitchFamily="34" charset="0"/>
              </a:rPr>
              <a:t>XML</a:t>
            </a:r>
            <a:r>
              <a:rPr lang="en-US" noProof="1">
                <a:latin typeface="Bahnschrift SemiBold" panose="020B0502040204020203" pitchFamily="34" charset="0"/>
                <a:cs typeface="Arial" panose="020B0604020202020204" pitchFamily="34" charset="0"/>
              </a:rPr>
              <a:t> tabanlı bir protokoldür. </a:t>
            </a:r>
          </a:p>
          <a:p>
            <a:pPr>
              <a:spcBef>
                <a:spcPts val="1200"/>
              </a:spcBef>
              <a:spcAft>
                <a:spcPts val="600"/>
              </a:spcAft>
            </a:pPr>
            <a:r>
              <a:rPr lang="en-US" noProof="1">
                <a:latin typeface="Bahnschrift SemiBold" panose="020B0502040204020203" pitchFamily="34" charset="0"/>
                <a:cs typeface="Arial" panose="020B0604020202020204" pitchFamily="34" charset="0"/>
              </a:rPr>
              <a:t>Yani web servise giden bilgi XML olarak gönderilir, web servis bu bilgiyi yorumlar ve sonucunu XML olarak geri döndürür. XML, makine ve insan tarafından okunabilir şekilde tasarlanmıştır. </a:t>
            </a:r>
          </a:p>
          <a:p>
            <a:pPr>
              <a:spcBef>
                <a:spcPts val="1200"/>
              </a:spcBef>
              <a:spcAft>
                <a:spcPts val="600"/>
              </a:spcAft>
            </a:pPr>
            <a:r>
              <a:rPr lang="en-US" noProof="1">
                <a:latin typeface="Bahnschrift SemiBold" panose="020B0502040204020203" pitchFamily="34" charset="0"/>
                <a:cs typeface="Arial" panose="020B0604020202020204" pitchFamily="34" charset="0"/>
              </a:rPr>
              <a:t>SOAP tabanlı bir web servisin, gönderilen XML verisini nasıl yorumlayacağının tanımlanması gerekir. Bu web servis tanımlaması icin standarlar belirlenmistir.</a:t>
            </a:r>
          </a:p>
        </p:txBody>
      </p:sp>
      <p:pic>
        <p:nvPicPr>
          <p:cNvPr id="9" name="Picture 8">
            <a:extLst>
              <a:ext uri="{FF2B5EF4-FFF2-40B4-BE49-F238E27FC236}">
                <a16:creationId xmlns:a16="http://schemas.microsoft.com/office/drawing/2014/main" id="{EFF690EC-068C-43FE-9C8C-0F2E0DF0FF4A}"/>
              </a:ext>
            </a:extLst>
          </p:cNvPr>
          <p:cNvPicPr>
            <a:picLocks noChangeAspect="1"/>
          </p:cNvPicPr>
          <p:nvPr/>
        </p:nvPicPr>
        <p:blipFill>
          <a:blip r:embed="rId2"/>
          <a:stretch>
            <a:fillRect/>
          </a:stretch>
        </p:blipFill>
        <p:spPr>
          <a:xfrm>
            <a:off x="2709221" y="4430699"/>
            <a:ext cx="5307489" cy="915751"/>
          </a:xfrm>
          <a:prstGeom prst="rect">
            <a:avLst/>
          </a:prstGeom>
        </p:spPr>
      </p:pic>
      <p:sp>
        <p:nvSpPr>
          <p:cNvPr id="10" name="Rectangle 9">
            <a:extLst>
              <a:ext uri="{FF2B5EF4-FFF2-40B4-BE49-F238E27FC236}">
                <a16:creationId xmlns:a16="http://schemas.microsoft.com/office/drawing/2014/main" id="{88082489-85EA-4972-A154-0DD930DFD315}"/>
              </a:ext>
            </a:extLst>
          </p:cNvPr>
          <p:cNvSpPr/>
          <p:nvPr/>
        </p:nvSpPr>
        <p:spPr>
          <a:xfrm>
            <a:off x="2709221" y="4430699"/>
            <a:ext cx="5307489" cy="91575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D10729F8-1CF5-4688-9D41-27B67D22B19C}"/>
              </a:ext>
            </a:extLst>
          </p:cNvPr>
          <p:cNvSpPr txBox="1"/>
          <p:nvPr/>
        </p:nvSpPr>
        <p:spPr>
          <a:xfrm>
            <a:off x="580291" y="5532874"/>
            <a:ext cx="11236569" cy="646331"/>
          </a:xfrm>
          <a:prstGeom prst="rect">
            <a:avLst/>
          </a:prstGeom>
          <a:noFill/>
        </p:spPr>
        <p:txBody>
          <a:bodyPr wrap="square">
            <a:spAutoFit/>
          </a:bodyPr>
          <a:lstStyle/>
          <a:p>
            <a:pPr>
              <a:spcBef>
                <a:spcPts val="1200"/>
              </a:spcBef>
              <a:spcAft>
                <a:spcPts val="600"/>
              </a:spcAft>
            </a:pPr>
            <a:r>
              <a:rPr lang="en-US" noProof="1">
                <a:latin typeface="Bahnschrift SemiBold" panose="020B0502040204020203" pitchFamily="34" charset="0"/>
                <a:cs typeface="Arial" panose="020B0604020202020204" pitchFamily="34" charset="0"/>
              </a:rPr>
              <a:t>Guvenlik ve dokumantasyona erisim acisindan SOAP daha avantajli olsa da esnekligi ve cok daha dusuk data buyuklugu sayesinde REST daha fazla kullanilmaktadir.</a:t>
            </a:r>
          </a:p>
        </p:txBody>
      </p:sp>
    </p:spTree>
    <p:extLst>
      <p:ext uri="{BB962C8B-B14F-4D97-AF65-F5344CB8AC3E}">
        <p14:creationId xmlns:p14="http://schemas.microsoft.com/office/powerpoint/2010/main" val="358748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C4926F9-65EC-4106-B7CD-FC30197A7901}"/>
              </a:ext>
            </a:extLst>
          </p:cNvPr>
          <p:cNvSpPr txBox="1"/>
          <p:nvPr/>
        </p:nvSpPr>
        <p:spPr>
          <a:xfrm>
            <a:off x="4639407" y="179473"/>
            <a:ext cx="2913186" cy="461665"/>
          </a:xfrm>
          <a:prstGeom prst="rect">
            <a:avLst/>
          </a:prstGeom>
          <a:noFill/>
        </p:spPr>
        <p:txBody>
          <a:bodyPr wrap="square">
            <a:spAutoFit/>
          </a:bodyPr>
          <a:lstStyle/>
          <a:p>
            <a:pPr algn="ctr"/>
            <a:r>
              <a:rPr lang="en-US" sz="2400" b="0" i="0" noProof="1">
                <a:effectLst/>
                <a:latin typeface="Bahnschrift SemiBold" panose="020B0502040204020203" pitchFamily="34" charset="0"/>
              </a:rPr>
              <a:t>API </a:t>
            </a:r>
            <a:r>
              <a:rPr lang="en-US" sz="2400" noProof="1">
                <a:latin typeface="Bahnschrift SemiBold" panose="020B0502040204020203" pitchFamily="34" charset="0"/>
              </a:rPr>
              <a:t>Protokolleri </a:t>
            </a:r>
            <a:endParaRPr lang="en-US" sz="2400" dirty="0">
              <a:latin typeface="Bahnschrift SemiBold" panose="020B0502040204020203" pitchFamily="34" charset="0"/>
            </a:endParaRPr>
          </a:p>
        </p:txBody>
      </p:sp>
      <p:sp>
        <p:nvSpPr>
          <p:cNvPr id="8" name="TextBox 7">
            <a:extLst>
              <a:ext uri="{FF2B5EF4-FFF2-40B4-BE49-F238E27FC236}">
                <a16:creationId xmlns:a16="http://schemas.microsoft.com/office/drawing/2014/main" id="{1457FA19-66DF-4BA7-924E-D945A56BDA20}"/>
              </a:ext>
            </a:extLst>
          </p:cNvPr>
          <p:cNvSpPr txBox="1"/>
          <p:nvPr/>
        </p:nvSpPr>
        <p:spPr>
          <a:xfrm>
            <a:off x="738554" y="920822"/>
            <a:ext cx="10937630" cy="1708160"/>
          </a:xfrm>
          <a:prstGeom prst="rect">
            <a:avLst/>
          </a:prstGeom>
          <a:noFill/>
        </p:spPr>
        <p:txBody>
          <a:bodyPr wrap="square">
            <a:spAutoFit/>
          </a:bodyPr>
          <a:lstStyle/>
          <a:p>
            <a:pPr algn="l">
              <a:spcBef>
                <a:spcPts val="1200"/>
              </a:spcBef>
              <a:spcAft>
                <a:spcPts val="600"/>
              </a:spcAft>
            </a:pPr>
            <a:r>
              <a:rPr lang="en-US" sz="1800" i="0" noProof="1">
                <a:solidFill>
                  <a:srgbClr val="C00000"/>
                </a:solidFill>
                <a:effectLst/>
                <a:latin typeface="Bahnschrift SemiBold" panose="020B0502040204020203" pitchFamily="34" charset="0"/>
                <a:cs typeface="Arial" panose="020B0604020202020204" pitchFamily="34" charset="0"/>
              </a:rPr>
              <a:t>REST</a:t>
            </a:r>
            <a:r>
              <a:rPr lang="en-US" sz="1800" b="0" i="0" noProof="1">
                <a:solidFill>
                  <a:srgbClr val="405261"/>
                </a:solidFill>
                <a:effectLst/>
                <a:latin typeface="Bahnschrift SemiBold" panose="020B0502040204020203" pitchFamily="34" charset="0"/>
                <a:cs typeface="Arial" panose="020B0604020202020204" pitchFamily="34" charset="0"/>
              </a:rPr>
              <a:t> </a:t>
            </a:r>
            <a:r>
              <a:rPr lang="en-US" sz="1800" b="0" i="0" noProof="1">
                <a:solidFill>
                  <a:schemeClr val="tx1"/>
                </a:solidFill>
                <a:effectLst/>
                <a:latin typeface="Bahnschrift SemiBold" panose="020B0502040204020203" pitchFamily="34" charset="0"/>
                <a:cs typeface="Arial" panose="020B0604020202020204" pitchFamily="34" charset="0"/>
              </a:rPr>
              <a:t>(</a:t>
            </a:r>
            <a:r>
              <a:rPr lang="en-US" sz="1800" noProof="1">
                <a:solidFill>
                  <a:schemeClr val="tx1"/>
                </a:solidFill>
                <a:latin typeface="Bahnschrift SemiBold" panose="020B0502040204020203" pitchFamily="34" charset="0"/>
                <a:cs typeface="Arial" panose="020B0604020202020204" pitchFamily="34" charset="0"/>
              </a:rPr>
              <a:t>Representational State Transfer), REST mimarisinde ise işlemler resource kavramıyla yapılır. Resource URI (Uniform Resource Identifiers) ile tanımlanır.</a:t>
            </a:r>
          </a:p>
          <a:p>
            <a:pPr algn="l">
              <a:spcBef>
                <a:spcPts val="1200"/>
              </a:spcBef>
              <a:spcAft>
                <a:spcPts val="600"/>
              </a:spcAft>
            </a:pPr>
            <a:r>
              <a:rPr lang="en-US" sz="1800" noProof="1">
                <a:solidFill>
                  <a:schemeClr val="tx1"/>
                </a:solidFill>
                <a:latin typeface="Bahnschrift SemiBold" panose="020B0502040204020203" pitchFamily="34" charset="0"/>
                <a:cs typeface="Arial" panose="020B0604020202020204" pitchFamily="34" charset="0"/>
              </a:rPr>
              <a:t>REST’te SOAP’ta olduğu gibi XML yardımıyla metodlar çağırılmaz bunun yerine o metodu çağıracak URI’ler ile web servise HTTP protokolüyle istek yapılır. Böylece işlemler </a:t>
            </a:r>
            <a:r>
              <a:rPr lang="en-US" sz="1800" noProof="1">
                <a:solidFill>
                  <a:srgbClr val="C00000"/>
                </a:solidFill>
                <a:latin typeface="Bahnschrift SemiBold" panose="020B0502040204020203" pitchFamily="34" charset="0"/>
                <a:cs typeface="Arial" panose="020B0604020202020204" pitchFamily="34" charset="0"/>
              </a:rPr>
              <a:t>tamamen HTTP metotları </a:t>
            </a:r>
            <a:r>
              <a:rPr lang="en-US" sz="1800" noProof="1">
                <a:solidFill>
                  <a:schemeClr val="tx1"/>
                </a:solidFill>
                <a:latin typeface="Bahnschrift SemiBold" panose="020B0502040204020203" pitchFamily="34" charset="0"/>
                <a:cs typeface="Arial" panose="020B0604020202020204" pitchFamily="34" charset="0"/>
              </a:rPr>
              <a:t>üzerinden yapılır. </a:t>
            </a:r>
          </a:p>
        </p:txBody>
      </p:sp>
      <p:pic>
        <p:nvPicPr>
          <p:cNvPr id="9" name="Picture 6">
            <a:extLst>
              <a:ext uri="{FF2B5EF4-FFF2-40B4-BE49-F238E27FC236}">
                <a16:creationId xmlns:a16="http://schemas.microsoft.com/office/drawing/2014/main" id="{933F2ED3-E4B7-46E1-9716-840F5B0769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6449" y="3039747"/>
            <a:ext cx="5063168" cy="193154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200B455-5CF7-477B-A1A3-D24975BDCD5F}"/>
              </a:ext>
            </a:extLst>
          </p:cNvPr>
          <p:cNvSpPr/>
          <p:nvPr/>
        </p:nvSpPr>
        <p:spPr>
          <a:xfrm>
            <a:off x="3106448" y="3039748"/>
            <a:ext cx="5063168" cy="193154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404BFA66-DF75-4DF4-AE16-C077629A61D4}"/>
              </a:ext>
            </a:extLst>
          </p:cNvPr>
          <p:cNvSpPr txBox="1"/>
          <p:nvPr/>
        </p:nvSpPr>
        <p:spPr>
          <a:xfrm>
            <a:off x="756138" y="5261429"/>
            <a:ext cx="10726615" cy="646331"/>
          </a:xfrm>
          <a:prstGeom prst="rect">
            <a:avLst/>
          </a:prstGeom>
          <a:noFill/>
        </p:spPr>
        <p:txBody>
          <a:bodyPr wrap="square">
            <a:spAutoFit/>
          </a:bodyPr>
          <a:lstStyle/>
          <a:p>
            <a:r>
              <a:rPr lang="en-US" sz="1800" noProof="1">
                <a:solidFill>
                  <a:schemeClr val="tx1"/>
                </a:solidFill>
                <a:latin typeface="Bahnschrift SemiBold" panose="020B0502040204020203" pitchFamily="34" charset="0"/>
                <a:cs typeface="Arial" panose="020B0604020202020204" pitchFamily="34" charset="0"/>
              </a:rPr>
              <a:t>RESTin döndürdüğü veri tipinin de XML olması zorunlu değildir JSON (</a:t>
            </a:r>
            <a:r>
              <a:rPr lang="en-US" sz="1800" dirty="0">
                <a:solidFill>
                  <a:srgbClr val="C00000"/>
                </a:solidFill>
                <a:latin typeface="Bahnschrift SemiBold" panose="020B0502040204020203" pitchFamily="34" charset="0"/>
                <a:cs typeface="Arial" panose="020B0604020202020204" pitchFamily="34" charset="0"/>
              </a:rPr>
              <a:t>Java Script Object Notation</a:t>
            </a:r>
            <a:r>
              <a:rPr lang="en-US" sz="1800" dirty="0">
                <a:solidFill>
                  <a:schemeClr val="tx1"/>
                </a:solidFill>
                <a:latin typeface="Bahnschrift SemiBold" panose="020B0502040204020203" pitchFamily="34" charset="0"/>
                <a:cs typeface="Arial" panose="020B0604020202020204" pitchFamily="34" charset="0"/>
              </a:rPr>
              <a:t>) </a:t>
            </a:r>
            <a:r>
              <a:rPr lang="en-US" sz="1800" noProof="1">
                <a:solidFill>
                  <a:schemeClr val="tx1"/>
                </a:solidFill>
                <a:latin typeface="Bahnschrift SemiBold" panose="020B0502040204020203" pitchFamily="34" charset="0"/>
                <a:cs typeface="Arial" panose="020B0604020202020204" pitchFamily="34" charset="0"/>
              </a:rPr>
              <a:t>, XML, TXT, HTML gibi istenen veri türünde değer döndürülebilir.</a:t>
            </a:r>
            <a:endParaRPr lang="en-US" dirty="0">
              <a:latin typeface="Bahnschrift SemiBold" panose="020B0502040204020203" pitchFamily="34" charset="0"/>
            </a:endParaRPr>
          </a:p>
        </p:txBody>
      </p:sp>
    </p:spTree>
    <p:extLst>
      <p:ext uri="{BB962C8B-B14F-4D97-AF65-F5344CB8AC3E}">
        <p14:creationId xmlns:p14="http://schemas.microsoft.com/office/powerpoint/2010/main" val="180595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5068764" y="261535"/>
            <a:ext cx="2101363" cy="461665"/>
          </a:xfrm>
          <a:prstGeom prst="rect">
            <a:avLst/>
          </a:prstGeom>
          <a:noFill/>
        </p:spPr>
        <p:txBody>
          <a:bodyPr wrap="square">
            <a:spAutoFit/>
          </a:bodyPr>
          <a:lstStyle/>
          <a:p>
            <a:r>
              <a:rPr lang="en-US" sz="2400" dirty="0">
                <a:latin typeface="Bahnschrift SemiBold" panose="020B0502040204020203" pitchFamily="34" charset="0"/>
                <a:cs typeface="Arial" panose="020B0604020202020204" pitchFamily="34" charset="0"/>
              </a:rPr>
              <a:t>Rest Vs SOAP</a:t>
            </a:r>
            <a:endParaRPr lang="en-US" sz="2400" noProof="1">
              <a:latin typeface="Bahnschrift SemiBold" panose="020B0502040204020203" pitchFamily="34" charset="0"/>
              <a:cs typeface="Arial" panose="020B0604020202020204" pitchFamily="34" charset="0"/>
            </a:endParaRPr>
          </a:p>
        </p:txBody>
      </p:sp>
      <p:sp>
        <p:nvSpPr>
          <p:cNvPr id="6" name="TextBox 5">
            <a:extLst>
              <a:ext uri="{FF2B5EF4-FFF2-40B4-BE49-F238E27FC236}">
                <a16:creationId xmlns:a16="http://schemas.microsoft.com/office/drawing/2014/main" id="{C612B2F6-7775-42C4-93D3-3A6D85AF1C33}"/>
              </a:ext>
            </a:extLst>
          </p:cNvPr>
          <p:cNvSpPr txBox="1"/>
          <p:nvPr/>
        </p:nvSpPr>
        <p:spPr>
          <a:xfrm>
            <a:off x="380999" y="723200"/>
            <a:ext cx="11476892" cy="5493812"/>
          </a:xfrm>
          <a:prstGeom prst="rect">
            <a:avLst/>
          </a:prstGeom>
          <a:noFill/>
        </p:spPr>
        <p:txBody>
          <a:bodyPr wrap="square">
            <a:spAutoFit/>
          </a:bodyPr>
          <a:lstStyle/>
          <a:p>
            <a:pPr marL="339725" indent="-339725" algn="l" fontAlgn="base">
              <a:spcBef>
                <a:spcPts val="600"/>
              </a:spcBef>
              <a:buFont typeface="Wingdings" panose="05000000000000000000" pitchFamily="2" charset="2"/>
              <a:buChar char="Ø"/>
            </a:pPr>
            <a:r>
              <a:rPr lang="en-US" sz="1800" i="0" noProof="1">
                <a:solidFill>
                  <a:schemeClr val="tx1"/>
                </a:solidFill>
                <a:effectLst/>
                <a:latin typeface="Bahnschrift SemiBold" panose="020B0502040204020203" pitchFamily="34" charset="0"/>
                <a:cs typeface="Arial" panose="020B0604020202020204" pitchFamily="34" charset="0"/>
              </a:rPr>
              <a:t>SOAP XML veri tipini desteklerken REST istenen veri türüyle işlem yapabilir. JSON veri tipi ile XML’den çok daha düşük boyutlarla veri tutulabildiği için REST ile daha hızlı işlem yapılabilir.</a:t>
            </a:r>
          </a:p>
          <a:p>
            <a:pPr marL="339725" indent="-339725" algn="l" fontAlgn="base">
              <a:spcBef>
                <a:spcPts val="600"/>
              </a:spcBef>
              <a:buFont typeface="Wingdings" panose="05000000000000000000" pitchFamily="2" charset="2"/>
              <a:buChar char="Ø"/>
            </a:pPr>
            <a:r>
              <a:rPr lang="en-US" sz="1800" i="0" noProof="1">
                <a:solidFill>
                  <a:schemeClr val="tx1"/>
                </a:solidFill>
                <a:effectLst/>
                <a:latin typeface="Bahnschrift SemiBold" panose="020B0502040204020203" pitchFamily="34" charset="0"/>
                <a:cs typeface="Arial" panose="020B0604020202020204" pitchFamily="34" charset="0"/>
              </a:rPr>
              <a:t>SOAP için WSDL ile tanımlama yapmak gerekirken REST için böyle bir zorunluluk yoktur. (WADL REST için kullanılan WSDL’e benzer bir yapıdır fakat kullanma zorunluluğu yoktur.) Bir dile ihtiyaç duymadan HTTP metodlarıyla tasarlanabildiği için REST’i kullanması ve tasarlaması daha kolaydır.</a:t>
            </a:r>
          </a:p>
          <a:p>
            <a:pPr marL="339725" indent="-339725" algn="l" fontAlgn="base">
              <a:spcBef>
                <a:spcPts val="600"/>
              </a:spcBef>
              <a:buFont typeface="Wingdings" panose="05000000000000000000" pitchFamily="2" charset="2"/>
              <a:buChar char="Ø"/>
            </a:pPr>
            <a:r>
              <a:rPr lang="en-US" sz="1800" i="0" noProof="1">
                <a:solidFill>
                  <a:schemeClr val="tx1"/>
                </a:solidFill>
                <a:effectLst/>
                <a:latin typeface="Bahnschrift SemiBold" panose="020B0502040204020203" pitchFamily="34" charset="0"/>
                <a:cs typeface="Arial" panose="020B0604020202020204" pitchFamily="34" charset="0"/>
              </a:rPr>
              <a:t>SOAP için birçok geliştirme aracı mevcuttur, REST için geliştirme araçlarına ihtiyaç duyulmaz, tasarlaması kolaydır.</a:t>
            </a:r>
          </a:p>
          <a:p>
            <a:pPr marL="339725" indent="-339725" algn="l" fontAlgn="base">
              <a:spcBef>
                <a:spcPts val="600"/>
              </a:spcBef>
              <a:buFont typeface="Wingdings" panose="05000000000000000000" pitchFamily="2" charset="2"/>
              <a:buChar char="Ø"/>
            </a:pPr>
            <a:r>
              <a:rPr lang="en-US" sz="1800" i="0" noProof="1">
                <a:solidFill>
                  <a:schemeClr val="tx1"/>
                </a:solidFill>
                <a:effectLst/>
                <a:latin typeface="Bahnschrift SemiBold" panose="020B0502040204020203" pitchFamily="34" charset="0"/>
                <a:cs typeface="Arial" panose="020B0604020202020204" pitchFamily="34" charset="0"/>
              </a:rPr>
              <a:t>SOAP; XML-Scheme kullanırken REST; URI-scheme kullanır yani metotlar için URI’ler tanımlanır.</a:t>
            </a:r>
          </a:p>
          <a:p>
            <a:pPr marL="339725" indent="-339725" algn="l" fontAlgn="base">
              <a:spcBef>
                <a:spcPts val="600"/>
              </a:spcBef>
              <a:buFont typeface="Wingdings" panose="05000000000000000000" pitchFamily="2" charset="2"/>
              <a:buChar char="Ø"/>
            </a:pPr>
            <a:r>
              <a:rPr lang="en-US" sz="1800" i="0" noProof="1">
                <a:solidFill>
                  <a:schemeClr val="tx1"/>
                </a:solidFill>
                <a:effectLst/>
                <a:latin typeface="Bahnschrift SemiBold" panose="020B0502040204020203" pitchFamily="34" charset="0"/>
                <a:cs typeface="Arial" panose="020B0604020202020204" pitchFamily="34" charset="0"/>
              </a:rPr>
              <a:t>Her ikisi de HTTP protokolünü kullanırlar. Fakat REST için HTTP zorunluluğu varken SOAP; TCP, SMTP gibi başka protokollerle de çalışabilir.</a:t>
            </a:r>
          </a:p>
          <a:p>
            <a:pPr marL="339725" indent="-339725" algn="l" fontAlgn="base">
              <a:spcBef>
                <a:spcPts val="600"/>
              </a:spcBef>
              <a:buFont typeface="Wingdings" panose="05000000000000000000" pitchFamily="2" charset="2"/>
              <a:buChar char="Ø"/>
            </a:pPr>
            <a:r>
              <a:rPr lang="en-US" sz="1800" i="0" noProof="1">
                <a:solidFill>
                  <a:schemeClr val="tx1"/>
                </a:solidFill>
                <a:effectLst/>
                <a:latin typeface="Bahnschrift SemiBold" panose="020B0502040204020203" pitchFamily="34" charset="0"/>
                <a:cs typeface="Arial" panose="020B0604020202020204" pitchFamily="34" charset="0"/>
              </a:rPr>
              <a:t>Test ve hata ayıklama aşaması REST için daha kolaydır. Çünkü HTTP hatalarını döndürür ve bunlar bir toola ihtiyaç duyulmadan görülebilir. SOAP için hata ayıklama araçları gerekebilir.</a:t>
            </a:r>
          </a:p>
          <a:p>
            <a:pPr marL="339725" indent="-339725" algn="l" fontAlgn="base">
              <a:spcBef>
                <a:spcPts val="600"/>
              </a:spcBef>
              <a:buFont typeface="Wingdings" panose="05000000000000000000" pitchFamily="2" charset="2"/>
              <a:buChar char="Ø"/>
            </a:pPr>
            <a:r>
              <a:rPr lang="en-US" sz="1800" i="0" noProof="1">
                <a:solidFill>
                  <a:schemeClr val="tx1"/>
                </a:solidFill>
                <a:effectLst/>
                <a:latin typeface="Bahnschrift SemiBold" panose="020B0502040204020203" pitchFamily="34" charset="0"/>
                <a:cs typeface="Arial" panose="020B0604020202020204" pitchFamily="34" charset="0"/>
              </a:rPr>
              <a:t>REST basit HTTP GET metodunu kullandığı için cache’leme işlemi daha kolaydır. SOAP ile cache’leme yapabilmek için karmaşık XML requestleri yapılmalıdır.</a:t>
            </a:r>
          </a:p>
          <a:p>
            <a:pPr marL="339725" indent="-339725" algn="l" fontAlgn="base">
              <a:spcBef>
                <a:spcPts val="600"/>
              </a:spcBef>
              <a:buFont typeface="Wingdings" panose="05000000000000000000" pitchFamily="2" charset="2"/>
              <a:buChar char="Ø"/>
            </a:pPr>
            <a:r>
              <a:rPr lang="en-US" sz="1800" i="0" noProof="1">
                <a:solidFill>
                  <a:schemeClr val="tx1"/>
                </a:solidFill>
                <a:effectLst/>
                <a:latin typeface="Bahnschrift SemiBold" panose="020B0502040204020203" pitchFamily="34" charset="0"/>
                <a:cs typeface="Arial" panose="020B0604020202020204" pitchFamily="34" charset="0"/>
              </a:rPr>
              <a:t>İkisi de HTTPS destekler, SOAP için WS-SECURITY adlı bir eklenti mevcuttur.</a:t>
            </a:r>
          </a:p>
          <a:p>
            <a:pPr marL="339725" indent="-339725" algn="l" fontAlgn="base">
              <a:spcBef>
                <a:spcPts val="600"/>
              </a:spcBef>
              <a:buFont typeface="Wingdings" panose="05000000000000000000" pitchFamily="2" charset="2"/>
              <a:buChar char="Ø"/>
            </a:pPr>
            <a:r>
              <a:rPr lang="en-US" sz="1800" i="0" noProof="1">
                <a:solidFill>
                  <a:schemeClr val="tx1"/>
                </a:solidFill>
                <a:effectLst/>
                <a:latin typeface="Bahnschrift SemiBold" panose="020B0502040204020203" pitchFamily="34" charset="0"/>
                <a:cs typeface="Arial" panose="020B0604020202020204" pitchFamily="34" charset="0"/>
              </a:rPr>
              <a:t>Güvenlik açısından SOAP daha gelişmiştir çünkü hazır yapılar bulunmaktadır.</a:t>
            </a:r>
          </a:p>
          <a:p>
            <a:pPr marL="339725" indent="-339725" algn="l" fontAlgn="base">
              <a:spcBef>
                <a:spcPts val="600"/>
              </a:spcBef>
              <a:buFont typeface="Wingdings" panose="05000000000000000000" pitchFamily="2" charset="2"/>
              <a:buChar char="Ø"/>
            </a:pPr>
            <a:r>
              <a:rPr lang="en-US" sz="1800" i="0" noProof="1">
                <a:solidFill>
                  <a:schemeClr val="tx1"/>
                </a:solidFill>
                <a:effectLst/>
                <a:latin typeface="Bahnschrift SemiBold" panose="020B0502040204020203" pitchFamily="34" charset="0"/>
                <a:cs typeface="Arial" panose="020B0604020202020204" pitchFamily="34" charset="0"/>
              </a:rPr>
              <a:t>Dokümantasyon bakımından SOAP daha gelişmiştir ve daha fazla kaynak bulunmaktadır.</a:t>
            </a:r>
          </a:p>
        </p:txBody>
      </p:sp>
    </p:spTree>
    <p:extLst>
      <p:ext uri="{BB962C8B-B14F-4D97-AF65-F5344CB8AC3E}">
        <p14:creationId xmlns:p14="http://schemas.microsoft.com/office/powerpoint/2010/main" val="2717626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3182814" y="237364"/>
            <a:ext cx="5644663" cy="461665"/>
          </a:xfrm>
          <a:prstGeom prst="rect">
            <a:avLst/>
          </a:prstGeom>
          <a:noFill/>
        </p:spPr>
        <p:txBody>
          <a:bodyPr wrap="square">
            <a:spAutoFit/>
          </a:bodyPr>
          <a:lstStyle/>
          <a:p>
            <a:pPr algn="ctr"/>
            <a:r>
              <a:rPr lang="en-US" sz="2400" b="0" i="0" noProof="1">
                <a:effectLst/>
                <a:latin typeface="Bahnschrift SemiBold" panose="020B0502040204020203" pitchFamily="34" charset="0"/>
              </a:rPr>
              <a:t>API Nedir </a:t>
            </a:r>
            <a:r>
              <a:rPr lang="en-US" sz="2400" b="0" i="0" dirty="0">
                <a:effectLst/>
                <a:latin typeface="Bahnschrift SemiBold" panose="020B0502040204020203" pitchFamily="34" charset="0"/>
              </a:rPr>
              <a:t>?</a:t>
            </a:r>
          </a:p>
        </p:txBody>
      </p:sp>
      <p:pic>
        <p:nvPicPr>
          <p:cNvPr id="6" name="Picture 2" descr="API NEDİR? - İsmail imal - Sanal Dünya">
            <a:extLst>
              <a:ext uri="{FF2B5EF4-FFF2-40B4-BE49-F238E27FC236}">
                <a16:creationId xmlns:a16="http://schemas.microsoft.com/office/drawing/2014/main" id="{FB3867BF-3A94-47CF-BC70-74DCFBBC9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9892" y="3240398"/>
            <a:ext cx="6247216" cy="282374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DC9902A-D9A4-4093-A31D-891830176DAB}"/>
              </a:ext>
            </a:extLst>
          </p:cNvPr>
          <p:cNvSpPr/>
          <p:nvPr/>
        </p:nvSpPr>
        <p:spPr>
          <a:xfrm>
            <a:off x="2849892" y="3208538"/>
            <a:ext cx="6247216" cy="285560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TextBox 9">
            <a:extLst>
              <a:ext uri="{FF2B5EF4-FFF2-40B4-BE49-F238E27FC236}">
                <a16:creationId xmlns:a16="http://schemas.microsoft.com/office/drawing/2014/main" id="{97297C32-2E47-40B2-90D5-7C6BD3AA737A}"/>
              </a:ext>
            </a:extLst>
          </p:cNvPr>
          <p:cNvSpPr txBox="1"/>
          <p:nvPr/>
        </p:nvSpPr>
        <p:spPr>
          <a:xfrm>
            <a:off x="679938" y="1133428"/>
            <a:ext cx="10550770" cy="1431161"/>
          </a:xfrm>
          <a:prstGeom prst="rect">
            <a:avLst/>
          </a:prstGeom>
          <a:noFill/>
        </p:spPr>
        <p:txBody>
          <a:bodyPr wrap="square">
            <a:spAutoFit/>
          </a:bodyPr>
          <a:lstStyle/>
          <a:p>
            <a:pPr marL="571500" indent="-571500" algn="l">
              <a:spcBef>
                <a:spcPts val="1200"/>
              </a:spcBef>
              <a:spcAft>
                <a:spcPts val="600"/>
              </a:spcAft>
              <a:buFont typeface="Wingdings" panose="05000000000000000000" pitchFamily="2" charset="2"/>
              <a:buChar char="Ø"/>
            </a:pPr>
            <a:r>
              <a:rPr lang="en-US" noProof="1">
                <a:latin typeface="Bahnschrift SemiBold" panose="020B0502040204020203" pitchFamily="34" charset="0"/>
              </a:rPr>
              <a:t>API, bir uygulamanın işlevlerine dışarıdan veya uzaktan erişilip bu işlevlerin kullanılmasını sağlayan arayüzdür. </a:t>
            </a:r>
          </a:p>
          <a:p>
            <a:pPr marL="571500" indent="-571500" algn="l">
              <a:spcBef>
                <a:spcPts val="1200"/>
              </a:spcBef>
              <a:spcAft>
                <a:spcPts val="600"/>
              </a:spcAft>
              <a:buFont typeface="Wingdings" panose="05000000000000000000" pitchFamily="2" charset="2"/>
              <a:buChar char="Ø"/>
            </a:pPr>
            <a:r>
              <a:rPr lang="en-US" noProof="1">
                <a:latin typeface="Bahnschrift SemiBold" panose="020B0502040204020203" pitchFamily="34" charset="0"/>
              </a:rPr>
              <a:t>API, bir sunucunun üzerindeki uygulamaya farklı platformlardan ulaşılmasına, ve gonderilen request(Istek)’lere response(cevap) dönmesine olanak sağlar. </a:t>
            </a:r>
          </a:p>
        </p:txBody>
      </p:sp>
    </p:spTree>
    <p:extLst>
      <p:ext uri="{BB962C8B-B14F-4D97-AF65-F5344CB8AC3E}">
        <p14:creationId xmlns:p14="http://schemas.microsoft.com/office/powerpoint/2010/main" val="189448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4991099" y="225641"/>
            <a:ext cx="2209801" cy="830997"/>
          </a:xfrm>
          <a:prstGeom prst="rect">
            <a:avLst/>
          </a:prstGeom>
          <a:noFill/>
        </p:spPr>
        <p:txBody>
          <a:bodyPr wrap="square">
            <a:spAutoFit/>
          </a:bodyPr>
          <a:lstStyle/>
          <a:p>
            <a:pPr algn="ctr"/>
            <a:r>
              <a:rPr lang="en-US" sz="2400" b="0" i="0" noProof="1">
                <a:effectLst/>
                <a:latin typeface="Bahnschrift SemiBold" panose="020B0502040204020203" pitchFamily="34" charset="0"/>
              </a:rPr>
              <a:t>API </a:t>
            </a:r>
          </a:p>
          <a:p>
            <a:pPr algn="ctr"/>
            <a:r>
              <a:rPr lang="en-US" sz="2400" b="0" i="0" noProof="1">
                <a:effectLst/>
                <a:latin typeface="Bahnschrift SemiBold" panose="020B0502040204020203" pitchFamily="34" charset="0"/>
              </a:rPr>
              <a:t>API Testing</a:t>
            </a:r>
            <a:endParaRPr lang="en-US" sz="2400" b="0" i="0" dirty="0">
              <a:effectLst/>
              <a:latin typeface="Bahnschrift SemiBold" panose="020B0502040204020203" pitchFamily="34" charset="0"/>
            </a:endParaRPr>
          </a:p>
        </p:txBody>
      </p:sp>
      <p:sp>
        <p:nvSpPr>
          <p:cNvPr id="6" name="TextBox 5">
            <a:extLst>
              <a:ext uri="{FF2B5EF4-FFF2-40B4-BE49-F238E27FC236}">
                <a16:creationId xmlns:a16="http://schemas.microsoft.com/office/drawing/2014/main" id="{DFC8DC99-1646-4CC5-B984-56B8B2060772}"/>
              </a:ext>
            </a:extLst>
          </p:cNvPr>
          <p:cNvSpPr txBox="1"/>
          <p:nvPr/>
        </p:nvSpPr>
        <p:spPr>
          <a:xfrm>
            <a:off x="689994" y="3355456"/>
            <a:ext cx="3993376" cy="2400657"/>
          </a:xfrm>
          <a:prstGeom prst="rect">
            <a:avLst/>
          </a:prstGeom>
          <a:noFill/>
        </p:spPr>
        <p:txBody>
          <a:bodyPr wrap="square">
            <a:spAutoFit/>
          </a:bodyPr>
          <a:lstStyle/>
          <a:p>
            <a:pPr marR="0" lvl="0">
              <a:spcBef>
                <a:spcPts val="12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BOLUM 1 – Temel API</a:t>
            </a:r>
          </a:p>
          <a:p>
            <a:pPr marL="342900" marR="0" lvl="0" indent="-342900">
              <a:spcBef>
                <a:spcPts val="1200"/>
              </a:spcBef>
              <a:spcAft>
                <a:spcPts val="600"/>
              </a:spcAft>
              <a:buFont typeface="+mj-lt"/>
              <a:buAutoNum type="arabicPeriod"/>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API nedir ?</a:t>
            </a:r>
          </a:p>
          <a:p>
            <a:pPr marL="342900" marR="0" lvl="0" indent="-342900">
              <a:spcBef>
                <a:spcPts val="1200"/>
              </a:spcBef>
              <a:spcAft>
                <a:spcPts val="600"/>
              </a:spcAft>
              <a:buFont typeface="+mj-lt"/>
              <a:buAutoNum type="arabicPeriod"/>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API nasil calisir ?</a:t>
            </a:r>
          </a:p>
          <a:p>
            <a:pPr marL="342900" marR="0" lvl="0" indent="-342900">
              <a:spcBef>
                <a:spcPts val="1200"/>
              </a:spcBef>
              <a:spcAft>
                <a:spcPts val="600"/>
              </a:spcAft>
              <a:buFont typeface="+mj-lt"/>
              <a:buAutoNum type="arabicPeriod"/>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API nasil kullanilir ?</a:t>
            </a:r>
          </a:p>
          <a:p>
            <a:pPr marL="342900" marR="0" lvl="0" indent="-342900">
              <a:spcBef>
                <a:spcPts val="1200"/>
              </a:spcBef>
              <a:spcAft>
                <a:spcPts val="600"/>
              </a:spcAft>
              <a:buFont typeface="+mj-lt"/>
              <a:buAutoNum type="arabicPeriod"/>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API ve Web Service ayni midir ?</a:t>
            </a:r>
          </a:p>
        </p:txBody>
      </p:sp>
      <p:sp>
        <p:nvSpPr>
          <p:cNvPr id="8" name="TextBox 7">
            <a:extLst>
              <a:ext uri="{FF2B5EF4-FFF2-40B4-BE49-F238E27FC236}">
                <a16:creationId xmlns:a16="http://schemas.microsoft.com/office/drawing/2014/main" id="{45C93C3F-BCB8-41D4-B9D7-E9DCC5962090}"/>
              </a:ext>
            </a:extLst>
          </p:cNvPr>
          <p:cNvSpPr txBox="1"/>
          <p:nvPr/>
        </p:nvSpPr>
        <p:spPr>
          <a:xfrm>
            <a:off x="4683370" y="3841129"/>
            <a:ext cx="3733799" cy="1892826"/>
          </a:xfrm>
          <a:prstGeom prst="rect">
            <a:avLst/>
          </a:prstGeom>
          <a:noFill/>
        </p:spPr>
        <p:txBody>
          <a:bodyPr wrap="square">
            <a:spAutoFit/>
          </a:bodyPr>
          <a:lstStyle/>
          <a:p>
            <a:pPr marR="0" lvl="0">
              <a:spcBef>
                <a:spcPts val="12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5.  HTTP nedir ?</a:t>
            </a:r>
          </a:p>
          <a:p>
            <a:pPr marR="0" lvl="0">
              <a:spcBef>
                <a:spcPts val="12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6.  HTTP request ve Response</a:t>
            </a:r>
          </a:p>
          <a:p>
            <a:pPr marR="0" lvl="0">
              <a:spcBef>
                <a:spcPts val="12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7.  HTTP durum kodlari </a:t>
            </a:r>
          </a:p>
          <a:p>
            <a:pPr marR="0" lvl="0">
              <a:spcBef>
                <a:spcPts val="12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8.  API protokolleri SOAP ve Rest</a:t>
            </a:r>
          </a:p>
        </p:txBody>
      </p:sp>
      <p:sp>
        <p:nvSpPr>
          <p:cNvPr id="9" name="TextBox 8">
            <a:extLst>
              <a:ext uri="{FF2B5EF4-FFF2-40B4-BE49-F238E27FC236}">
                <a16:creationId xmlns:a16="http://schemas.microsoft.com/office/drawing/2014/main" id="{E53B94EB-3C8C-4AFF-B9DA-C72097F5C861}"/>
              </a:ext>
            </a:extLst>
          </p:cNvPr>
          <p:cNvSpPr txBox="1"/>
          <p:nvPr/>
        </p:nvSpPr>
        <p:spPr>
          <a:xfrm>
            <a:off x="5014545" y="1226649"/>
            <a:ext cx="2209801" cy="461665"/>
          </a:xfrm>
          <a:prstGeom prst="rect">
            <a:avLst/>
          </a:prstGeom>
          <a:noFill/>
        </p:spPr>
        <p:txBody>
          <a:bodyPr wrap="square">
            <a:spAutoFit/>
          </a:bodyPr>
          <a:lstStyle/>
          <a:p>
            <a:pPr algn="ctr"/>
            <a:r>
              <a:rPr lang="en-US" sz="2400" b="0" i="0" noProof="1">
                <a:effectLst/>
                <a:latin typeface="Bahnschrift SemiBold" panose="020B0502040204020203" pitchFamily="34" charset="0"/>
              </a:rPr>
              <a:t>DERS 3</a:t>
            </a:r>
          </a:p>
        </p:txBody>
      </p:sp>
      <p:sp>
        <p:nvSpPr>
          <p:cNvPr id="10" name="TextBox 9">
            <a:extLst>
              <a:ext uri="{FF2B5EF4-FFF2-40B4-BE49-F238E27FC236}">
                <a16:creationId xmlns:a16="http://schemas.microsoft.com/office/drawing/2014/main" id="{CC1791B4-4E2C-4F38-A1BC-EC3BACEF2F46}"/>
              </a:ext>
            </a:extLst>
          </p:cNvPr>
          <p:cNvSpPr txBox="1"/>
          <p:nvPr/>
        </p:nvSpPr>
        <p:spPr>
          <a:xfrm>
            <a:off x="8805696" y="1108687"/>
            <a:ext cx="2860432" cy="4647426"/>
          </a:xfrm>
          <a:prstGeom prst="rect">
            <a:avLst/>
          </a:prstGeom>
          <a:noFill/>
        </p:spPr>
        <p:txBody>
          <a:bodyPr wrap="square">
            <a:spAutoFit/>
          </a:bodyPr>
          <a:lstStyle/>
          <a:p>
            <a:pPr marR="0" lvl="0">
              <a:spcBef>
                <a:spcPts val="6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9- HTTP metotlari </a:t>
            </a:r>
          </a:p>
          <a:p>
            <a:pPr marL="342900" marR="0" lvl="0" indent="-342900">
              <a:spcBef>
                <a:spcPts val="600"/>
              </a:spcBef>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GET</a:t>
            </a:r>
          </a:p>
          <a:p>
            <a:pPr marL="342900" marR="0" lvl="0" indent="-342900">
              <a:spcBef>
                <a:spcPts val="600"/>
              </a:spcBef>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PUT</a:t>
            </a:r>
          </a:p>
          <a:p>
            <a:pPr marL="342900" marR="0" lvl="0" indent="-342900">
              <a:spcBef>
                <a:spcPts val="600"/>
              </a:spcBef>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POST</a:t>
            </a:r>
          </a:p>
          <a:p>
            <a:pPr marL="342900" marR="0" lvl="0" indent="-342900">
              <a:spcBef>
                <a:spcPts val="600"/>
              </a:spcBef>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PATCH</a:t>
            </a:r>
          </a:p>
          <a:p>
            <a:pPr marL="342900" marR="0" lvl="0" indent="-342900">
              <a:spcBef>
                <a:spcPts val="600"/>
              </a:spcBef>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DELETE</a:t>
            </a:r>
          </a:p>
          <a:p>
            <a:pPr marR="0" lvl="0">
              <a:spcBef>
                <a:spcPts val="6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10- Endpoints</a:t>
            </a:r>
          </a:p>
          <a:p>
            <a:pPr marL="342900" marR="0" lvl="0" indent="-342900">
              <a:spcBef>
                <a:spcPts val="600"/>
              </a:spcBef>
              <a:spcAft>
                <a:spcPts val="600"/>
              </a:spcAft>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URI</a:t>
            </a:r>
          </a:p>
          <a:p>
            <a:pPr marL="342900" marR="0" lvl="0" indent="-342900">
              <a:spcBef>
                <a:spcPts val="600"/>
              </a:spcBef>
              <a:spcAft>
                <a:spcPts val="600"/>
              </a:spcAft>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URL</a:t>
            </a:r>
          </a:p>
          <a:p>
            <a:pPr marR="0" lvl="0">
              <a:spcBef>
                <a:spcPts val="6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11- Swagger dokumani</a:t>
            </a:r>
          </a:p>
          <a:p>
            <a:pPr marL="342900" marR="0" lvl="0" indent="-342900">
              <a:spcBef>
                <a:spcPts val="600"/>
              </a:spcBef>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Nasil kullanilir</a:t>
            </a:r>
          </a:p>
          <a:p>
            <a:pPr marL="342900" marR="0" lvl="0" indent="-342900">
              <a:spcBef>
                <a:spcPts val="600"/>
              </a:spcBef>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Neler Yapilabilir</a:t>
            </a:r>
          </a:p>
        </p:txBody>
      </p:sp>
    </p:spTree>
    <p:extLst>
      <p:ext uri="{BB962C8B-B14F-4D97-AF65-F5344CB8AC3E}">
        <p14:creationId xmlns:p14="http://schemas.microsoft.com/office/powerpoint/2010/main" val="73686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4739053" y="261535"/>
            <a:ext cx="2713894" cy="461665"/>
          </a:xfrm>
          <a:prstGeom prst="rect">
            <a:avLst/>
          </a:prstGeom>
          <a:noFill/>
        </p:spPr>
        <p:txBody>
          <a:bodyPr wrap="square">
            <a:spAutoFit/>
          </a:bodyPr>
          <a:lstStyle/>
          <a:p>
            <a:pPr algn="ctr"/>
            <a:r>
              <a:rPr lang="en-US" sz="2400" b="0" i="0" noProof="1">
                <a:effectLst/>
                <a:latin typeface="Bahnschrift SemiBold" panose="020B0502040204020203" pitchFamily="34" charset="0"/>
              </a:rPr>
              <a:t>HTTP METOTLARI</a:t>
            </a:r>
            <a:endParaRPr lang="en-US" sz="2400" b="0" i="0" dirty="0">
              <a:effectLst/>
              <a:latin typeface="Bahnschrift SemiBold" panose="020B0502040204020203" pitchFamily="34" charset="0"/>
            </a:endParaRPr>
          </a:p>
        </p:txBody>
      </p:sp>
      <p:pic>
        <p:nvPicPr>
          <p:cNvPr id="6" name="Picture 6">
            <a:extLst>
              <a:ext uri="{FF2B5EF4-FFF2-40B4-BE49-F238E27FC236}">
                <a16:creationId xmlns:a16="http://schemas.microsoft.com/office/drawing/2014/main" id="{88F64938-B904-4BE1-AAED-3A0302EDBA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990" y="881681"/>
            <a:ext cx="4074203" cy="155426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0AF3A5A-AD07-4EF7-9353-8919CA65E3B7}"/>
              </a:ext>
            </a:extLst>
          </p:cNvPr>
          <p:cNvSpPr/>
          <p:nvPr/>
        </p:nvSpPr>
        <p:spPr>
          <a:xfrm>
            <a:off x="277990" y="881681"/>
            <a:ext cx="4074203" cy="155426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9" name="TextBox 8">
            <a:extLst>
              <a:ext uri="{FF2B5EF4-FFF2-40B4-BE49-F238E27FC236}">
                <a16:creationId xmlns:a16="http://schemas.microsoft.com/office/drawing/2014/main" id="{985E05BD-DFB7-453D-BF40-1B778B037194}"/>
              </a:ext>
            </a:extLst>
          </p:cNvPr>
          <p:cNvSpPr txBox="1"/>
          <p:nvPr/>
        </p:nvSpPr>
        <p:spPr>
          <a:xfrm>
            <a:off x="4481146" y="845927"/>
            <a:ext cx="7246363" cy="1000274"/>
          </a:xfrm>
          <a:prstGeom prst="rect">
            <a:avLst/>
          </a:prstGeom>
          <a:noFill/>
        </p:spPr>
        <p:txBody>
          <a:bodyPr wrap="square">
            <a:spAutoFit/>
          </a:bodyPr>
          <a:lstStyle/>
          <a:p>
            <a:pPr algn="l"/>
            <a:r>
              <a:rPr lang="en-US" sz="1800" noProof="1">
                <a:solidFill>
                  <a:srgbClr val="C00000"/>
                </a:solidFill>
                <a:latin typeface="Bahnschrift SemiBold" panose="020B0502040204020203" pitchFamily="34" charset="0"/>
                <a:cs typeface="Arial" panose="020B0604020202020204" pitchFamily="34" charset="0"/>
              </a:rPr>
              <a:t>HTTP metodların REST ile kullanımı;</a:t>
            </a:r>
          </a:p>
          <a:p>
            <a:pPr algn="l">
              <a:spcBef>
                <a:spcPts val="600"/>
              </a:spcBef>
              <a:spcAft>
                <a:spcPts val="600"/>
              </a:spcAft>
            </a:pPr>
            <a:r>
              <a:rPr lang="en-US" sz="1800" noProof="1">
                <a:solidFill>
                  <a:schemeClr val="tx1"/>
                </a:solidFill>
                <a:latin typeface="Bahnschrift SemiBold" panose="020B0502040204020203" pitchFamily="34" charset="0"/>
                <a:cs typeface="Arial" panose="020B0604020202020204" pitchFamily="34" charset="0"/>
              </a:rPr>
              <a:t>REST tabanlı web servislerde HTTP metodlarına özel anlamlar yüklenir. </a:t>
            </a:r>
          </a:p>
        </p:txBody>
      </p:sp>
      <p:sp>
        <p:nvSpPr>
          <p:cNvPr id="10" name="TextBox 9">
            <a:extLst>
              <a:ext uri="{FF2B5EF4-FFF2-40B4-BE49-F238E27FC236}">
                <a16:creationId xmlns:a16="http://schemas.microsoft.com/office/drawing/2014/main" id="{FA418DEE-FF7C-4656-A95C-38517F2953A3}"/>
              </a:ext>
            </a:extLst>
          </p:cNvPr>
          <p:cNvSpPr txBox="1"/>
          <p:nvPr/>
        </p:nvSpPr>
        <p:spPr>
          <a:xfrm>
            <a:off x="277990" y="3502873"/>
            <a:ext cx="10884878" cy="646331"/>
          </a:xfrm>
          <a:prstGeom prst="rect">
            <a:avLst/>
          </a:prstGeom>
          <a:noFill/>
        </p:spPr>
        <p:txBody>
          <a:bodyPr wrap="square">
            <a:spAutoFit/>
          </a:bodyPr>
          <a:lstStyle/>
          <a:p>
            <a:pPr algn="l">
              <a:spcAft>
                <a:spcPts val="600"/>
              </a:spcAft>
            </a:pPr>
            <a:r>
              <a:rPr lang="en-US" sz="1800" noProof="1">
                <a:solidFill>
                  <a:srgbClr val="C00000"/>
                </a:solidFill>
                <a:latin typeface="Bahnschrift SemiBold" panose="020B0502040204020203" pitchFamily="34" charset="0"/>
                <a:cs typeface="Arial" panose="020B0604020202020204" pitchFamily="34" charset="0"/>
              </a:rPr>
              <a:t>GET 	: </a:t>
            </a:r>
            <a:r>
              <a:rPr lang="en-US" sz="1800" noProof="1">
                <a:solidFill>
                  <a:schemeClr val="tx1"/>
                </a:solidFill>
                <a:latin typeface="Bahnschrift SemiBold" panose="020B0502040204020203" pitchFamily="34" charset="0"/>
                <a:cs typeface="Arial" panose="020B0604020202020204" pitchFamily="34" charset="0"/>
              </a:rPr>
              <a:t>Adresi verilen nesneyi döndürmek için kullanılır. Bu metot kullanıldığında kayıtlarda bir değişiklik yapılmaz. Sadece istedigimiz bilgiyi net olarak Request’e yazmamiz yeterlidir.</a:t>
            </a:r>
          </a:p>
        </p:txBody>
      </p:sp>
      <p:sp>
        <p:nvSpPr>
          <p:cNvPr id="14" name="TextBox 13">
            <a:extLst>
              <a:ext uri="{FF2B5EF4-FFF2-40B4-BE49-F238E27FC236}">
                <a16:creationId xmlns:a16="http://schemas.microsoft.com/office/drawing/2014/main" id="{4F4EF64C-6B89-435E-9B10-5C1858A4CCA9}"/>
              </a:ext>
            </a:extLst>
          </p:cNvPr>
          <p:cNvSpPr txBox="1"/>
          <p:nvPr/>
        </p:nvSpPr>
        <p:spPr>
          <a:xfrm>
            <a:off x="4481146" y="1881568"/>
            <a:ext cx="6201506" cy="646331"/>
          </a:xfrm>
          <a:prstGeom prst="rect">
            <a:avLst/>
          </a:prstGeom>
          <a:noFill/>
        </p:spPr>
        <p:txBody>
          <a:bodyPr wrap="square">
            <a:spAutoFit/>
          </a:bodyPr>
          <a:lstStyle/>
          <a:p>
            <a:pPr algn="l">
              <a:spcBef>
                <a:spcPts val="600"/>
              </a:spcBef>
              <a:spcAft>
                <a:spcPts val="600"/>
              </a:spcAft>
            </a:pPr>
            <a:r>
              <a:rPr lang="en-US" sz="1800" noProof="1">
                <a:solidFill>
                  <a:schemeClr val="tx1"/>
                </a:solidFill>
                <a:latin typeface="Bahnschrift SemiBold" panose="020B0502040204020203" pitchFamily="34" charset="0"/>
                <a:cs typeface="Arial" panose="020B0604020202020204" pitchFamily="34" charset="0"/>
              </a:rPr>
              <a:t>Istemcinin Request’i gonderdigi METOT’a gore SUNUCU’nun Response’u da farklilasacaktir. </a:t>
            </a:r>
          </a:p>
        </p:txBody>
      </p:sp>
      <p:sp>
        <p:nvSpPr>
          <p:cNvPr id="16" name="TextBox 15">
            <a:extLst>
              <a:ext uri="{FF2B5EF4-FFF2-40B4-BE49-F238E27FC236}">
                <a16:creationId xmlns:a16="http://schemas.microsoft.com/office/drawing/2014/main" id="{07488112-11A3-4031-864A-C37C0364D268}"/>
              </a:ext>
            </a:extLst>
          </p:cNvPr>
          <p:cNvSpPr txBox="1"/>
          <p:nvPr/>
        </p:nvSpPr>
        <p:spPr>
          <a:xfrm>
            <a:off x="277990" y="2646245"/>
            <a:ext cx="11449519" cy="646331"/>
          </a:xfrm>
          <a:prstGeom prst="rect">
            <a:avLst/>
          </a:prstGeom>
          <a:noFill/>
        </p:spPr>
        <p:txBody>
          <a:bodyPr wrap="square">
            <a:spAutoFit/>
          </a:bodyPr>
          <a:lstStyle/>
          <a:p>
            <a:pPr algn="l">
              <a:spcBef>
                <a:spcPts val="600"/>
              </a:spcBef>
              <a:spcAft>
                <a:spcPts val="600"/>
              </a:spcAft>
            </a:pPr>
            <a:r>
              <a:rPr lang="en-US" sz="1800" noProof="1">
                <a:solidFill>
                  <a:schemeClr val="tx1"/>
                </a:solidFill>
                <a:latin typeface="Bahnschrift SemiBold" panose="020B0502040204020203" pitchFamily="34" charset="0"/>
                <a:cs typeface="Arial" panose="020B0604020202020204" pitchFamily="34" charset="0"/>
              </a:rPr>
              <a:t>Kisaca, API sorgularinda ne yapmak istedigimizi bilmemiz, istegimize uygun bir </a:t>
            </a:r>
            <a:r>
              <a:rPr lang="en-US" sz="1800" noProof="1">
                <a:solidFill>
                  <a:srgbClr val="C00000"/>
                </a:solidFill>
                <a:latin typeface="Bahnschrift SemiBold" panose="020B0502040204020203" pitchFamily="34" charset="0"/>
                <a:cs typeface="Arial" panose="020B0604020202020204" pitchFamily="34" charset="0"/>
              </a:rPr>
              <a:t>metot</a:t>
            </a:r>
            <a:r>
              <a:rPr lang="en-US" sz="1800" noProof="1">
                <a:solidFill>
                  <a:schemeClr val="tx1"/>
                </a:solidFill>
                <a:latin typeface="Bahnschrift SemiBold" panose="020B0502040204020203" pitchFamily="34" charset="0"/>
                <a:cs typeface="Arial" panose="020B0604020202020204" pitchFamily="34" charset="0"/>
              </a:rPr>
              <a:t> ve ihtiyaca gore </a:t>
            </a:r>
            <a:r>
              <a:rPr lang="en-US" sz="1800" noProof="1">
                <a:solidFill>
                  <a:srgbClr val="C00000"/>
                </a:solidFill>
                <a:latin typeface="Bahnschrift SemiBold" panose="020B0502040204020203" pitchFamily="34" charset="0"/>
                <a:cs typeface="Arial" panose="020B0604020202020204" pitchFamily="34" charset="0"/>
              </a:rPr>
              <a:t>body</a:t>
            </a:r>
            <a:r>
              <a:rPr lang="en-US" sz="1800" noProof="1">
                <a:solidFill>
                  <a:schemeClr val="tx1"/>
                </a:solidFill>
                <a:latin typeface="Bahnschrift SemiBold" panose="020B0502040204020203" pitchFamily="34" charset="0"/>
                <a:cs typeface="Arial" panose="020B0604020202020204" pitchFamily="34" charset="0"/>
              </a:rPr>
              <a:t> secmemiz cok onemlidir.</a:t>
            </a:r>
          </a:p>
        </p:txBody>
      </p:sp>
      <p:sp>
        <p:nvSpPr>
          <p:cNvPr id="18" name="TextBox 17">
            <a:extLst>
              <a:ext uri="{FF2B5EF4-FFF2-40B4-BE49-F238E27FC236}">
                <a16:creationId xmlns:a16="http://schemas.microsoft.com/office/drawing/2014/main" id="{2B3DA695-6D5D-46F0-8B98-8902C375C06C}"/>
              </a:ext>
            </a:extLst>
          </p:cNvPr>
          <p:cNvSpPr txBox="1"/>
          <p:nvPr/>
        </p:nvSpPr>
        <p:spPr>
          <a:xfrm>
            <a:off x="277989" y="4252592"/>
            <a:ext cx="11339579" cy="646331"/>
          </a:xfrm>
          <a:prstGeom prst="rect">
            <a:avLst/>
          </a:prstGeom>
          <a:noFill/>
        </p:spPr>
        <p:txBody>
          <a:bodyPr wrap="square">
            <a:spAutoFit/>
          </a:bodyPr>
          <a:lstStyle/>
          <a:p>
            <a:pPr algn="l">
              <a:spcAft>
                <a:spcPts val="600"/>
              </a:spcAft>
            </a:pPr>
            <a:r>
              <a:rPr lang="en-US" sz="1800" noProof="1">
                <a:solidFill>
                  <a:srgbClr val="C00000"/>
                </a:solidFill>
                <a:latin typeface="Bahnschrift SemiBold" panose="020B0502040204020203" pitchFamily="34" charset="0"/>
                <a:cs typeface="Arial" panose="020B0604020202020204" pitchFamily="34" charset="0"/>
              </a:rPr>
              <a:t>PUT	: </a:t>
            </a:r>
            <a:r>
              <a:rPr lang="en-US" sz="1800" noProof="1">
                <a:solidFill>
                  <a:schemeClr val="tx1"/>
                </a:solidFill>
                <a:latin typeface="Bahnschrift SemiBold" panose="020B0502040204020203" pitchFamily="34" charset="0"/>
                <a:cs typeface="Arial" panose="020B0604020202020204" pitchFamily="34" charset="0"/>
              </a:rPr>
              <a:t>Var olan bir nesneyi değiştirmek için (veya eğer yoksa yeni bir tane oluşturmak icin) kullanılır. Bu metot kullanildiginda degistirmek istedigimiz datayi ve yapmak istedigimiz degisiklikleri request’e yazmaliyiz. </a:t>
            </a:r>
          </a:p>
        </p:txBody>
      </p:sp>
      <p:sp>
        <p:nvSpPr>
          <p:cNvPr id="20" name="TextBox 19">
            <a:extLst>
              <a:ext uri="{FF2B5EF4-FFF2-40B4-BE49-F238E27FC236}">
                <a16:creationId xmlns:a16="http://schemas.microsoft.com/office/drawing/2014/main" id="{64783493-D37B-421B-8979-375B021A1A7A}"/>
              </a:ext>
            </a:extLst>
          </p:cNvPr>
          <p:cNvSpPr txBox="1"/>
          <p:nvPr/>
        </p:nvSpPr>
        <p:spPr>
          <a:xfrm>
            <a:off x="277988" y="4946918"/>
            <a:ext cx="11339579" cy="646331"/>
          </a:xfrm>
          <a:prstGeom prst="rect">
            <a:avLst/>
          </a:prstGeom>
          <a:noFill/>
        </p:spPr>
        <p:txBody>
          <a:bodyPr wrap="square">
            <a:spAutoFit/>
          </a:bodyPr>
          <a:lstStyle/>
          <a:p>
            <a:pPr algn="l">
              <a:spcAft>
                <a:spcPts val="600"/>
              </a:spcAft>
            </a:pPr>
            <a:r>
              <a:rPr lang="en-US" sz="1800" noProof="1">
                <a:solidFill>
                  <a:srgbClr val="C00000"/>
                </a:solidFill>
                <a:latin typeface="Bahnschrift SemiBold" panose="020B0502040204020203" pitchFamily="34" charset="0"/>
                <a:cs typeface="Arial" panose="020B0604020202020204" pitchFamily="34" charset="0"/>
              </a:rPr>
              <a:t>POST	: </a:t>
            </a:r>
            <a:r>
              <a:rPr lang="en-US" sz="1800" noProof="1">
                <a:solidFill>
                  <a:schemeClr val="tx1"/>
                </a:solidFill>
                <a:latin typeface="Bahnschrift SemiBold" panose="020B0502040204020203" pitchFamily="34" charset="0"/>
                <a:cs typeface="Arial" panose="020B0604020202020204" pitchFamily="34" charset="0"/>
              </a:rPr>
              <a:t>Yeni bir nesne oluşturmak için kullanılır. Her seferinde yeni bir nesne oluşturur. Yeni bir nesne olusturacagimiz icin nesne icin gerekli tum bilgileri Request’e yazmamiz gereklidir</a:t>
            </a:r>
          </a:p>
        </p:txBody>
      </p:sp>
      <p:sp>
        <p:nvSpPr>
          <p:cNvPr id="22" name="TextBox 21">
            <a:extLst>
              <a:ext uri="{FF2B5EF4-FFF2-40B4-BE49-F238E27FC236}">
                <a16:creationId xmlns:a16="http://schemas.microsoft.com/office/drawing/2014/main" id="{D76A92BB-AB6E-48B5-B830-F6F76DC4D81A}"/>
              </a:ext>
            </a:extLst>
          </p:cNvPr>
          <p:cNvSpPr txBox="1"/>
          <p:nvPr/>
        </p:nvSpPr>
        <p:spPr>
          <a:xfrm>
            <a:off x="277987" y="5676969"/>
            <a:ext cx="11245797" cy="646331"/>
          </a:xfrm>
          <a:prstGeom prst="rect">
            <a:avLst/>
          </a:prstGeom>
          <a:noFill/>
        </p:spPr>
        <p:txBody>
          <a:bodyPr wrap="square">
            <a:spAutoFit/>
          </a:bodyPr>
          <a:lstStyle/>
          <a:p>
            <a:pPr algn="l">
              <a:spcAft>
                <a:spcPts val="600"/>
              </a:spcAft>
            </a:pPr>
            <a:r>
              <a:rPr lang="en-US" sz="1800" noProof="1">
                <a:solidFill>
                  <a:srgbClr val="C00000"/>
                </a:solidFill>
                <a:latin typeface="Bahnschrift SemiBold" panose="020B0502040204020203" pitchFamily="34" charset="0"/>
                <a:cs typeface="Arial" panose="020B0604020202020204" pitchFamily="34" charset="0"/>
              </a:rPr>
              <a:t>DELETE	: </a:t>
            </a:r>
            <a:r>
              <a:rPr lang="en-US" sz="1800" noProof="1">
                <a:solidFill>
                  <a:schemeClr val="tx1"/>
                </a:solidFill>
                <a:latin typeface="Bahnschrift SemiBold" panose="020B0502040204020203" pitchFamily="34" charset="0"/>
                <a:cs typeface="Arial" panose="020B0604020202020204" pitchFamily="34" charset="0"/>
              </a:rPr>
              <a:t>Adresi verilen nesneyi silmek için kullanılır. Hangi nesneyi silecegimizi Request’te net olarak belirtmemiz yeterlidir. </a:t>
            </a:r>
          </a:p>
        </p:txBody>
      </p:sp>
    </p:spTree>
    <p:extLst>
      <p:ext uri="{BB962C8B-B14F-4D97-AF65-F5344CB8AC3E}">
        <p14:creationId xmlns:p14="http://schemas.microsoft.com/office/powerpoint/2010/main" val="272680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down)">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6" grpId="0"/>
      <p:bldP spid="18" grpId="0"/>
      <p:bldP spid="20"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3CA134-2D47-4D1A-B15D-C5229BA2AC26}"/>
              </a:ext>
            </a:extLst>
          </p:cNvPr>
          <p:cNvSpPr txBox="1"/>
          <p:nvPr/>
        </p:nvSpPr>
        <p:spPr>
          <a:xfrm>
            <a:off x="5158153" y="313565"/>
            <a:ext cx="1875693" cy="461665"/>
          </a:xfrm>
          <a:prstGeom prst="rect">
            <a:avLst/>
          </a:prstGeom>
          <a:noFill/>
        </p:spPr>
        <p:txBody>
          <a:bodyPr wrap="square">
            <a:spAutoFit/>
          </a:bodyPr>
          <a:lstStyle/>
          <a:p>
            <a:r>
              <a:rPr lang="en-US" sz="2400" b="0" i="0" noProof="1">
                <a:effectLst/>
                <a:latin typeface="Bahnschrift SemiBold" panose="020B0502040204020203" pitchFamily="34" charset="0"/>
                <a:cs typeface="Arial" panose="020B0604020202020204" pitchFamily="34" charset="0"/>
              </a:rPr>
              <a:t>ENDPOINTS</a:t>
            </a:r>
            <a:endParaRPr lang="en-US" sz="2400" dirty="0">
              <a:latin typeface="Bahnschrift SemiBold" panose="020B0502040204020203" pitchFamily="34" charset="0"/>
            </a:endParaRPr>
          </a:p>
        </p:txBody>
      </p:sp>
      <p:pic>
        <p:nvPicPr>
          <p:cNvPr id="6" name="Picture 5">
            <a:extLst>
              <a:ext uri="{FF2B5EF4-FFF2-40B4-BE49-F238E27FC236}">
                <a16:creationId xmlns:a16="http://schemas.microsoft.com/office/drawing/2014/main" id="{B1510002-22BB-442D-8E87-002FD07BF4BE}"/>
              </a:ext>
            </a:extLst>
          </p:cNvPr>
          <p:cNvPicPr>
            <a:picLocks noChangeAspect="1"/>
          </p:cNvPicPr>
          <p:nvPr/>
        </p:nvPicPr>
        <p:blipFill>
          <a:blip r:embed="rId2"/>
          <a:stretch>
            <a:fillRect/>
          </a:stretch>
        </p:blipFill>
        <p:spPr>
          <a:xfrm>
            <a:off x="4841952" y="975526"/>
            <a:ext cx="2496693" cy="2152796"/>
          </a:xfrm>
          <a:prstGeom prst="rect">
            <a:avLst/>
          </a:prstGeom>
        </p:spPr>
      </p:pic>
      <p:sp>
        <p:nvSpPr>
          <p:cNvPr id="7" name="Rectangle 6">
            <a:extLst>
              <a:ext uri="{FF2B5EF4-FFF2-40B4-BE49-F238E27FC236}">
                <a16:creationId xmlns:a16="http://schemas.microsoft.com/office/drawing/2014/main" id="{BC47A394-8FBD-4C76-B194-8CBDBEFA3C87}"/>
              </a:ext>
            </a:extLst>
          </p:cNvPr>
          <p:cNvSpPr/>
          <p:nvPr/>
        </p:nvSpPr>
        <p:spPr>
          <a:xfrm>
            <a:off x="4841952" y="975524"/>
            <a:ext cx="2496693" cy="215279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9" name="TextBox 8">
            <a:extLst>
              <a:ext uri="{FF2B5EF4-FFF2-40B4-BE49-F238E27FC236}">
                <a16:creationId xmlns:a16="http://schemas.microsoft.com/office/drawing/2014/main" id="{00A9DD79-374B-4B56-9624-989EC82095BE}"/>
              </a:ext>
            </a:extLst>
          </p:cNvPr>
          <p:cNvSpPr txBox="1"/>
          <p:nvPr/>
        </p:nvSpPr>
        <p:spPr>
          <a:xfrm>
            <a:off x="1090246" y="3723817"/>
            <a:ext cx="10187354" cy="923330"/>
          </a:xfrm>
          <a:prstGeom prst="rect">
            <a:avLst/>
          </a:prstGeom>
          <a:noFill/>
        </p:spPr>
        <p:txBody>
          <a:bodyPr wrap="square">
            <a:spAutoFit/>
          </a:bodyPr>
          <a:lstStyle/>
          <a:p>
            <a:pPr algn="l">
              <a:spcBef>
                <a:spcPts val="600"/>
              </a:spcBef>
              <a:spcAft>
                <a:spcPts val="1200"/>
              </a:spcAft>
            </a:pPr>
            <a:r>
              <a:rPr lang="en-US" sz="1800" b="0" i="0" noProof="1">
                <a:solidFill>
                  <a:srgbClr val="333333"/>
                </a:solidFill>
                <a:effectLst/>
                <a:latin typeface="Bahnschrift SemiBold" panose="020B0502040204020203" pitchFamily="34" charset="0"/>
                <a:cs typeface="Arial" panose="020B0604020202020204" pitchFamily="34" charset="0"/>
              </a:rPr>
              <a:t>Endpoint kaynaga nasil erisebilecegimizi gosteren URI </a:t>
            </a:r>
            <a:r>
              <a:rPr lang="en-US" sz="1800" noProof="1">
                <a:solidFill>
                  <a:schemeClr val="tx1"/>
                </a:solidFill>
                <a:latin typeface="Bahnschrift SemiBold" panose="020B0502040204020203" pitchFamily="34" charset="0"/>
                <a:cs typeface="Arial" panose="020B0604020202020204" pitchFamily="34" charset="0"/>
              </a:rPr>
              <a:t>(Uniform Resource Identifiers)’lara denir. </a:t>
            </a:r>
            <a:r>
              <a:rPr lang="en-US" sz="1800" noProof="1">
                <a:solidFill>
                  <a:srgbClr val="C00000"/>
                </a:solidFill>
                <a:latin typeface="Bahnschrift SemiBold" panose="020B0502040204020203" pitchFamily="34" charset="0"/>
                <a:cs typeface="Arial" panose="020B0604020202020204" pitchFamily="34" charset="0"/>
              </a:rPr>
              <a:t>Bir API olusturdugunuzda kullanicilarin ulasabilmesi icin bu endpoint’i ve kullanilabilecek Http method’larini kullanicilara bildirmemiz gerekir.</a:t>
            </a:r>
          </a:p>
        </p:txBody>
      </p:sp>
      <p:sp>
        <p:nvSpPr>
          <p:cNvPr id="11" name="TextBox 10">
            <a:extLst>
              <a:ext uri="{FF2B5EF4-FFF2-40B4-BE49-F238E27FC236}">
                <a16:creationId xmlns:a16="http://schemas.microsoft.com/office/drawing/2014/main" id="{B424D716-862A-425C-894D-16F202791931}"/>
              </a:ext>
            </a:extLst>
          </p:cNvPr>
          <p:cNvSpPr txBox="1"/>
          <p:nvPr/>
        </p:nvSpPr>
        <p:spPr>
          <a:xfrm>
            <a:off x="1090245" y="4807422"/>
            <a:ext cx="9999785" cy="369332"/>
          </a:xfrm>
          <a:prstGeom prst="rect">
            <a:avLst/>
          </a:prstGeom>
          <a:noFill/>
        </p:spPr>
        <p:txBody>
          <a:bodyPr wrap="square">
            <a:spAutoFit/>
          </a:bodyPr>
          <a:lstStyle/>
          <a:p>
            <a:pPr algn="l">
              <a:spcBef>
                <a:spcPts val="600"/>
              </a:spcBef>
              <a:spcAft>
                <a:spcPts val="1200"/>
              </a:spcAft>
            </a:pPr>
            <a:r>
              <a:rPr lang="en-US" sz="1800" b="0" i="0" noProof="1">
                <a:solidFill>
                  <a:schemeClr val="tx1"/>
                </a:solidFill>
                <a:effectLst/>
                <a:latin typeface="Bahnschrift SemiBold" panose="020B0502040204020203" pitchFamily="34" charset="0"/>
                <a:cs typeface="Arial" panose="020B0604020202020204" pitchFamily="34" charset="0"/>
              </a:rPr>
              <a:t>URI gunluk hayatta kullandigimiz URL </a:t>
            </a:r>
            <a:r>
              <a:rPr lang="en-US" sz="1800" b="0" i="0" noProof="1">
                <a:solidFill>
                  <a:srgbClr val="333333"/>
                </a:solidFill>
                <a:effectLst/>
                <a:latin typeface="Bahnschrift SemiBold" panose="020B0502040204020203" pitchFamily="34" charset="0"/>
                <a:cs typeface="Arial" panose="020B0604020202020204" pitchFamily="34" charset="0"/>
              </a:rPr>
              <a:t> </a:t>
            </a:r>
            <a:r>
              <a:rPr lang="en-US" sz="1800" noProof="1">
                <a:solidFill>
                  <a:schemeClr val="tx1"/>
                </a:solidFill>
                <a:latin typeface="Bahnschrift SemiBold" panose="020B0502040204020203" pitchFamily="34" charset="0"/>
                <a:cs typeface="Arial" panose="020B0604020202020204" pitchFamily="34" charset="0"/>
              </a:rPr>
              <a:t>(Uniform Resource Locator)’a benzer</a:t>
            </a:r>
            <a:r>
              <a:rPr lang="en-US" sz="1800" noProof="1">
                <a:solidFill>
                  <a:schemeClr val="tx1"/>
                </a:solidFill>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F411E852-E643-4F7D-8245-DDBB5AF1E3E5}"/>
              </a:ext>
            </a:extLst>
          </p:cNvPr>
          <p:cNvSpPr txBox="1"/>
          <p:nvPr/>
        </p:nvSpPr>
        <p:spPr>
          <a:xfrm>
            <a:off x="1090244" y="5397041"/>
            <a:ext cx="10269417" cy="646331"/>
          </a:xfrm>
          <a:prstGeom prst="rect">
            <a:avLst/>
          </a:prstGeom>
          <a:noFill/>
        </p:spPr>
        <p:txBody>
          <a:bodyPr wrap="square">
            <a:spAutoFit/>
          </a:bodyPr>
          <a:lstStyle/>
          <a:p>
            <a:pPr algn="l">
              <a:spcBef>
                <a:spcPts val="600"/>
              </a:spcBef>
              <a:spcAft>
                <a:spcPts val="1200"/>
              </a:spcAft>
            </a:pPr>
            <a:r>
              <a:rPr lang="en-US" sz="1800" noProof="1">
                <a:solidFill>
                  <a:schemeClr val="tx1"/>
                </a:solidFill>
                <a:latin typeface="Bahnschrift SemiBold" panose="020B0502040204020203" pitchFamily="34" charset="0"/>
                <a:cs typeface="Arial" panose="020B0604020202020204" pitchFamily="34" charset="0"/>
              </a:rPr>
              <a:t>URL kullanicinin gorebilecegi ve etkilesimde bulunacagi bir web sayfasini ifade ederken URI o sayfanin icerdigi bilgiyi ifade eder.</a:t>
            </a:r>
            <a:endParaRPr lang="en-US" sz="1800" noProof="1">
              <a:latin typeface="Bahnschrift SemiBold" panose="020B0502040204020203"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1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DDE615A-561E-48F5-8383-721A2388D4A3}"/>
              </a:ext>
            </a:extLst>
          </p:cNvPr>
          <p:cNvPicPr>
            <a:picLocks noChangeAspect="1"/>
          </p:cNvPicPr>
          <p:nvPr/>
        </p:nvPicPr>
        <p:blipFill>
          <a:blip r:embed="rId2"/>
          <a:stretch>
            <a:fillRect/>
          </a:stretch>
        </p:blipFill>
        <p:spPr>
          <a:xfrm>
            <a:off x="2716273" y="1605268"/>
            <a:ext cx="7881389" cy="4415072"/>
          </a:xfrm>
          <a:prstGeom prst="rect">
            <a:avLst/>
          </a:prstGeom>
        </p:spPr>
      </p:pic>
      <p:sp>
        <p:nvSpPr>
          <p:cNvPr id="5" name="TextBox 4">
            <a:extLst>
              <a:ext uri="{FF2B5EF4-FFF2-40B4-BE49-F238E27FC236}">
                <a16:creationId xmlns:a16="http://schemas.microsoft.com/office/drawing/2014/main" id="{643CA134-2D47-4D1A-B15D-C5229BA2AC26}"/>
              </a:ext>
            </a:extLst>
          </p:cNvPr>
          <p:cNvSpPr txBox="1"/>
          <p:nvPr/>
        </p:nvSpPr>
        <p:spPr>
          <a:xfrm>
            <a:off x="5158153" y="313565"/>
            <a:ext cx="1875693" cy="461665"/>
          </a:xfrm>
          <a:prstGeom prst="rect">
            <a:avLst/>
          </a:prstGeom>
          <a:noFill/>
        </p:spPr>
        <p:txBody>
          <a:bodyPr wrap="square">
            <a:spAutoFit/>
          </a:bodyPr>
          <a:lstStyle/>
          <a:p>
            <a:r>
              <a:rPr lang="en-US" sz="2400" b="0" i="0" noProof="1">
                <a:effectLst/>
                <a:latin typeface="Bahnschrift SemiBold" panose="020B0502040204020203" pitchFamily="34" charset="0"/>
                <a:cs typeface="Arial" panose="020B0604020202020204" pitchFamily="34" charset="0"/>
              </a:rPr>
              <a:t>ENDPOINTS</a:t>
            </a:r>
            <a:endParaRPr lang="en-US" sz="2400" dirty="0">
              <a:latin typeface="Bahnschrift SemiBold" panose="020B0502040204020203" pitchFamily="34" charset="0"/>
            </a:endParaRPr>
          </a:p>
        </p:txBody>
      </p:sp>
      <p:sp>
        <p:nvSpPr>
          <p:cNvPr id="7" name="Rectangle 6">
            <a:extLst>
              <a:ext uri="{FF2B5EF4-FFF2-40B4-BE49-F238E27FC236}">
                <a16:creationId xmlns:a16="http://schemas.microsoft.com/office/drawing/2014/main" id="{BC47A394-8FBD-4C76-B194-8CBDBEFA3C87}"/>
              </a:ext>
            </a:extLst>
          </p:cNvPr>
          <p:cNvSpPr/>
          <p:nvPr/>
        </p:nvSpPr>
        <p:spPr>
          <a:xfrm>
            <a:off x="2716273" y="1605268"/>
            <a:ext cx="7881389" cy="441507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6007EDE-62A4-437D-86AC-57E5A5212039}"/>
              </a:ext>
            </a:extLst>
          </p:cNvPr>
          <p:cNvSpPr txBox="1"/>
          <p:nvPr/>
        </p:nvSpPr>
        <p:spPr>
          <a:xfrm>
            <a:off x="944029" y="1008670"/>
            <a:ext cx="4062046" cy="369332"/>
          </a:xfrm>
          <a:prstGeom prst="rect">
            <a:avLst/>
          </a:prstGeom>
          <a:noFill/>
        </p:spPr>
        <p:txBody>
          <a:bodyPr wrap="square">
            <a:spAutoFit/>
          </a:bodyPr>
          <a:lstStyle/>
          <a:p>
            <a:r>
              <a:rPr lang="en-US" dirty="0"/>
              <a:t>https://restful-booker.herokuapp.com/</a:t>
            </a:r>
          </a:p>
        </p:txBody>
      </p:sp>
      <p:sp>
        <p:nvSpPr>
          <p:cNvPr id="17" name="Rectangle 16">
            <a:extLst>
              <a:ext uri="{FF2B5EF4-FFF2-40B4-BE49-F238E27FC236}">
                <a16:creationId xmlns:a16="http://schemas.microsoft.com/office/drawing/2014/main" id="{D14D46C7-E2E5-4B4B-8CCA-B9F340D01420}"/>
              </a:ext>
            </a:extLst>
          </p:cNvPr>
          <p:cNvSpPr/>
          <p:nvPr/>
        </p:nvSpPr>
        <p:spPr>
          <a:xfrm>
            <a:off x="7405504" y="2843364"/>
            <a:ext cx="1012547" cy="43927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358640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682F1A-E613-4393-A9B3-16DF5107A595}"/>
              </a:ext>
            </a:extLst>
          </p:cNvPr>
          <p:cNvPicPr>
            <a:picLocks noChangeAspect="1"/>
          </p:cNvPicPr>
          <p:nvPr/>
        </p:nvPicPr>
        <p:blipFill>
          <a:blip r:embed="rId2"/>
          <a:stretch>
            <a:fillRect/>
          </a:stretch>
        </p:blipFill>
        <p:spPr>
          <a:xfrm>
            <a:off x="414161" y="837660"/>
            <a:ext cx="6073939" cy="5406927"/>
          </a:xfrm>
          <a:prstGeom prst="rect">
            <a:avLst/>
          </a:prstGeom>
        </p:spPr>
      </p:pic>
      <p:sp>
        <p:nvSpPr>
          <p:cNvPr id="5" name="TextBox 4">
            <a:extLst>
              <a:ext uri="{FF2B5EF4-FFF2-40B4-BE49-F238E27FC236}">
                <a16:creationId xmlns:a16="http://schemas.microsoft.com/office/drawing/2014/main" id="{643CA134-2D47-4D1A-B15D-C5229BA2AC26}"/>
              </a:ext>
            </a:extLst>
          </p:cNvPr>
          <p:cNvSpPr txBox="1"/>
          <p:nvPr/>
        </p:nvSpPr>
        <p:spPr>
          <a:xfrm>
            <a:off x="5275383" y="30703"/>
            <a:ext cx="1875693" cy="461665"/>
          </a:xfrm>
          <a:prstGeom prst="rect">
            <a:avLst/>
          </a:prstGeom>
          <a:noFill/>
        </p:spPr>
        <p:txBody>
          <a:bodyPr wrap="square">
            <a:spAutoFit/>
          </a:bodyPr>
          <a:lstStyle/>
          <a:p>
            <a:r>
              <a:rPr lang="en-US" sz="2400" b="0" i="0" noProof="1">
                <a:effectLst/>
                <a:latin typeface="Bahnschrift SemiBold" panose="020B0502040204020203" pitchFamily="34" charset="0"/>
                <a:cs typeface="Arial" panose="020B0604020202020204" pitchFamily="34" charset="0"/>
              </a:rPr>
              <a:t>ENDPOINTS</a:t>
            </a:r>
            <a:endParaRPr lang="en-US" sz="2400" dirty="0">
              <a:latin typeface="Bahnschrift SemiBold" panose="020B0502040204020203" pitchFamily="34" charset="0"/>
            </a:endParaRPr>
          </a:p>
        </p:txBody>
      </p:sp>
      <p:sp>
        <p:nvSpPr>
          <p:cNvPr id="7" name="Rectangle 6">
            <a:extLst>
              <a:ext uri="{FF2B5EF4-FFF2-40B4-BE49-F238E27FC236}">
                <a16:creationId xmlns:a16="http://schemas.microsoft.com/office/drawing/2014/main" id="{BC47A394-8FBD-4C76-B194-8CBDBEFA3C87}"/>
              </a:ext>
            </a:extLst>
          </p:cNvPr>
          <p:cNvSpPr/>
          <p:nvPr/>
        </p:nvSpPr>
        <p:spPr>
          <a:xfrm>
            <a:off x="414161" y="837660"/>
            <a:ext cx="6073939" cy="540692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6007EDE-62A4-437D-86AC-57E5A5212039}"/>
              </a:ext>
            </a:extLst>
          </p:cNvPr>
          <p:cNvSpPr txBox="1"/>
          <p:nvPr/>
        </p:nvSpPr>
        <p:spPr>
          <a:xfrm>
            <a:off x="287535" y="468328"/>
            <a:ext cx="5925695" cy="369332"/>
          </a:xfrm>
          <a:prstGeom prst="rect">
            <a:avLst/>
          </a:prstGeom>
          <a:noFill/>
        </p:spPr>
        <p:txBody>
          <a:bodyPr wrap="square">
            <a:spAutoFit/>
          </a:bodyPr>
          <a:lstStyle/>
          <a:p>
            <a:r>
              <a:rPr lang="en-US" dirty="0"/>
              <a:t>https://restful-booker.herokuapp.com/apidoc/index.html</a:t>
            </a:r>
          </a:p>
        </p:txBody>
      </p:sp>
      <p:sp>
        <p:nvSpPr>
          <p:cNvPr id="17" name="Rectangle 16">
            <a:extLst>
              <a:ext uri="{FF2B5EF4-FFF2-40B4-BE49-F238E27FC236}">
                <a16:creationId xmlns:a16="http://schemas.microsoft.com/office/drawing/2014/main" id="{D14D46C7-E2E5-4B4B-8CCA-B9F340D01420}"/>
              </a:ext>
            </a:extLst>
          </p:cNvPr>
          <p:cNvSpPr/>
          <p:nvPr/>
        </p:nvSpPr>
        <p:spPr>
          <a:xfrm>
            <a:off x="449156" y="866423"/>
            <a:ext cx="3161552" cy="37369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TextBox 12">
            <a:extLst>
              <a:ext uri="{FF2B5EF4-FFF2-40B4-BE49-F238E27FC236}">
                <a16:creationId xmlns:a16="http://schemas.microsoft.com/office/drawing/2014/main" id="{74424883-7589-4F98-AEAA-2A5CC054BB51}"/>
              </a:ext>
            </a:extLst>
          </p:cNvPr>
          <p:cNvSpPr txBox="1"/>
          <p:nvPr/>
        </p:nvSpPr>
        <p:spPr>
          <a:xfrm>
            <a:off x="6648374" y="837660"/>
            <a:ext cx="5094470" cy="369332"/>
          </a:xfrm>
          <a:prstGeom prst="rect">
            <a:avLst/>
          </a:prstGeom>
          <a:noFill/>
        </p:spPr>
        <p:txBody>
          <a:bodyPr wrap="square">
            <a:spAutoFit/>
          </a:bodyPr>
          <a:lstStyle/>
          <a:p>
            <a:r>
              <a:rPr lang="en-US" dirty="0">
                <a:solidFill>
                  <a:srgbClr val="C00000"/>
                </a:solidFill>
                <a:latin typeface="Bahnschrift SemiBold" panose="020B0502040204020203" pitchFamily="34" charset="0"/>
              </a:rPr>
              <a:t>1 </a:t>
            </a:r>
            <a:r>
              <a:rPr lang="en-US" noProof="1">
                <a:latin typeface="Bahnschrift SemiBold" panose="020B0502040204020203" pitchFamily="34" charset="0"/>
              </a:rPr>
              <a:t>Yapilacak islem ve kullanilacak HTTP metot</a:t>
            </a:r>
          </a:p>
        </p:txBody>
      </p:sp>
      <p:sp>
        <p:nvSpPr>
          <p:cNvPr id="14" name="TextBox 13">
            <a:extLst>
              <a:ext uri="{FF2B5EF4-FFF2-40B4-BE49-F238E27FC236}">
                <a16:creationId xmlns:a16="http://schemas.microsoft.com/office/drawing/2014/main" id="{4E682C13-FD55-4482-B824-3A3416F50B91}"/>
              </a:ext>
            </a:extLst>
          </p:cNvPr>
          <p:cNvSpPr txBox="1"/>
          <p:nvPr/>
        </p:nvSpPr>
        <p:spPr>
          <a:xfrm>
            <a:off x="3696014" y="847339"/>
            <a:ext cx="322384" cy="369332"/>
          </a:xfrm>
          <a:prstGeom prst="rect">
            <a:avLst/>
          </a:prstGeom>
          <a:noFill/>
        </p:spPr>
        <p:txBody>
          <a:bodyPr wrap="square">
            <a:spAutoFit/>
          </a:bodyPr>
          <a:lstStyle/>
          <a:p>
            <a:r>
              <a:rPr lang="en-US" dirty="0">
                <a:solidFill>
                  <a:srgbClr val="C00000"/>
                </a:solidFill>
                <a:latin typeface="Bahnschrift SemiBold" panose="020B0502040204020203" pitchFamily="34" charset="0"/>
              </a:rPr>
              <a:t>1</a:t>
            </a:r>
          </a:p>
        </p:txBody>
      </p:sp>
      <p:sp>
        <p:nvSpPr>
          <p:cNvPr id="18" name="Rectangle 17">
            <a:extLst>
              <a:ext uri="{FF2B5EF4-FFF2-40B4-BE49-F238E27FC236}">
                <a16:creationId xmlns:a16="http://schemas.microsoft.com/office/drawing/2014/main" id="{246CB5EA-544C-4ABD-A432-A2523FE1EBF1}"/>
              </a:ext>
            </a:extLst>
          </p:cNvPr>
          <p:cNvSpPr/>
          <p:nvPr/>
        </p:nvSpPr>
        <p:spPr>
          <a:xfrm>
            <a:off x="440678" y="1273712"/>
            <a:ext cx="3161552" cy="37369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TextBox 18">
            <a:extLst>
              <a:ext uri="{FF2B5EF4-FFF2-40B4-BE49-F238E27FC236}">
                <a16:creationId xmlns:a16="http://schemas.microsoft.com/office/drawing/2014/main" id="{E0C0A0F3-CCA6-4872-A9F4-09C50F68C6A0}"/>
              </a:ext>
            </a:extLst>
          </p:cNvPr>
          <p:cNvSpPr txBox="1"/>
          <p:nvPr/>
        </p:nvSpPr>
        <p:spPr>
          <a:xfrm>
            <a:off x="3687676" y="1292591"/>
            <a:ext cx="322384" cy="369332"/>
          </a:xfrm>
          <a:prstGeom prst="rect">
            <a:avLst/>
          </a:prstGeom>
          <a:noFill/>
        </p:spPr>
        <p:txBody>
          <a:bodyPr wrap="square">
            <a:spAutoFit/>
          </a:bodyPr>
          <a:lstStyle/>
          <a:p>
            <a:r>
              <a:rPr lang="en-US" dirty="0">
                <a:solidFill>
                  <a:schemeClr val="bg1"/>
                </a:solidFill>
                <a:latin typeface="Bahnschrift SemiBold" panose="020B0502040204020203" pitchFamily="34" charset="0"/>
              </a:rPr>
              <a:t>2</a:t>
            </a:r>
          </a:p>
        </p:txBody>
      </p:sp>
      <p:sp>
        <p:nvSpPr>
          <p:cNvPr id="20" name="TextBox 19">
            <a:extLst>
              <a:ext uri="{FF2B5EF4-FFF2-40B4-BE49-F238E27FC236}">
                <a16:creationId xmlns:a16="http://schemas.microsoft.com/office/drawing/2014/main" id="{165A98E2-39D0-42BE-A001-A59C71F1E20D}"/>
              </a:ext>
            </a:extLst>
          </p:cNvPr>
          <p:cNvSpPr txBox="1"/>
          <p:nvPr/>
        </p:nvSpPr>
        <p:spPr>
          <a:xfrm>
            <a:off x="6614726" y="1284249"/>
            <a:ext cx="5094470" cy="369332"/>
          </a:xfrm>
          <a:prstGeom prst="rect">
            <a:avLst/>
          </a:prstGeom>
          <a:noFill/>
        </p:spPr>
        <p:txBody>
          <a:bodyPr wrap="square">
            <a:spAutoFit/>
          </a:bodyPr>
          <a:lstStyle/>
          <a:p>
            <a:r>
              <a:rPr lang="en-US" dirty="0">
                <a:solidFill>
                  <a:srgbClr val="C00000"/>
                </a:solidFill>
                <a:latin typeface="Bahnschrift SemiBold" panose="020B0502040204020203" pitchFamily="34" charset="0"/>
              </a:rPr>
              <a:t>2 </a:t>
            </a:r>
            <a:r>
              <a:rPr lang="en-US" noProof="1">
                <a:latin typeface="Bahnschrift SemiBold" panose="020B0502040204020203" pitchFamily="34" charset="0"/>
              </a:rPr>
              <a:t>Kullanilacak Endpoint</a:t>
            </a:r>
          </a:p>
        </p:txBody>
      </p:sp>
      <p:sp>
        <p:nvSpPr>
          <p:cNvPr id="21" name="Rectangle 20">
            <a:extLst>
              <a:ext uri="{FF2B5EF4-FFF2-40B4-BE49-F238E27FC236}">
                <a16:creationId xmlns:a16="http://schemas.microsoft.com/office/drawing/2014/main" id="{93215981-4253-4E6F-96CD-860663518F8F}"/>
              </a:ext>
            </a:extLst>
          </p:cNvPr>
          <p:cNvSpPr/>
          <p:nvPr/>
        </p:nvSpPr>
        <p:spPr>
          <a:xfrm>
            <a:off x="440817" y="3591282"/>
            <a:ext cx="4353921" cy="48834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TextBox 21">
            <a:extLst>
              <a:ext uri="{FF2B5EF4-FFF2-40B4-BE49-F238E27FC236}">
                <a16:creationId xmlns:a16="http://schemas.microsoft.com/office/drawing/2014/main" id="{CA15A482-E66A-48B9-9AB5-CFFED441ECD5}"/>
              </a:ext>
            </a:extLst>
          </p:cNvPr>
          <p:cNvSpPr txBox="1"/>
          <p:nvPr/>
        </p:nvSpPr>
        <p:spPr>
          <a:xfrm>
            <a:off x="4874470" y="3646247"/>
            <a:ext cx="322384" cy="369332"/>
          </a:xfrm>
          <a:prstGeom prst="rect">
            <a:avLst/>
          </a:prstGeom>
          <a:noFill/>
        </p:spPr>
        <p:txBody>
          <a:bodyPr wrap="square">
            <a:spAutoFit/>
          </a:bodyPr>
          <a:lstStyle/>
          <a:p>
            <a:r>
              <a:rPr lang="en-US" dirty="0">
                <a:solidFill>
                  <a:srgbClr val="C00000"/>
                </a:solidFill>
                <a:latin typeface="Bahnschrift SemiBold" panose="020B0502040204020203" pitchFamily="34" charset="0"/>
              </a:rPr>
              <a:t>3</a:t>
            </a:r>
          </a:p>
        </p:txBody>
      </p:sp>
      <p:sp>
        <p:nvSpPr>
          <p:cNvPr id="23" name="TextBox 22">
            <a:extLst>
              <a:ext uri="{FF2B5EF4-FFF2-40B4-BE49-F238E27FC236}">
                <a16:creationId xmlns:a16="http://schemas.microsoft.com/office/drawing/2014/main" id="{A0D813B7-3961-4B06-89F3-4983C22CE5E1}"/>
              </a:ext>
            </a:extLst>
          </p:cNvPr>
          <p:cNvSpPr txBox="1"/>
          <p:nvPr/>
        </p:nvSpPr>
        <p:spPr>
          <a:xfrm>
            <a:off x="6683369" y="3650790"/>
            <a:ext cx="5094470" cy="369332"/>
          </a:xfrm>
          <a:prstGeom prst="rect">
            <a:avLst/>
          </a:prstGeom>
          <a:noFill/>
        </p:spPr>
        <p:txBody>
          <a:bodyPr wrap="square">
            <a:spAutoFit/>
          </a:bodyPr>
          <a:lstStyle/>
          <a:p>
            <a:r>
              <a:rPr lang="en-US" dirty="0">
                <a:solidFill>
                  <a:srgbClr val="C00000"/>
                </a:solidFill>
                <a:latin typeface="Bahnschrift SemiBold" panose="020B0502040204020203" pitchFamily="34" charset="0"/>
              </a:rPr>
              <a:t>3 </a:t>
            </a:r>
            <a:r>
              <a:rPr lang="en-US" noProof="1">
                <a:latin typeface="Bahnschrift SemiBold" panose="020B0502040204020203" pitchFamily="34" charset="0"/>
              </a:rPr>
              <a:t>Gonderecegimiz datanin formati (Json</a:t>
            </a:r>
            <a:r>
              <a:rPr lang="en-US" dirty="0">
                <a:latin typeface="Bahnschrift SemiBold" panose="020B0502040204020203" pitchFamily="34" charset="0"/>
              </a:rPr>
              <a:t>)</a:t>
            </a:r>
            <a:endParaRPr lang="en-US" noProof="1">
              <a:latin typeface="Bahnschrift SemiBold" panose="020B0502040204020203" pitchFamily="34" charset="0"/>
            </a:endParaRPr>
          </a:p>
        </p:txBody>
      </p:sp>
      <p:sp>
        <p:nvSpPr>
          <p:cNvPr id="24" name="Rectangle 23">
            <a:extLst>
              <a:ext uri="{FF2B5EF4-FFF2-40B4-BE49-F238E27FC236}">
                <a16:creationId xmlns:a16="http://schemas.microsoft.com/office/drawing/2014/main" id="{D9C9FB68-BDF7-4F92-A8DF-AE7BCA166073}"/>
              </a:ext>
            </a:extLst>
          </p:cNvPr>
          <p:cNvSpPr/>
          <p:nvPr/>
        </p:nvSpPr>
        <p:spPr>
          <a:xfrm>
            <a:off x="440817" y="4116696"/>
            <a:ext cx="4756037" cy="133453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TextBox 24">
            <a:extLst>
              <a:ext uri="{FF2B5EF4-FFF2-40B4-BE49-F238E27FC236}">
                <a16:creationId xmlns:a16="http://schemas.microsoft.com/office/drawing/2014/main" id="{E0DC9A66-FB96-452D-8C2F-86A46FACE125}"/>
              </a:ext>
            </a:extLst>
          </p:cNvPr>
          <p:cNvSpPr txBox="1"/>
          <p:nvPr/>
        </p:nvSpPr>
        <p:spPr>
          <a:xfrm>
            <a:off x="5271344" y="4599297"/>
            <a:ext cx="352158" cy="369332"/>
          </a:xfrm>
          <a:prstGeom prst="rect">
            <a:avLst/>
          </a:prstGeom>
          <a:noFill/>
        </p:spPr>
        <p:txBody>
          <a:bodyPr wrap="square">
            <a:spAutoFit/>
          </a:bodyPr>
          <a:lstStyle/>
          <a:p>
            <a:r>
              <a:rPr lang="en-US" dirty="0">
                <a:solidFill>
                  <a:srgbClr val="C00000"/>
                </a:solidFill>
                <a:latin typeface="Bahnschrift SemiBold" panose="020B0502040204020203" pitchFamily="34" charset="0"/>
              </a:rPr>
              <a:t>4</a:t>
            </a:r>
          </a:p>
        </p:txBody>
      </p:sp>
      <p:sp>
        <p:nvSpPr>
          <p:cNvPr id="26" name="TextBox 25">
            <a:extLst>
              <a:ext uri="{FF2B5EF4-FFF2-40B4-BE49-F238E27FC236}">
                <a16:creationId xmlns:a16="http://schemas.microsoft.com/office/drawing/2014/main" id="{0CDC00B4-FD66-4110-89FA-16F35A2DB6C1}"/>
              </a:ext>
            </a:extLst>
          </p:cNvPr>
          <p:cNvSpPr txBox="1"/>
          <p:nvPr/>
        </p:nvSpPr>
        <p:spPr>
          <a:xfrm>
            <a:off x="6683369" y="4638878"/>
            <a:ext cx="5094470" cy="646331"/>
          </a:xfrm>
          <a:prstGeom prst="rect">
            <a:avLst/>
          </a:prstGeom>
          <a:noFill/>
        </p:spPr>
        <p:txBody>
          <a:bodyPr wrap="square">
            <a:spAutoFit/>
          </a:bodyPr>
          <a:lstStyle/>
          <a:p>
            <a:r>
              <a:rPr lang="en-US" dirty="0">
                <a:solidFill>
                  <a:srgbClr val="C00000"/>
                </a:solidFill>
                <a:latin typeface="Bahnschrift SemiBold" panose="020B0502040204020203" pitchFamily="34" charset="0"/>
              </a:rPr>
              <a:t>4 </a:t>
            </a:r>
            <a:r>
              <a:rPr lang="en-US" noProof="1">
                <a:latin typeface="Bahnschrift SemiBold" panose="020B0502040204020203" pitchFamily="34" charset="0"/>
              </a:rPr>
              <a:t>Gonderecegimiz body’de olmasi gereken</a:t>
            </a:r>
          </a:p>
          <a:p>
            <a:r>
              <a:rPr lang="en-US" noProof="1">
                <a:latin typeface="Bahnschrift SemiBold" panose="020B0502040204020203" pitchFamily="34" charset="0"/>
              </a:rPr>
              <a:t>    variable’lar ve bu variable’larin degerleri</a:t>
            </a:r>
          </a:p>
        </p:txBody>
      </p:sp>
      <p:sp>
        <p:nvSpPr>
          <p:cNvPr id="29" name="Rectangle 28">
            <a:extLst>
              <a:ext uri="{FF2B5EF4-FFF2-40B4-BE49-F238E27FC236}">
                <a16:creationId xmlns:a16="http://schemas.microsoft.com/office/drawing/2014/main" id="{DC2DCF5E-1F8B-402A-885E-520EB2688A8A}"/>
              </a:ext>
            </a:extLst>
          </p:cNvPr>
          <p:cNvSpPr/>
          <p:nvPr/>
        </p:nvSpPr>
        <p:spPr>
          <a:xfrm>
            <a:off x="440817" y="5595962"/>
            <a:ext cx="4433653" cy="58209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0" name="TextBox 29">
            <a:extLst>
              <a:ext uri="{FF2B5EF4-FFF2-40B4-BE49-F238E27FC236}">
                <a16:creationId xmlns:a16="http://schemas.microsoft.com/office/drawing/2014/main" id="{2F44E0D3-E727-475A-B3B4-7E70981DF4CE}"/>
              </a:ext>
            </a:extLst>
          </p:cNvPr>
          <p:cNvSpPr txBox="1"/>
          <p:nvPr/>
        </p:nvSpPr>
        <p:spPr>
          <a:xfrm>
            <a:off x="4948339" y="5690589"/>
            <a:ext cx="322384" cy="369332"/>
          </a:xfrm>
          <a:prstGeom prst="rect">
            <a:avLst/>
          </a:prstGeom>
          <a:noFill/>
        </p:spPr>
        <p:txBody>
          <a:bodyPr wrap="square">
            <a:spAutoFit/>
          </a:bodyPr>
          <a:lstStyle/>
          <a:p>
            <a:r>
              <a:rPr lang="en-US" dirty="0">
                <a:solidFill>
                  <a:srgbClr val="C00000"/>
                </a:solidFill>
                <a:latin typeface="Bahnschrift SemiBold" panose="020B0502040204020203" pitchFamily="34" charset="0"/>
              </a:rPr>
              <a:t>5</a:t>
            </a:r>
          </a:p>
        </p:txBody>
      </p:sp>
      <p:sp>
        <p:nvSpPr>
          <p:cNvPr id="31" name="TextBox 30">
            <a:extLst>
              <a:ext uri="{FF2B5EF4-FFF2-40B4-BE49-F238E27FC236}">
                <a16:creationId xmlns:a16="http://schemas.microsoft.com/office/drawing/2014/main" id="{3FBD2F66-ACE4-48EE-9B42-56439AD46C6E}"/>
              </a:ext>
            </a:extLst>
          </p:cNvPr>
          <p:cNvSpPr txBox="1"/>
          <p:nvPr/>
        </p:nvSpPr>
        <p:spPr>
          <a:xfrm>
            <a:off x="6683369" y="5549710"/>
            <a:ext cx="5094470" cy="646331"/>
          </a:xfrm>
          <a:prstGeom prst="rect">
            <a:avLst/>
          </a:prstGeom>
          <a:noFill/>
        </p:spPr>
        <p:txBody>
          <a:bodyPr wrap="square">
            <a:spAutoFit/>
          </a:bodyPr>
          <a:lstStyle/>
          <a:p>
            <a:r>
              <a:rPr lang="en-US" dirty="0">
                <a:solidFill>
                  <a:srgbClr val="C00000"/>
                </a:solidFill>
                <a:latin typeface="Bahnschrift SemiBold" panose="020B0502040204020203" pitchFamily="34" charset="0"/>
              </a:rPr>
              <a:t>5 </a:t>
            </a:r>
            <a:r>
              <a:rPr lang="en-US" noProof="1">
                <a:latin typeface="Bahnschrift SemiBold" panose="020B0502040204020203" pitchFamily="34" charset="0"/>
              </a:rPr>
              <a:t>Gonderecegimiz request calisirsa almamiz</a:t>
            </a:r>
          </a:p>
          <a:p>
            <a:r>
              <a:rPr lang="en-US" noProof="1">
                <a:latin typeface="Bahnschrift SemiBold" panose="020B0502040204020203" pitchFamily="34" charset="0"/>
              </a:rPr>
              <a:t>   gereken HTTP status code</a:t>
            </a:r>
          </a:p>
        </p:txBody>
      </p:sp>
    </p:spTree>
    <p:extLst>
      <p:ext uri="{BB962C8B-B14F-4D97-AF65-F5344CB8AC3E}">
        <p14:creationId xmlns:p14="http://schemas.microsoft.com/office/powerpoint/2010/main" val="31302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00"/>
                                        <p:tgtEl>
                                          <p:spTgt spid="20"/>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500"/>
                                        <p:tgtEl>
                                          <p:spTgt spid="21"/>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down)">
                                      <p:cBhvr>
                                        <p:cTn id="37" dur="500"/>
                                        <p:tgtEl>
                                          <p:spTgt spid="2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down)">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down)">
                                      <p:cBhvr>
                                        <p:cTn id="48" dur="500"/>
                                        <p:tgtEl>
                                          <p:spTgt spid="2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down)">
                                      <p:cBhvr>
                                        <p:cTn id="51" dur="500"/>
                                        <p:tgtEl>
                                          <p:spTgt spid="2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down)">
                                      <p:cBhvr>
                                        <p:cTn id="56" dur="500"/>
                                        <p:tgtEl>
                                          <p:spTgt spid="2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wipe(down)">
                                      <p:cBhvr>
                                        <p:cTn id="6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13" grpId="0"/>
      <p:bldP spid="14" grpId="0"/>
      <p:bldP spid="18" grpId="0" animBg="1"/>
      <p:bldP spid="19" grpId="0"/>
      <p:bldP spid="20" grpId="0"/>
      <p:bldP spid="21" grpId="0" animBg="1"/>
      <p:bldP spid="22" grpId="0"/>
      <p:bldP spid="23" grpId="0"/>
      <p:bldP spid="24" grpId="0" animBg="1"/>
      <p:bldP spid="25" grpId="0"/>
      <p:bldP spid="26" grpId="0"/>
      <p:bldP spid="29" grpId="0" animBg="1"/>
      <p:bldP spid="30" grpId="0"/>
      <p:bldP spid="3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5DB3F0-7BFE-49A5-BE5A-84174B5E92EC}"/>
              </a:ext>
            </a:extLst>
          </p:cNvPr>
          <p:cNvPicPr>
            <a:picLocks noChangeAspect="1"/>
          </p:cNvPicPr>
          <p:nvPr/>
        </p:nvPicPr>
        <p:blipFill>
          <a:blip r:embed="rId2"/>
          <a:stretch>
            <a:fillRect/>
          </a:stretch>
        </p:blipFill>
        <p:spPr>
          <a:xfrm>
            <a:off x="1817077" y="1145931"/>
            <a:ext cx="8313570" cy="3086098"/>
          </a:xfrm>
          <a:prstGeom prst="rect">
            <a:avLst/>
          </a:prstGeom>
        </p:spPr>
      </p:pic>
      <p:sp>
        <p:nvSpPr>
          <p:cNvPr id="5" name="TextBox 4">
            <a:extLst>
              <a:ext uri="{FF2B5EF4-FFF2-40B4-BE49-F238E27FC236}">
                <a16:creationId xmlns:a16="http://schemas.microsoft.com/office/drawing/2014/main" id="{643CA134-2D47-4D1A-B15D-C5229BA2AC26}"/>
              </a:ext>
            </a:extLst>
          </p:cNvPr>
          <p:cNvSpPr txBox="1"/>
          <p:nvPr/>
        </p:nvSpPr>
        <p:spPr>
          <a:xfrm>
            <a:off x="5158153" y="313565"/>
            <a:ext cx="1875693" cy="461665"/>
          </a:xfrm>
          <a:prstGeom prst="rect">
            <a:avLst/>
          </a:prstGeom>
          <a:noFill/>
        </p:spPr>
        <p:txBody>
          <a:bodyPr wrap="square">
            <a:spAutoFit/>
          </a:bodyPr>
          <a:lstStyle/>
          <a:p>
            <a:r>
              <a:rPr lang="en-US" sz="2400" b="0" i="0" noProof="1">
                <a:effectLst/>
                <a:latin typeface="Bahnschrift SemiBold" panose="020B0502040204020203" pitchFamily="34" charset="0"/>
                <a:cs typeface="Arial" panose="020B0604020202020204" pitchFamily="34" charset="0"/>
              </a:rPr>
              <a:t>ENDPOINTS</a:t>
            </a:r>
            <a:endParaRPr lang="en-US" sz="2400" dirty="0">
              <a:latin typeface="Bahnschrift SemiBold" panose="020B0502040204020203" pitchFamily="34" charset="0"/>
            </a:endParaRPr>
          </a:p>
        </p:txBody>
      </p:sp>
      <p:sp>
        <p:nvSpPr>
          <p:cNvPr id="7" name="Rectangle 6">
            <a:extLst>
              <a:ext uri="{FF2B5EF4-FFF2-40B4-BE49-F238E27FC236}">
                <a16:creationId xmlns:a16="http://schemas.microsoft.com/office/drawing/2014/main" id="{BC47A394-8FBD-4C76-B194-8CBDBEFA3C87}"/>
              </a:ext>
            </a:extLst>
          </p:cNvPr>
          <p:cNvSpPr/>
          <p:nvPr/>
        </p:nvSpPr>
        <p:spPr>
          <a:xfrm>
            <a:off x="1817077" y="1145931"/>
            <a:ext cx="8313570" cy="308609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A5E3819-B677-4BF1-83B9-5A3CF10F58FE}"/>
              </a:ext>
            </a:extLst>
          </p:cNvPr>
          <p:cNvPicPr>
            <a:picLocks noChangeAspect="1"/>
          </p:cNvPicPr>
          <p:nvPr/>
        </p:nvPicPr>
        <p:blipFill>
          <a:blip r:embed="rId3"/>
          <a:stretch>
            <a:fillRect/>
          </a:stretch>
        </p:blipFill>
        <p:spPr>
          <a:xfrm>
            <a:off x="259006" y="4514484"/>
            <a:ext cx="11439525" cy="923925"/>
          </a:xfrm>
          <a:prstGeom prst="rect">
            <a:avLst/>
          </a:prstGeom>
        </p:spPr>
      </p:pic>
      <p:sp>
        <p:nvSpPr>
          <p:cNvPr id="13" name="Rectangle 12">
            <a:extLst>
              <a:ext uri="{FF2B5EF4-FFF2-40B4-BE49-F238E27FC236}">
                <a16:creationId xmlns:a16="http://schemas.microsoft.com/office/drawing/2014/main" id="{F99D34C2-8DBC-4B0C-8A5F-A6A3BC46214C}"/>
              </a:ext>
            </a:extLst>
          </p:cNvPr>
          <p:cNvSpPr/>
          <p:nvPr/>
        </p:nvSpPr>
        <p:spPr>
          <a:xfrm>
            <a:off x="259006" y="4514485"/>
            <a:ext cx="11439525" cy="92392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120743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8EF6DD0-0DC9-44A0-B85D-3E1A0B6B6436}"/>
              </a:ext>
            </a:extLst>
          </p:cNvPr>
          <p:cNvPicPr>
            <a:picLocks noChangeAspect="1"/>
          </p:cNvPicPr>
          <p:nvPr/>
        </p:nvPicPr>
        <p:blipFill>
          <a:blip r:embed="rId2"/>
          <a:stretch>
            <a:fillRect/>
          </a:stretch>
        </p:blipFill>
        <p:spPr>
          <a:xfrm>
            <a:off x="1258501" y="920000"/>
            <a:ext cx="5772150" cy="3257550"/>
          </a:xfrm>
          <a:prstGeom prst="rect">
            <a:avLst/>
          </a:prstGeom>
        </p:spPr>
      </p:pic>
      <p:pic>
        <p:nvPicPr>
          <p:cNvPr id="9" name="Picture 8">
            <a:extLst>
              <a:ext uri="{FF2B5EF4-FFF2-40B4-BE49-F238E27FC236}">
                <a16:creationId xmlns:a16="http://schemas.microsoft.com/office/drawing/2014/main" id="{58C1B39E-2120-4CC4-A895-AD6BD43FE604}"/>
              </a:ext>
            </a:extLst>
          </p:cNvPr>
          <p:cNvPicPr>
            <a:picLocks noChangeAspect="1"/>
          </p:cNvPicPr>
          <p:nvPr/>
        </p:nvPicPr>
        <p:blipFill>
          <a:blip r:embed="rId3"/>
          <a:stretch>
            <a:fillRect/>
          </a:stretch>
        </p:blipFill>
        <p:spPr>
          <a:xfrm>
            <a:off x="618026" y="4500814"/>
            <a:ext cx="6978528" cy="1047487"/>
          </a:xfrm>
          <a:prstGeom prst="rect">
            <a:avLst/>
          </a:prstGeom>
        </p:spPr>
      </p:pic>
      <p:sp>
        <p:nvSpPr>
          <p:cNvPr id="5" name="TextBox 4">
            <a:extLst>
              <a:ext uri="{FF2B5EF4-FFF2-40B4-BE49-F238E27FC236}">
                <a16:creationId xmlns:a16="http://schemas.microsoft.com/office/drawing/2014/main" id="{643CA134-2D47-4D1A-B15D-C5229BA2AC26}"/>
              </a:ext>
            </a:extLst>
          </p:cNvPr>
          <p:cNvSpPr txBox="1"/>
          <p:nvPr/>
        </p:nvSpPr>
        <p:spPr>
          <a:xfrm>
            <a:off x="5158153" y="313565"/>
            <a:ext cx="1875693" cy="461665"/>
          </a:xfrm>
          <a:prstGeom prst="rect">
            <a:avLst/>
          </a:prstGeom>
          <a:noFill/>
        </p:spPr>
        <p:txBody>
          <a:bodyPr wrap="square">
            <a:spAutoFit/>
          </a:bodyPr>
          <a:lstStyle/>
          <a:p>
            <a:r>
              <a:rPr lang="en-US" sz="2400" b="0" i="0" noProof="1">
                <a:effectLst/>
                <a:latin typeface="Bahnschrift SemiBold" panose="020B0502040204020203" pitchFamily="34" charset="0"/>
                <a:cs typeface="Arial" panose="020B0604020202020204" pitchFamily="34" charset="0"/>
              </a:rPr>
              <a:t>ENDPOINTS</a:t>
            </a:r>
            <a:endParaRPr lang="en-US" sz="2400" dirty="0">
              <a:latin typeface="Bahnschrift SemiBold" panose="020B0502040204020203" pitchFamily="34" charset="0"/>
            </a:endParaRPr>
          </a:p>
        </p:txBody>
      </p:sp>
      <p:sp>
        <p:nvSpPr>
          <p:cNvPr id="7" name="Rectangle 6">
            <a:extLst>
              <a:ext uri="{FF2B5EF4-FFF2-40B4-BE49-F238E27FC236}">
                <a16:creationId xmlns:a16="http://schemas.microsoft.com/office/drawing/2014/main" id="{BC47A394-8FBD-4C76-B194-8CBDBEFA3C87}"/>
              </a:ext>
            </a:extLst>
          </p:cNvPr>
          <p:cNvSpPr/>
          <p:nvPr/>
        </p:nvSpPr>
        <p:spPr>
          <a:xfrm>
            <a:off x="1258501" y="919999"/>
            <a:ext cx="5772150" cy="325754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99D34C2-8DBC-4B0C-8A5F-A6A3BC46214C}"/>
              </a:ext>
            </a:extLst>
          </p:cNvPr>
          <p:cNvSpPr/>
          <p:nvPr/>
        </p:nvSpPr>
        <p:spPr>
          <a:xfrm>
            <a:off x="618026" y="4500815"/>
            <a:ext cx="6978528" cy="104748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11" name="Picture 10">
            <a:extLst>
              <a:ext uri="{FF2B5EF4-FFF2-40B4-BE49-F238E27FC236}">
                <a16:creationId xmlns:a16="http://schemas.microsoft.com/office/drawing/2014/main" id="{ACAD2FAF-E7FC-44AB-A606-BF7C86F7682A}"/>
              </a:ext>
            </a:extLst>
          </p:cNvPr>
          <p:cNvPicPr>
            <a:picLocks noChangeAspect="1"/>
          </p:cNvPicPr>
          <p:nvPr/>
        </p:nvPicPr>
        <p:blipFill>
          <a:blip r:embed="rId4"/>
          <a:stretch>
            <a:fillRect/>
          </a:stretch>
        </p:blipFill>
        <p:spPr>
          <a:xfrm>
            <a:off x="7913808" y="1964516"/>
            <a:ext cx="3507766" cy="3583785"/>
          </a:xfrm>
          <a:prstGeom prst="rect">
            <a:avLst/>
          </a:prstGeom>
        </p:spPr>
      </p:pic>
    </p:spTree>
    <p:extLst>
      <p:ext uri="{BB962C8B-B14F-4D97-AF65-F5344CB8AC3E}">
        <p14:creationId xmlns:p14="http://schemas.microsoft.com/office/powerpoint/2010/main" val="146952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1AAC9F-3F34-4F8F-A63F-D1AB010CB802}"/>
              </a:ext>
            </a:extLst>
          </p:cNvPr>
          <p:cNvPicPr>
            <a:picLocks noChangeAspect="1"/>
          </p:cNvPicPr>
          <p:nvPr/>
        </p:nvPicPr>
        <p:blipFill>
          <a:blip r:embed="rId2"/>
          <a:stretch>
            <a:fillRect/>
          </a:stretch>
        </p:blipFill>
        <p:spPr>
          <a:xfrm>
            <a:off x="7151076" y="986953"/>
            <a:ext cx="4229466" cy="5100455"/>
          </a:xfrm>
          <a:prstGeom prst="rect">
            <a:avLst/>
          </a:prstGeom>
        </p:spPr>
      </p:pic>
      <p:pic>
        <p:nvPicPr>
          <p:cNvPr id="3" name="Picture 2">
            <a:extLst>
              <a:ext uri="{FF2B5EF4-FFF2-40B4-BE49-F238E27FC236}">
                <a16:creationId xmlns:a16="http://schemas.microsoft.com/office/drawing/2014/main" id="{8E2C7527-D8D2-4BA2-BCFE-B39396C6CB2F}"/>
              </a:ext>
            </a:extLst>
          </p:cNvPr>
          <p:cNvPicPr>
            <a:picLocks noChangeAspect="1"/>
          </p:cNvPicPr>
          <p:nvPr/>
        </p:nvPicPr>
        <p:blipFill>
          <a:blip r:embed="rId3"/>
          <a:stretch>
            <a:fillRect/>
          </a:stretch>
        </p:blipFill>
        <p:spPr>
          <a:xfrm>
            <a:off x="519947" y="1033137"/>
            <a:ext cx="4649930" cy="5054272"/>
          </a:xfrm>
          <a:prstGeom prst="rect">
            <a:avLst/>
          </a:prstGeom>
        </p:spPr>
      </p:pic>
      <p:sp>
        <p:nvSpPr>
          <p:cNvPr id="5" name="TextBox 4">
            <a:extLst>
              <a:ext uri="{FF2B5EF4-FFF2-40B4-BE49-F238E27FC236}">
                <a16:creationId xmlns:a16="http://schemas.microsoft.com/office/drawing/2014/main" id="{643CA134-2D47-4D1A-B15D-C5229BA2AC26}"/>
              </a:ext>
            </a:extLst>
          </p:cNvPr>
          <p:cNvSpPr txBox="1"/>
          <p:nvPr/>
        </p:nvSpPr>
        <p:spPr>
          <a:xfrm>
            <a:off x="5158153" y="313565"/>
            <a:ext cx="1875693" cy="461665"/>
          </a:xfrm>
          <a:prstGeom prst="rect">
            <a:avLst/>
          </a:prstGeom>
          <a:noFill/>
        </p:spPr>
        <p:txBody>
          <a:bodyPr wrap="square">
            <a:spAutoFit/>
          </a:bodyPr>
          <a:lstStyle/>
          <a:p>
            <a:r>
              <a:rPr lang="en-US" sz="2400" b="0" i="0" noProof="1">
                <a:effectLst/>
                <a:latin typeface="Bahnschrift SemiBold" panose="020B0502040204020203" pitchFamily="34" charset="0"/>
                <a:cs typeface="Arial" panose="020B0604020202020204" pitchFamily="34" charset="0"/>
              </a:rPr>
              <a:t>ENDPOINTS</a:t>
            </a:r>
            <a:endParaRPr lang="en-US" sz="2400" dirty="0">
              <a:latin typeface="Bahnschrift SemiBold" panose="020B0502040204020203" pitchFamily="34" charset="0"/>
            </a:endParaRPr>
          </a:p>
        </p:txBody>
      </p:sp>
      <p:sp>
        <p:nvSpPr>
          <p:cNvPr id="7" name="Rectangle 6">
            <a:extLst>
              <a:ext uri="{FF2B5EF4-FFF2-40B4-BE49-F238E27FC236}">
                <a16:creationId xmlns:a16="http://schemas.microsoft.com/office/drawing/2014/main" id="{BC47A394-8FBD-4C76-B194-8CBDBEFA3C87}"/>
              </a:ext>
            </a:extLst>
          </p:cNvPr>
          <p:cNvSpPr/>
          <p:nvPr/>
        </p:nvSpPr>
        <p:spPr>
          <a:xfrm>
            <a:off x="519947" y="1013000"/>
            <a:ext cx="4649930" cy="507440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99D34C2-8DBC-4B0C-8A5F-A6A3BC46214C}"/>
              </a:ext>
            </a:extLst>
          </p:cNvPr>
          <p:cNvSpPr/>
          <p:nvPr/>
        </p:nvSpPr>
        <p:spPr>
          <a:xfrm>
            <a:off x="7151076" y="986954"/>
            <a:ext cx="4229466" cy="510045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235779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987668-ACD3-4F22-BF7A-C2A8FEF551AC}"/>
              </a:ext>
            </a:extLst>
          </p:cNvPr>
          <p:cNvPicPr>
            <a:picLocks noChangeAspect="1"/>
          </p:cNvPicPr>
          <p:nvPr/>
        </p:nvPicPr>
        <p:blipFill>
          <a:blip r:embed="rId2"/>
          <a:stretch>
            <a:fillRect/>
          </a:stretch>
        </p:blipFill>
        <p:spPr>
          <a:xfrm>
            <a:off x="519947" y="1012999"/>
            <a:ext cx="5595611" cy="5074403"/>
          </a:xfrm>
          <a:prstGeom prst="rect">
            <a:avLst/>
          </a:prstGeom>
        </p:spPr>
      </p:pic>
      <p:sp>
        <p:nvSpPr>
          <p:cNvPr id="5" name="TextBox 4">
            <a:extLst>
              <a:ext uri="{FF2B5EF4-FFF2-40B4-BE49-F238E27FC236}">
                <a16:creationId xmlns:a16="http://schemas.microsoft.com/office/drawing/2014/main" id="{643CA134-2D47-4D1A-B15D-C5229BA2AC26}"/>
              </a:ext>
            </a:extLst>
          </p:cNvPr>
          <p:cNvSpPr txBox="1"/>
          <p:nvPr/>
        </p:nvSpPr>
        <p:spPr>
          <a:xfrm>
            <a:off x="5158153" y="313565"/>
            <a:ext cx="1875693" cy="461665"/>
          </a:xfrm>
          <a:prstGeom prst="rect">
            <a:avLst/>
          </a:prstGeom>
          <a:noFill/>
        </p:spPr>
        <p:txBody>
          <a:bodyPr wrap="square">
            <a:spAutoFit/>
          </a:bodyPr>
          <a:lstStyle/>
          <a:p>
            <a:r>
              <a:rPr lang="en-US" sz="2400" b="0" i="0" noProof="1">
                <a:effectLst/>
                <a:latin typeface="Bahnschrift SemiBold" panose="020B0502040204020203" pitchFamily="34" charset="0"/>
                <a:cs typeface="Arial" panose="020B0604020202020204" pitchFamily="34" charset="0"/>
              </a:rPr>
              <a:t>ENDPOINTS</a:t>
            </a:r>
            <a:endParaRPr lang="en-US" sz="2400" dirty="0">
              <a:latin typeface="Bahnschrift SemiBold" panose="020B0502040204020203" pitchFamily="34" charset="0"/>
            </a:endParaRPr>
          </a:p>
        </p:txBody>
      </p:sp>
      <p:sp>
        <p:nvSpPr>
          <p:cNvPr id="7" name="Rectangle 6">
            <a:extLst>
              <a:ext uri="{FF2B5EF4-FFF2-40B4-BE49-F238E27FC236}">
                <a16:creationId xmlns:a16="http://schemas.microsoft.com/office/drawing/2014/main" id="{BC47A394-8FBD-4C76-B194-8CBDBEFA3C87}"/>
              </a:ext>
            </a:extLst>
          </p:cNvPr>
          <p:cNvSpPr/>
          <p:nvPr/>
        </p:nvSpPr>
        <p:spPr>
          <a:xfrm>
            <a:off x="519946" y="1013000"/>
            <a:ext cx="5595611" cy="507440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99D34C2-8DBC-4B0C-8A5F-A6A3BC46214C}"/>
              </a:ext>
            </a:extLst>
          </p:cNvPr>
          <p:cNvSpPr/>
          <p:nvPr/>
        </p:nvSpPr>
        <p:spPr>
          <a:xfrm>
            <a:off x="6705599" y="1012999"/>
            <a:ext cx="4714874" cy="370522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9" name="Picture 8">
            <a:extLst>
              <a:ext uri="{FF2B5EF4-FFF2-40B4-BE49-F238E27FC236}">
                <a16:creationId xmlns:a16="http://schemas.microsoft.com/office/drawing/2014/main" id="{EF7AD4FD-EC35-44D5-9B7C-E29869F81A1F}"/>
              </a:ext>
            </a:extLst>
          </p:cNvPr>
          <p:cNvPicPr>
            <a:picLocks noChangeAspect="1"/>
          </p:cNvPicPr>
          <p:nvPr/>
        </p:nvPicPr>
        <p:blipFill>
          <a:blip r:embed="rId3"/>
          <a:stretch>
            <a:fillRect/>
          </a:stretch>
        </p:blipFill>
        <p:spPr>
          <a:xfrm>
            <a:off x="6705599" y="1012999"/>
            <a:ext cx="4714875" cy="3705225"/>
          </a:xfrm>
          <a:prstGeom prst="rect">
            <a:avLst/>
          </a:prstGeom>
        </p:spPr>
      </p:pic>
    </p:spTree>
    <p:extLst>
      <p:ext uri="{BB962C8B-B14F-4D97-AF65-F5344CB8AC3E}">
        <p14:creationId xmlns:p14="http://schemas.microsoft.com/office/powerpoint/2010/main" val="198231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3CA134-2D47-4D1A-B15D-C5229BA2AC26}"/>
              </a:ext>
            </a:extLst>
          </p:cNvPr>
          <p:cNvSpPr txBox="1"/>
          <p:nvPr/>
        </p:nvSpPr>
        <p:spPr>
          <a:xfrm>
            <a:off x="3434861" y="201708"/>
            <a:ext cx="5322278" cy="461665"/>
          </a:xfrm>
          <a:prstGeom prst="rect">
            <a:avLst/>
          </a:prstGeom>
          <a:noFill/>
        </p:spPr>
        <p:txBody>
          <a:bodyPr wrap="square">
            <a:spAutoFit/>
          </a:bodyPr>
          <a:lstStyle/>
          <a:p>
            <a:r>
              <a:rPr lang="en-US" sz="2400" b="0" i="0" noProof="1">
                <a:effectLst/>
                <a:latin typeface="Bahnschrift SemiBold" panose="020B0502040204020203" pitchFamily="34" charset="0"/>
                <a:cs typeface="Arial" panose="020B0604020202020204" pitchFamily="34" charset="0"/>
              </a:rPr>
              <a:t>ENDPOINTS / Swagger DOCUMENTS</a:t>
            </a:r>
            <a:endParaRPr lang="en-US" sz="2400" dirty="0">
              <a:latin typeface="Bahnschrift SemiBold" panose="020B0502040204020203" pitchFamily="34" charset="0"/>
            </a:endParaRPr>
          </a:p>
        </p:txBody>
      </p:sp>
      <p:sp>
        <p:nvSpPr>
          <p:cNvPr id="7" name="Rectangle 6">
            <a:extLst>
              <a:ext uri="{FF2B5EF4-FFF2-40B4-BE49-F238E27FC236}">
                <a16:creationId xmlns:a16="http://schemas.microsoft.com/office/drawing/2014/main" id="{BC47A394-8FBD-4C76-B194-8CBDBEFA3C87}"/>
              </a:ext>
            </a:extLst>
          </p:cNvPr>
          <p:cNvSpPr/>
          <p:nvPr/>
        </p:nvSpPr>
        <p:spPr>
          <a:xfrm>
            <a:off x="773722" y="4996010"/>
            <a:ext cx="10691447" cy="116442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r>
              <a:rPr lang="en-US" noProof="1">
                <a:solidFill>
                  <a:srgbClr val="C00000"/>
                </a:solidFill>
                <a:latin typeface="Bahnschrift SemiBold" panose="020B0502040204020203" pitchFamily="34" charset="0"/>
                <a:cs typeface="Arial" panose="020B0604020202020204" pitchFamily="34" charset="0"/>
              </a:rPr>
              <a:t>Swagger’ın önemli bir amacı da RestApi ler için bir arayüz sağlamaktır</a:t>
            </a:r>
            <a:r>
              <a:rPr lang="en-US" noProof="1">
                <a:latin typeface="Bahnschrift SemiBold" panose="020B0502040204020203" pitchFamily="34" charset="0"/>
                <a:cs typeface="Arial" panose="020B0604020202020204" pitchFamily="34" charset="0"/>
              </a:rPr>
              <a:t>. Bu API’yi kullancak insanların kaynak koda erişmeden RestApi’lerin özelliklerini görmesine, incelemesine ve ornek sorgularla API’yi anlamasina olanak sağlar.</a:t>
            </a: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99D34C2-8DBC-4B0C-8A5F-A6A3BC46214C}"/>
              </a:ext>
            </a:extLst>
          </p:cNvPr>
          <p:cNvSpPr/>
          <p:nvPr/>
        </p:nvSpPr>
        <p:spPr>
          <a:xfrm>
            <a:off x="773723" y="2437310"/>
            <a:ext cx="10691446" cy="245708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r>
              <a:rPr lang="en-US" dirty="0">
                <a:solidFill>
                  <a:srgbClr val="C00000"/>
                </a:solidFill>
                <a:latin typeface="Bahnschrift SemiBold" panose="020B0502040204020203" pitchFamily="34" charset="0"/>
                <a:cs typeface="Arial" panose="020B0604020202020204" pitchFamily="34" charset="0"/>
              </a:rPr>
              <a:t>Swagger Nedir?</a:t>
            </a:r>
          </a:p>
          <a:p>
            <a:pPr>
              <a:spcBef>
                <a:spcPts val="600"/>
              </a:spcBef>
              <a:spcAft>
                <a:spcPts val="1200"/>
              </a:spcAft>
            </a:pPr>
            <a:r>
              <a:rPr lang="en-US" noProof="1">
                <a:latin typeface="Bahnschrift SemiBold" panose="020B0502040204020203" pitchFamily="34" charset="0"/>
                <a:cs typeface="Arial" panose="020B0604020202020204" pitchFamily="34" charset="0"/>
              </a:rPr>
              <a:t>Web API geliştirmede en önemli ihtiyaçlardan biri dokümantasyon ihtiyacıdır. API methodlarının ne işe yaradığı ve nasıl kullanıldığınin dokümantasyon içeresinde anlaşılır olması gerekir. </a:t>
            </a:r>
          </a:p>
          <a:p>
            <a:pPr>
              <a:spcBef>
                <a:spcPts val="600"/>
              </a:spcBef>
              <a:spcAft>
                <a:spcPts val="1200"/>
              </a:spcAft>
            </a:pPr>
            <a:r>
              <a:rPr lang="en-US" noProof="1">
                <a:latin typeface="Bahnschrift SemiBold" panose="020B0502040204020203" pitchFamily="34" charset="0"/>
                <a:cs typeface="Arial" panose="020B0604020202020204" pitchFamily="34" charset="0"/>
              </a:rPr>
              <a:t>Kendi uygulamanizin API ’ini baskalarinin kullanimina acmak istediginizde kullanicilara ihtiyaclari olan tum dokumantasyonu sunmak ve gerektiginde guncellemeleri yapmak zorundayiz ve bunu yapmanin en iyi ve en kolay yolu swagger dokumani hazirlamaktir. </a:t>
            </a:r>
          </a:p>
        </p:txBody>
      </p:sp>
      <p:sp>
        <p:nvSpPr>
          <p:cNvPr id="10" name="Rectangle 9">
            <a:extLst>
              <a:ext uri="{FF2B5EF4-FFF2-40B4-BE49-F238E27FC236}">
                <a16:creationId xmlns:a16="http://schemas.microsoft.com/office/drawing/2014/main" id="{45046CED-67C8-46D8-BB51-695848DFF07F}"/>
              </a:ext>
            </a:extLst>
          </p:cNvPr>
          <p:cNvSpPr/>
          <p:nvPr/>
        </p:nvSpPr>
        <p:spPr>
          <a:xfrm>
            <a:off x="773723" y="938915"/>
            <a:ext cx="10691446" cy="139525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r>
              <a:rPr lang="en-US" noProof="1">
                <a:latin typeface="Bahnschrift SemiBold" panose="020B0502040204020203" pitchFamily="34" charset="0"/>
                <a:cs typeface="Arial" panose="020B0604020202020204" pitchFamily="34" charset="0"/>
              </a:rPr>
              <a:t>Bir API sorgusu yapabilmek icin endpoint, kullanilacak HTTP metodu, yazacagimiz body’de olmasi gereken key / value degerleri gibi bilgilere ihtiyacimiz vardir.</a:t>
            </a:r>
          </a:p>
          <a:p>
            <a:pPr>
              <a:spcBef>
                <a:spcPts val="600"/>
              </a:spcBef>
              <a:spcAft>
                <a:spcPts val="1200"/>
              </a:spcAft>
            </a:pPr>
            <a:r>
              <a:rPr lang="en-US" noProof="1">
                <a:latin typeface="Bahnschrift SemiBold" panose="020B0502040204020203" pitchFamily="34" charset="0"/>
                <a:cs typeface="Arial" panose="020B0604020202020204" pitchFamily="34" charset="0"/>
              </a:rPr>
              <a:t>Sorgu yapmamiz istendiginde bu bilgilerin ve ihtiyac varsa TOKEN’in bize verilmesi gerekmektedir.</a:t>
            </a:r>
          </a:p>
        </p:txBody>
      </p:sp>
    </p:spTree>
    <p:extLst>
      <p:ext uri="{BB962C8B-B14F-4D97-AF65-F5344CB8AC3E}">
        <p14:creationId xmlns:p14="http://schemas.microsoft.com/office/powerpoint/2010/main" val="12641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3182814" y="237364"/>
            <a:ext cx="5644663" cy="461665"/>
          </a:xfrm>
          <a:prstGeom prst="rect">
            <a:avLst/>
          </a:prstGeom>
          <a:noFill/>
        </p:spPr>
        <p:txBody>
          <a:bodyPr wrap="square">
            <a:spAutoFit/>
          </a:bodyPr>
          <a:lstStyle/>
          <a:p>
            <a:pPr algn="ctr"/>
            <a:r>
              <a:rPr lang="en-US" sz="2400" b="0" i="0" noProof="1">
                <a:effectLst/>
                <a:latin typeface="Bahnschrift SemiBold" panose="020B0502040204020203" pitchFamily="34" charset="0"/>
              </a:rPr>
              <a:t>API Nedir </a:t>
            </a:r>
            <a:r>
              <a:rPr lang="en-US" sz="2400" b="0" i="0" dirty="0">
                <a:effectLst/>
                <a:latin typeface="Bahnschrift SemiBold" panose="020B0502040204020203" pitchFamily="34" charset="0"/>
              </a:rPr>
              <a:t>?</a:t>
            </a:r>
          </a:p>
        </p:txBody>
      </p:sp>
      <p:pic>
        <p:nvPicPr>
          <p:cNvPr id="5" name="Picture 4">
            <a:extLst>
              <a:ext uri="{FF2B5EF4-FFF2-40B4-BE49-F238E27FC236}">
                <a16:creationId xmlns:a16="http://schemas.microsoft.com/office/drawing/2014/main" id="{9FE2EE1E-7A38-4A69-B88A-AF143AC69E6D}"/>
              </a:ext>
            </a:extLst>
          </p:cNvPr>
          <p:cNvPicPr>
            <a:picLocks noChangeAspect="1"/>
          </p:cNvPicPr>
          <p:nvPr/>
        </p:nvPicPr>
        <p:blipFill>
          <a:blip r:embed="rId2"/>
          <a:stretch>
            <a:fillRect/>
          </a:stretch>
        </p:blipFill>
        <p:spPr>
          <a:xfrm>
            <a:off x="837859" y="2063221"/>
            <a:ext cx="5785679" cy="2938217"/>
          </a:xfrm>
          <a:prstGeom prst="rect">
            <a:avLst/>
          </a:prstGeom>
        </p:spPr>
      </p:pic>
      <p:sp>
        <p:nvSpPr>
          <p:cNvPr id="6" name="Rectangle 5">
            <a:extLst>
              <a:ext uri="{FF2B5EF4-FFF2-40B4-BE49-F238E27FC236}">
                <a16:creationId xmlns:a16="http://schemas.microsoft.com/office/drawing/2014/main" id="{98C87821-D8BC-42CF-B47D-81BDD993B59B}"/>
              </a:ext>
            </a:extLst>
          </p:cNvPr>
          <p:cNvSpPr/>
          <p:nvPr/>
        </p:nvSpPr>
        <p:spPr>
          <a:xfrm>
            <a:off x="837859" y="2063221"/>
            <a:ext cx="5785679" cy="293821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8" name="TextBox 7">
            <a:extLst>
              <a:ext uri="{FF2B5EF4-FFF2-40B4-BE49-F238E27FC236}">
                <a16:creationId xmlns:a16="http://schemas.microsoft.com/office/drawing/2014/main" id="{7569FAFF-051D-437B-B785-EA422177B182}"/>
              </a:ext>
            </a:extLst>
          </p:cNvPr>
          <p:cNvSpPr txBox="1"/>
          <p:nvPr/>
        </p:nvSpPr>
        <p:spPr>
          <a:xfrm>
            <a:off x="6881446" y="1716447"/>
            <a:ext cx="4747846" cy="3631763"/>
          </a:xfrm>
          <a:prstGeom prst="rect">
            <a:avLst/>
          </a:prstGeom>
          <a:noFill/>
        </p:spPr>
        <p:txBody>
          <a:bodyPr wrap="square">
            <a:spAutoFit/>
          </a:bodyPr>
          <a:lstStyle/>
          <a:p>
            <a:pPr marL="571500" indent="-571500" algn="l">
              <a:spcBef>
                <a:spcPts val="1200"/>
              </a:spcBef>
              <a:spcAft>
                <a:spcPts val="600"/>
              </a:spcAft>
              <a:buFont typeface="Wingdings" panose="05000000000000000000" pitchFamily="2" charset="2"/>
              <a:buChar char="Ø"/>
            </a:pPr>
            <a:r>
              <a:rPr lang="en-US" sz="2000" noProof="1">
                <a:latin typeface="Bahnschrift SemiBold" panose="020B0502040204020203" pitchFamily="34" charset="0"/>
              </a:rPr>
              <a:t>API uygulamalar arasi bir iletisim oldugu icin UI(User Interface- Kullanici Arayuzu) yoktur.</a:t>
            </a:r>
          </a:p>
          <a:p>
            <a:pPr marL="571500" indent="-571500" algn="l">
              <a:spcBef>
                <a:spcPts val="1200"/>
              </a:spcBef>
              <a:spcAft>
                <a:spcPts val="600"/>
              </a:spcAft>
              <a:buFont typeface="Wingdings" panose="05000000000000000000" pitchFamily="2" charset="2"/>
              <a:buChar char="Ø"/>
            </a:pPr>
            <a:r>
              <a:rPr lang="en-US" sz="2000" noProof="1">
                <a:latin typeface="Bahnschrift SemiBold" panose="020B0502040204020203" pitchFamily="34" charset="0"/>
              </a:rPr>
              <a:t>API ile normal hayatimizda UI ile yaptigimiz islemleri kodlarla yapabiliriz. </a:t>
            </a:r>
          </a:p>
          <a:p>
            <a:pPr marL="571500" indent="-571500" algn="l">
              <a:spcBef>
                <a:spcPts val="1200"/>
              </a:spcBef>
              <a:spcAft>
                <a:spcPts val="600"/>
              </a:spcAft>
              <a:buFont typeface="Wingdings" panose="05000000000000000000" pitchFamily="2" charset="2"/>
              <a:buChar char="Ø"/>
            </a:pPr>
            <a:r>
              <a:rPr lang="en-US" sz="2000" noProof="1">
                <a:latin typeface="Bahnschrift SemiBold" panose="020B0502040204020203" pitchFamily="34" charset="0"/>
              </a:rPr>
              <a:t>Uygulamalar arasi tum baglantilari koordine eden ve otomasyon ile onumuze getiren UI degil Backend’dir</a:t>
            </a:r>
          </a:p>
        </p:txBody>
      </p:sp>
    </p:spTree>
    <p:extLst>
      <p:ext uri="{BB962C8B-B14F-4D97-AF65-F5344CB8AC3E}">
        <p14:creationId xmlns:p14="http://schemas.microsoft.com/office/powerpoint/2010/main" val="366454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9884E5-78BC-4781-8CB9-DCA33B9C9B48}"/>
              </a:ext>
            </a:extLst>
          </p:cNvPr>
          <p:cNvPicPr>
            <a:picLocks noChangeAspect="1"/>
          </p:cNvPicPr>
          <p:nvPr/>
        </p:nvPicPr>
        <p:blipFill>
          <a:blip r:embed="rId2"/>
          <a:stretch>
            <a:fillRect/>
          </a:stretch>
        </p:blipFill>
        <p:spPr>
          <a:xfrm>
            <a:off x="5777715" y="3808353"/>
            <a:ext cx="4573762" cy="2373587"/>
          </a:xfrm>
          <a:prstGeom prst="rect">
            <a:avLst/>
          </a:prstGeom>
        </p:spPr>
      </p:pic>
      <p:pic>
        <p:nvPicPr>
          <p:cNvPr id="8" name="Picture 7">
            <a:extLst>
              <a:ext uri="{FF2B5EF4-FFF2-40B4-BE49-F238E27FC236}">
                <a16:creationId xmlns:a16="http://schemas.microsoft.com/office/drawing/2014/main" id="{D23EF86B-C988-48CA-A9BB-F2E5AD883FE4}"/>
              </a:ext>
            </a:extLst>
          </p:cNvPr>
          <p:cNvPicPr>
            <a:picLocks noChangeAspect="1"/>
          </p:cNvPicPr>
          <p:nvPr/>
        </p:nvPicPr>
        <p:blipFill>
          <a:blip r:embed="rId3"/>
          <a:stretch>
            <a:fillRect/>
          </a:stretch>
        </p:blipFill>
        <p:spPr>
          <a:xfrm>
            <a:off x="2078266" y="1340907"/>
            <a:ext cx="7724102" cy="1942930"/>
          </a:xfrm>
          <a:prstGeom prst="rect">
            <a:avLst/>
          </a:prstGeom>
        </p:spPr>
      </p:pic>
      <p:sp>
        <p:nvSpPr>
          <p:cNvPr id="5" name="TextBox 4">
            <a:extLst>
              <a:ext uri="{FF2B5EF4-FFF2-40B4-BE49-F238E27FC236}">
                <a16:creationId xmlns:a16="http://schemas.microsoft.com/office/drawing/2014/main" id="{643CA134-2D47-4D1A-B15D-C5229BA2AC26}"/>
              </a:ext>
            </a:extLst>
          </p:cNvPr>
          <p:cNvSpPr txBox="1"/>
          <p:nvPr/>
        </p:nvSpPr>
        <p:spPr>
          <a:xfrm>
            <a:off x="4136484" y="214395"/>
            <a:ext cx="3282462" cy="461665"/>
          </a:xfrm>
          <a:prstGeom prst="rect">
            <a:avLst/>
          </a:prstGeom>
          <a:noFill/>
        </p:spPr>
        <p:txBody>
          <a:bodyPr wrap="square">
            <a:spAutoFit/>
          </a:bodyPr>
          <a:lstStyle/>
          <a:p>
            <a:r>
              <a:rPr lang="en-US" sz="2400" b="0" i="0" noProof="1">
                <a:effectLst/>
                <a:latin typeface="Bahnschrift SemiBold" panose="020B0502040204020203" pitchFamily="34" charset="0"/>
                <a:cs typeface="Arial" panose="020B0604020202020204" pitchFamily="34" charset="0"/>
              </a:rPr>
              <a:t>Swagger DOCUMENTS</a:t>
            </a:r>
            <a:endParaRPr lang="en-US" sz="2400" dirty="0">
              <a:latin typeface="Bahnschrift SemiBold" panose="020B0502040204020203" pitchFamily="34" charset="0"/>
            </a:endParaRPr>
          </a:p>
        </p:txBody>
      </p:sp>
      <p:sp>
        <p:nvSpPr>
          <p:cNvPr id="7" name="Rectangle 6">
            <a:extLst>
              <a:ext uri="{FF2B5EF4-FFF2-40B4-BE49-F238E27FC236}">
                <a16:creationId xmlns:a16="http://schemas.microsoft.com/office/drawing/2014/main" id="{BC47A394-8FBD-4C76-B194-8CBDBEFA3C87}"/>
              </a:ext>
            </a:extLst>
          </p:cNvPr>
          <p:cNvSpPr/>
          <p:nvPr/>
        </p:nvSpPr>
        <p:spPr>
          <a:xfrm>
            <a:off x="2532184" y="2745384"/>
            <a:ext cx="2672863" cy="26747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endParaRPr lang="en-US" noProof="1">
              <a:latin typeface="Bahnschrift SemiBold" panose="020B0502040204020203"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99D34C2-8DBC-4B0C-8A5F-A6A3BC46214C}"/>
              </a:ext>
            </a:extLst>
          </p:cNvPr>
          <p:cNvSpPr/>
          <p:nvPr/>
        </p:nvSpPr>
        <p:spPr>
          <a:xfrm>
            <a:off x="5777715" y="3806788"/>
            <a:ext cx="4573762" cy="237358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endParaRPr lang="en-US" noProof="1">
              <a:latin typeface="Bahnschrift SemiBold" panose="020B0502040204020203" pitchFamily="34" charset="0"/>
              <a:cs typeface="Arial" panose="020B0604020202020204" pitchFamily="34" charset="0"/>
            </a:endParaRPr>
          </a:p>
        </p:txBody>
      </p:sp>
      <p:sp>
        <p:nvSpPr>
          <p:cNvPr id="10" name="Rectangle 9">
            <a:extLst>
              <a:ext uri="{FF2B5EF4-FFF2-40B4-BE49-F238E27FC236}">
                <a16:creationId xmlns:a16="http://schemas.microsoft.com/office/drawing/2014/main" id="{45046CED-67C8-46D8-BB51-695848DFF07F}"/>
              </a:ext>
            </a:extLst>
          </p:cNvPr>
          <p:cNvSpPr/>
          <p:nvPr/>
        </p:nvSpPr>
        <p:spPr>
          <a:xfrm>
            <a:off x="2078267" y="1339343"/>
            <a:ext cx="7724101" cy="194292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endParaRPr lang="en-US" noProof="1">
              <a:latin typeface="Bahnschrift SemiBold" panose="020B0502040204020203" pitchFamily="34" charset="0"/>
              <a:cs typeface="Arial" panose="020B0604020202020204" pitchFamily="34" charset="0"/>
            </a:endParaRPr>
          </a:p>
        </p:txBody>
      </p:sp>
      <p:sp>
        <p:nvSpPr>
          <p:cNvPr id="14" name="TextBox 13">
            <a:extLst>
              <a:ext uri="{FF2B5EF4-FFF2-40B4-BE49-F238E27FC236}">
                <a16:creationId xmlns:a16="http://schemas.microsoft.com/office/drawing/2014/main" id="{317D5C4D-B37D-45BE-99D5-0C3BDB006F1D}"/>
              </a:ext>
            </a:extLst>
          </p:cNvPr>
          <p:cNvSpPr txBox="1"/>
          <p:nvPr/>
        </p:nvSpPr>
        <p:spPr>
          <a:xfrm>
            <a:off x="1359876" y="3465963"/>
            <a:ext cx="41499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solidFill>
                  <a:srgbClr val="C00000"/>
                </a:solidFill>
                <a:latin typeface="Bahnschrift SemiBold" panose="020B0502040204020203" pitchFamily="34" charset="0"/>
                <a:cs typeface="Arial" panose="020B0604020202020204" pitchFamily="34" charset="0"/>
              </a:rPr>
              <a:t>Base URL </a:t>
            </a:r>
            <a:r>
              <a:rPr lang="en-US" dirty="0">
                <a:solidFill>
                  <a:srgbClr val="2328EC"/>
                </a:solidFill>
                <a:latin typeface="Bahnschrift SemiBold" panose="020B0502040204020203" pitchFamily="34" charset="0"/>
              </a:rPr>
              <a:t>http://petstore.swagger.io/</a:t>
            </a:r>
            <a:endParaRPr lang="en-US" dirty="0">
              <a:solidFill>
                <a:srgbClr val="C00000"/>
              </a:solidFill>
              <a:latin typeface="Bahnschrift SemiBold" panose="020B0502040204020203" pitchFamily="34" charset="0"/>
            </a:endParaRPr>
          </a:p>
        </p:txBody>
      </p:sp>
      <p:sp>
        <p:nvSpPr>
          <p:cNvPr id="17" name="TextBox 16">
            <a:extLst>
              <a:ext uri="{FF2B5EF4-FFF2-40B4-BE49-F238E27FC236}">
                <a16:creationId xmlns:a16="http://schemas.microsoft.com/office/drawing/2014/main" id="{AB8E2149-F2CE-4876-AE9B-A2770B532843}"/>
              </a:ext>
            </a:extLst>
          </p:cNvPr>
          <p:cNvSpPr txBox="1"/>
          <p:nvPr/>
        </p:nvSpPr>
        <p:spPr>
          <a:xfrm>
            <a:off x="431971" y="753290"/>
            <a:ext cx="3152477" cy="369332"/>
          </a:xfrm>
          <a:prstGeom prst="rect">
            <a:avLst/>
          </a:prstGeom>
          <a:noFill/>
        </p:spPr>
        <p:txBody>
          <a:bodyPr wrap="square">
            <a:spAutoFit/>
          </a:bodyPr>
          <a:lstStyle/>
          <a:p>
            <a:r>
              <a:rPr lang="en-US" dirty="0">
                <a:latin typeface="Bahnschrift SemiBold" panose="020B0502040204020203" pitchFamily="34" charset="0"/>
              </a:rPr>
              <a:t>https://petstore.swagger.io/</a:t>
            </a:r>
          </a:p>
        </p:txBody>
      </p:sp>
      <p:sp>
        <p:nvSpPr>
          <p:cNvPr id="18" name="TextBox 17">
            <a:extLst>
              <a:ext uri="{FF2B5EF4-FFF2-40B4-BE49-F238E27FC236}">
                <a16:creationId xmlns:a16="http://schemas.microsoft.com/office/drawing/2014/main" id="{44FD10EC-3213-4686-A22C-583C89A83C7B}"/>
              </a:ext>
            </a:extLst>
          </p:cNvPr>
          <p:cNvSpPr txBox="1"/>
          <p:nvPr/>
        </p:nvSpPr>
        <p:spPr>
          <a:xfrm>
            <a:off x="1041591" y="5735378"/>
            <a:ext cx="473612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2328EC"/>
                </a:solidFill>
                <a:latin typeface="Bahnschrift SemiBold" panose="020B0502040204020203" pitchFamily="34" charset="0"/>
              </a:rPr>
              <a:t>http://petstore.swagger.io/pet/findByStatus</a:t>
            </a:r>
            <a:endParaRPr lang="en-US" dirty="0">
              <a:solidFill>
                <a:srgbClr val="C00000"/>
              </a:solidFill>
              <a:latin typeface="Bahnschrift SemiBold" panose="020B0502040204020203" pitchFamily="34" charset="0"/>
            </a:endParaRPr>
          </a:p>
        </p:txBody>
      </p:sp>
    </p:spTree>
    <p:extLst>
      <p:ext uri="{BB962C8B-B14F-4D97-AF65-F5344CB8AC3E}">
        <p14:creationId xmlns:p14="http://schemas.microsoft.com/office/powerpoint/2010/main" val="321661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0" grpId="0" animBg="1"/>
      <p:bldP spid="14" grpId="0"/>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0489D14-5BEC-4660-90E2-00F8665A5D3C}"/>
              </a:ext>
            </a:extLst>
          </p:cNvPr>
          <p:cNvPicPr>
            <a:picLocks noChangeAspect="1"/>
          </p:cNvPicPr>
          <p:nvPr/>
        </p:nvPicPr>
        <p:blipFill>
          <a:blip r:embed="rId2"/>
          <a:stretch>
            <a:fillRect/>
          </a:stretch>
        </p:blipFill>
        <p:spPr>
          <a:xfrm>
            <a:off x="431970" y="1181236"/>
            <a:ext cx="4831691" cy="5006552"/>
          </a:xfrm>
          <a:prstGeom prst="rect">
            <a:avLst/>
          </a:prstGeom>
        </p:spPr>
      </p:pic>
      <p:sp>
        <p:nvSpPr>
          <p:cNvPr id="5" name="TextBox 4">
            <a:extLst>
              <a:ext uri="{FF2B5EF4-FFF2-40B4-BE49-F238E27FC236}">
                <a16:creationId xmlns:a16="http://schemas.microsoft.com/office/drawing/2014/main" id="{643CA134-2D47-4D1A-B15D-C5229BA2AC26}"/>
              </a:ext>
            </a:extLst>
          </p:cNvPr>
          <p:cNvSpPr txBox="1"/>
          <p:nvPr/>
        </p:nvSpPr>
        <p:spPr>
          <a:xfrm>
            <a:off x="4136484" y="214395"/>
            <a:ext cx="3282462" cy="461665"/>
          </a:xfrm>
          <a:prstGeom prst="rect">
            <a:avLst/>
          </a:prstGeom>
          <a:noFill/>
        </p:spPr>
        <p:txBody>
          <a:bodyPr wrap="square">
            <a:spAutoFit/>
          </a:bodyPr>
          <a:lstStyle/>
          <a:p>
            <a:r>
              <a:rPr lang="en-US" sz="2400" b="0" i="0" noProof="1">
                <a:effectLst/>
                <a:latin typeface="Bahnschrift SemiBold" panose="020B0502040204020203" pitchFamily="34" charset="0"/>
                <a:cs typeface="Arial" panose="020B0604020202020204" pitchFamily="34" charset="0"/>
              </a:rPr>
              <a:t>Swagger DOCUMENTS</a:t>
            </a:r>
            <a:endParaRPr lang="en-US" sz="2400" dirty="0">
              <a:latin typeface="Bahnschrift SemiBold" panose="020B0502040204020203" pitchFamily="34" charset="0"/>
            </a:endParaRPr>
          </a:p>
        </p:txBody>
      </p:sp>
      <p:sp>
        <p:nvSpPr>
          <p:cNvPr id="7" name="Rectangle 6">
            <a:extLst>
              <a:ext uri="{FF2B5EF4-FFF2-40B4-BE49-F238E27FC236}">
                <a16:creationId xmlns:a16="http://schemas.microsoft.com/office/drawing/2014/main" id="{BC47A394-8FBD-4C76-B194-8CBDBEFA3C87}"/>
              </a:ext>
            </a:extLst>
          </p:cNvPr>
          <p:cNvSpPr/>
          <p:nvPr/>
        </p:nvSpPr>
        <p:spPr>
          <a:xfrm>
            <a:off x="1477987" y="4564772"/>
            <a:ext cx="1956875" cy="44098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endParaRPr lang="en-US" noProof="1">
              <a:latin typeface="Bahnschrift SemiBold" panose="020B0502040204020203"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99D34C2-8DBC-4B0C-8A5F-A6A3BC46214C}"/>
              </a:ext>
            </a:extLst>
          </p:cNvPr>
          <p:cNvSpPr/>
          <p:nvPr/>
        </p:nvSpPr>
        <p:spPr>
          <a:xfrm>
            <a:off x="585270" y="2017698"/>
            <a:ext cx="869271" cy="402839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endParaRPr lang="en-US" noProof="1">
              <a:latin typeface="Bahnschrift SemiBold" panose="020B0502040204020203" pitchFamily="34" charset="0"/>
              <a:cs typeface="Arial" panose="020B0604020202020204" pitchFamily="34" charset="0"/>
            </a:endParaRPr>
          </a:p>
        </p:txBody>
      </p:sp>
      <p:sp>
        <p:nvSpPr>
          <p:cNvPr id="10" name="Rectangle 9">
            <a:extLst>
              <a:ext uri="{FF2B5EF4-FFF2-40B4-BE49-F238E27FC236}">
                <a16:creationId xmlns:a16="http://schemas.microsoft.com/office/drawing/2014/main" id="{45046CED-67C8-46D8-BB51-695848DFF07F}"/>
              </a:ext>
            </a:extLst>
          </p:cNvPr>
          <p:cNvSpPr/>
          <p:nvPr/>
        </p:nvSpPr>
        <p:spPr>
          <a:xfrm>
            <a:off x="431970" y="1179671"/>
            <a:ext cx="4831691" cy="500070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endParaRPr lang="en-US" noProof="1">
              <a:latin typeface="Bahnschrift SemiBold" panose="020B0502040204020203" pitchFamily="34" charset="0"/>
              <a:cs typeface="Arial" panose="020B0604020202020204" pitchFamily="34" charset="0"/>
            </a:endParaRPr>
          </a:p>
        </p:txBody>
      </p:sp>
      <p:sp>
        <p:nvSpPr>
          <p:cNvPr id="14" name="TextBox 13">
            <a:extLst>
              <a:ext uri="{FF2B5EF4-FFF2-40B4-BE49-F238E27FC236}">
                <a16:creationId xmlns:a16="http://schemas.microsoft.com/office/drawing/2014/main" id="{317D5C4D-B37D-45BE-99D5-0C3BDB006F1D}"/>
              </a:ext>
            </a:extLst>
          </p:cNvPr>
          <p:cNvSpPr txBox="1"/>
          <p:nvPr/>
        </p:nvSpPr>
        <p:spPr>
          <a:xfrm>
            <a:off x="6109485" y="2609139"/>
            <a:ext cx="497058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solidFill>
                  <a:srgbClr val="C00000"/>
                </a:solidFill>
                <a:latin typeface="Bahnschrift SemiBold" panose="020B0502040204020203" pitchFamily="34" charset="0"/>
                <a:cs typeface="Arial" panose="020B0604020202020204" pitchFamily="34" charset="0"/>
              </a:rPr>
              <a:t>1- Base URL </a:t>
            </a:r>
            <a:r>
              <a:rPr lang="en-US" dirty="0">
                <a:solidFill>
                  <a:srgbClr val="2328EC"/>
                </a:solidFill>
                <a:latin typeface="Bahnschrift SemiBold" panose="020B0502040204020203" pitchFamily="34" charset="0"/>
              </a:rPr>
              <a:t>http://petstore.swagger.io/</a:t>
            </a:r>
            <a:endParaRPr lang="en-US" dirty="0">
              <a:solidFill>
                <a:srgbClr val="C00000"/>
              </a:solidFill>
              <a:latin typeface="Bahnschrift SemiBold" panose="020B0502040204020203" pitchFamily="34" charset="0"/>
            </a:endParaRPr>
          </a:p>
        </p:txBody>
      </p:sp>
      <p:sp>
        <p:nvSpPr>
          <p:cNvPr id="17" name="TextBox 16">
            <a:extLst>
              <a:ext uri="{FF2B5EF4-FFF2-40B4-BE49-F238E27FC236}">
                <a16:creationId xmlns:a16="http://schemas.microsoft.com/office/drawing/2014/main" id="{AB8E2149-F2CE-4876-AE9B-A2770B532843}"/>
              </a:ext>
            </a:extLst>
          </p:cNvPr>
          <p:cNvSpPr txBox="1"/>
          <p:nvPr/>
        </p:nvSpPr>
        <p:spPr>
          <a:xfrm>
            <a:off x="431971" y="753290"/>
            <a:ext cx="3152477" cy="369332"/>
          </a:xfrm>
          <a:prstGeom prst="rect">
            <a:avLst/>
          </a:prstGeom>
          <a:noFill/>
        </p:spPr>
        <p:txBody>
          <a:bodyPr wrap="square">
            <a:spAutoFit/>
          </a:bodyPr>
          <a:lstStyle/>
          <a:p>
            <a:r>
              <a:rPr lang="en-US" dirty="0">
                <a:latin typeface="Bahnschrift SemiBold" panose="020B0502040204020203" pitchFamily="34" charset="0"/>
              </a:rPr>
              <a:t>https://petstore.swagger.io/</a:t>
            </a:r>
          </a:p>
        </p:txBody>
      </p:sp>
      <p:sp>
        <p:nvSpPr>
          <p:cNvPr id="20" name="TextBox 19">
            <a:extLst>
              <a:ext uri="{FF2B5EF4-FFF2-40B4-BE49-F238E27FC236}">
                <a16:creationId xmlns:a16="http://schemas.microsoft.com/office/drawing/2014/main" id="{C07E170A-14F3-47CB-A2B5-C4F6D7E2A9B1}"/>
              </a:ext>
            </a:extLst>
          </p:cNvPr>
          <p:cNvSpPr txBox="1"/>
          <p:nvPr/>
        </p:nvSpPr>
        <p:spPr>
          <a:xfrm>
            <a:off x="6096000" y="3183386"/>
            <a:ext cx="4056185" cy="369332"/>
          </a:xfrm>
          <a:prstGeom prst="rect">
            <a:avLst/>
          </a:prstGeom>
          <a:noFill/>
        </p:spPr>
        <p:txBody>
          <a:bodyPr wrap="square">
            <a:spAutoFit/>
          </a:bodyPr>
          <a:lstStyle/>
          <a:p>
            <a:r>
              <a:rPr lang="en-US" sz="1800" noProof="1">
                <a:latin typeface="Bahnschrift SemiBold" panose="020B0502040204020203" pitchFamily="34" charset="0"/>
                <a:cs typeface="Arial" panose="020B0604020202020204" pitchFamily="34" charset="0"/>
              </a:rPr>
              <a:t>2- Kullanilabilecek Http Method’lari</a:t>
            </a:r>
            <a:endParaRPr lang="en-US" dirty="0">
              <a:latin typeface="Bahnschrift SemiBold" panose="020B0502040204020203" pitchFamily="34" charset="0"/>
            </a:endParaRPr>
          </a:p>
        </p:txBody>
      </p:sp>
      <p:sp>
        <p:nvSpPr>
          <p:cNvPr id="21" name="TextBox 20">
            <a:extLst>
              <a:ext uri="{FF2B5EF4-FFF2-40B4-BE49-F238E27FC236}">
                <a16:creationId xmlns:a16="http://schemas.microsoft.com/office/drawing/2014/main" id="{AC6DC2E3-3327-4544-A314-EA81BE2305A0}"/>
              </a:ext>
            </a:extLst>
          </p:cNvPr>
          <p:cNvSpPr txBox="1"/>
          <p:nvPr/>
        </p:nvSpPr>
        <p:spPr>
          <a:xfrm>
            <a:off x="5558524" y="1179671"/>
            <a:ext cx="6201506" cy="1251625"/>
          </a:xfrm>
          <a:prstGeom prst="rect">
            <a:avLst/>
          </a:prstGeom>
          <a:noFill/>
        </p:spPr>
        <p:txBody>
          <a:bodyPr wrap="square">
            <a:spAutoFit/>
          </a:bodyPr>
          <a:lstStyle/>
          <a:p>
            <a:pPr indent="0" algn="l">
              <a:spcAft>
                <a:spcPts val="420"/>
              </a:spcAft>
            </a:pPr>
            <a:r>
              <a:rPr lang="en-US" sz="1800" noProof="1">
                <a:solidFill>
                  <a:schemeClr val="tx1"/>
                </a:solidFill>
                <a:latin typeface="Bahnschrift SemiBold" panose="020B0502040204020203" pitchFamily="34" charset="0"/>
              </a:rPr>
              <a:t>SWAGGER var olan bir API’yi nasil kullanacagimizi gosteren bir dokumandir.</a:t>
            </a:r>
          </a:p>
          <a:p>
            <a:pPr indent="0" algn="l"/>
            <a:r>
              <a:rPr lang="en-US" sz="1800" noProof="1">
                <a:solidFill>
                  <a:schemeClr val="tx1"/>
                </a:solidFill>
                <a:latin typeface="Bahnschrift SemiBold" panose="020B0502040204020203" pitchFamily="34" charset="0"/>
              </a:rPr>
              <a:t>Swagger, yeni gittigimiz bir sehrin gezilecek yerlerini ve nerede ne bulabilecegimizi gosteren bir harita gibidir.</a:t>
            </a:r>
          </a:p>
        </p:txBody>
      </p:sp>
      <p:sp>
        <p:nvSpPr>
          <p:cNvPr id="22" name="TextBox 21">
            <a:extLst>
              <a:ext uri="{FF2B5EF4-FFF2-40B4-BE49-F238E27FC236}">
                <a16:creationId xmlns:a16="http://schemas.microsoft.com/office/drawing/2014/main" id="{65B5CEF5-56BA-4127-9088-6E295A40C3E1}"/>
              </a:ext>
            </a:extLst>
          </p:cNvPr>
          <p:cNvSpPr txBox="1"/>
          <p:nvPr/>
        </p:nvSpPr>
        <p:spPr>
          <a:xfrm>
            <a:off x="6109485" y="3731186"/>
            <a:ext cx="4970586" cy="923330"/>
          </a:xfrm>
          <a:prstGeom prst="rect">
            <a:avLst/>
          </a:prstGeom>
          <a:noFill/>
        </p:spPr>
        <p:txBody>
          <a:bodyPr wrap="square">
            <a:spAutoFit/>
          </a:bodyPr>
          <a:lstStyle/>
          <a:p>
            <a:r>
              <a:rPr lang="en-US" noProof="1">
                <a:latin typeface="Bahnschrift SemiBold" panose="020B0502040204020203" pitchFamily="34" charset="0"/>
                <a:cs typeface="Arial" panose="020B0604020202020204" pitchFamily="34" charset="0"/>
              </a:rPr>
              <a:t>3</a:t>
            </a:r>
            <a:r>
              <a:rPr lang="en-US" sz="1800" noProof="1">
                <a:latin typeface="Bahnschrift SemiBold" panose="020B0502040204020203" pitchFamily="34" charset="0"/>
                <a:cs typeface="Arial" panose="020B0604020202020204" pitchFamily="34" charset="0"/>
              </a:rPr>
              <a:t>- </a:t>
            </a:r>
            <a:r>
              <a:rPr lang="en-US" noProof="1">
                <a:latin typeface="Bahnschrift SemiBold" panose="020B0502040204020203" pitchFamily="34" charset="0"/>
                <a:cs typeface="Arial" panose="020B0604020202020204" pitchFamily="34" charset="0"/>
              </a:rPr>
              <a:t>Her bir method icin yazilmasi gerekli olan</a:t>
            </a:r>
          </a:p>
          <a:p>
            <a:r>
              <a:rPr lang="en-US" noProof="1">
                <a:latin typeface="Bahnschrift SemiBold" panose="020B0502040204020203" pitchFamily="34" charset="0"/>
                <a:cs typeface="Arial" panose="020B0604020202020204" pitchFamily="34" charset="0"/>
              </a:rPr>
              <a:t>    parametreler ve method’un islev aciklamasi</a:t>
            </a:r>
          </a:p>
          <a:p>
            <a:r>
              <a:rPr lang="en-US" noProof="1">
                <a:latin typeface="Bahnschrift SemiBold" panose="020B0502040204020203" pitchFamily="34" charset="0"/>
                <a:cs typeface="Arial" panose="020B0604020202020204" pitchFamily="34" charset="0"/>
              </a:rPr>
              <a:t>    </a:t>
            </a:r>
            <a:r>
              <a:rPr lang="en-US" dirty="0">
                <a:solidFill>
                  <a:srgbClr val="2328EC"/>
                </a:solidFill>
                <a:latin typeface="Bahnschrift SemiBold" panose="020B0502040204020203" pitchFamily="34" charset="0"/>
              </a:rPr>
              <a:t>http://petstore.swagger.io/pet/12345</a:t>
            </a:r>
            <a:endParaRPr lang="en-US" dirty="0">
              <a:latin typeface="Bahnschrift SemiBold" panose="020B0502040204020203" pitchFamily="34" charset="0"/>
            </a:endParaRPr>
          </a:p>
        </p:txBody>
      </p:sp>
    </p:spTree>
    <p:extLst>
      <p:ext uri="{BB962C8B-B14F-4D97-AF65-F5344CB8AC3E}">
        <p14:creationId xmlns:p14="http://schemas.microsoft.com/office/powerpoint/2010/main" val="119775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0" grpId="0" animBg="1"/>
      <p:bldP spid="14" grpId="0"/>
      <p:bldP spid="20" grpId="0"/>
      <p:bldP spid="21" grpId="0"/>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2BAC33A-74AE-4B82-B750-D06E7B58E6F9}"/>
              </a:ext>
            </a:extLst>
          </p:cNvPr>
          <p:cNvPicPr>
            <a:picLocks noChangeAspect="1"/>
          </p:cNvPicPr>
          <p:nvPr/>
        </p:nvPicPr>
        <p:blipFill>
          <a:blip r:embed="rId2"/>
          <a:stretch>
            <a:fillRect/>
          </a:stretch>
        </p:blipFill>
        <p:spPr>
          <a:xfrm>
            <a:off x="440138" y="1912883"/>
            <a:ext cx="11358616" cy="3725436"/>
          </a:xfrm>
          <a:prstGeom prst="rect">
            <a:avLst/>
          </a:prstGeom>
        </p:spPr>
      </p:pic>
      <p:sp>
        <p:nvSpPr>
          <p:cNvPr id="5" name="TextBox 4">
            <a:extLst>
              <a:ext uri="{FF2B5EF4-FFF2-40B4-BE49-F238E27FC236}">
                <a16:creationId xmlns:a16="http://schemas.microsoft.com/office/drawing/2014/main" id="{643CA134-2D47-4D1A-B15D-C5229BA2AC26}"/>
              </a:ext>
            </a:extLst>
          </p:cNvPr>
          <p:cNvSpPr txBox="1"/>
          <p:nvPr/>
        </p:nvSpPr>
        <p:spPr>
          <a:xfrm>
            <a:off x="4136484" y="214395"/>
            <a:ext cx="3282462" cy="461665"/>
          </a:xfrm>
          <a:prstGeom prst="rect">
            <a:avLst/>
          </a:prstGeom>
          <a:noFill/>
        </p:spPr>
        <p:txBody>
          <a:bodyPr wrap="square">
            <a:spAutoFit/>
          </a:bodyPr>
          <a:lstStyle/>
          <a:p>
            <a:r>
              <a:rPr lang="en-US" sz="2400" b="0" i="0" noProof="1">
                <a:effectLst/>
                <a:latin typeface="Bahnschrift SemiBold" panose="020B0502040204020203" pitchFamily="34" charset="0"/>
                <a:cs typeface="Arial" panose="020B0604020202020204" pitchFamily="34" charset="0"/>
              </a:rPr>
              <a:t>Swagger DOCUMENTS</a:t>
            </a:r>
            <a:endParaRPr lang="en-US" sz="2400" dirty="0">
              <a:latin typeface="Bahnschrift SemiBold" panose="020B0502040204020203" pitchFamily="34" charset="0"/>
            </a:endParaRPr>
          </a:p>
        </p:txBody>
      </p:sp>
      <p:sp>
        <p:nvSpPr>
          <p:cNvPr id="7" name="Rectangle 6">
            <a:extLst>
              <a:ext uri="{FF2B5EF4-FFF2-40B4-BE49-F238E27FC236}">
                <a16:creationId xmlns:a16="http://schemas.microsoft.com/office/drawing/2014/main" id="{BC47A394-8FBD-4C76-B194-8CBDBEFA3C87}"/>
              </a:ext>
            </a:extLst>
          </p:cNvPr>
          <p:cNvSpPr/>
          <p:nvPr/>
        </p:nvSpPr>
        <p:spPr>
          <a:xfrm>
            <a:off x="10550769" y="2843643"/>
            <a:ext cx="1201093" cy="47398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endParaRPr lang="en-US" noProof="1">
              <a:latin typeface="Bahnschrift SemiBold" panose="020B0502040204020203"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99D34C2-8DBC-4B0C-8A5F-A6A3BC46214C}"/>
              </a:ext>
            </a:extLst>
          </p:cNvPr>
          <p:cNvSpPr/>
          <p:nvPr/>
        </p:nvSpPr>
        <p:spPr>
          <a:xfrm>
            <a:off x="1537736" y="4457321"/>
            <a:ext cx="2046712" cy="80634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endParaRPr lang="en-US" noProof="1">
              <a:latin typeface="Bahnschrift SemiBold" panose="020B0502040204020203" pitchFamily="34" charset="0"/>
              <a:cs typeface="Arial" panose="020B0604020202020204" pitchFamily="34" charset="0"/>
            </a:endParaRPr>
          </a:p>
        </p:txBody>
      </p:sp>
      <p:sp>
        <p:nvSpPr>
          <p:cNvPr id="10" name="Rectangle 9">
            <a:extLst>
              <a:ext uri="{FF2B5EF4-FFF2-40B4-BE49-F238E27FC236}">
                <a16:creationId xmlns:a16="http://schemas.microsoft.com/office/drawing/2014/main" id="{45046CED-67C8-46D8-BB51-695848DFF07F}"/>
              </a:ext>
            </a:extLst>
          </p:cNvPr>
          <p:cNvSpPr/>
          <p:nvPr/>
        </p:nvSpPr>
        <p:spPr>
          <a:xfrm>
            <a:off x="431969" y="1913840"/>
            <a:ext cx="11366785" cy="372447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endParaRPr lang="en-US" noProof="1">
              <a:latin typeface="Bahnschrift SemiBold" panose="020B0502040204020203" pitchFamily="34" charset="0"/>
              <a:cs typeface="Arial" panose="020B0604020202020204" pitchFamily="34" charset="0"/>
            </a:endParaRPr>
          </a:p>
        </p:txBody>
      </p:sp>
      <p:sp>
        <p:nvSpPr>
          <p:cNvPr id="14" name="TextBox 13">
            <a:extLst>
              <a:ext uri="{FF2B5EF4-FFF2-40B4-BE49-F238E27FC236}">
                <a16:creationId xmlns:a16="http://schemas.microsoft.com/office/drawing/2014/main" id="{317D5C4D-B37D-45BE-99D5-0C3BDB006F1D}"/>
              </a:ext>
            </a:extLst>
          </p:cNvPr>
          <p:cNvSpPr txBox="1"/>
          <p:nvPr/>
        </p:nvSpPr>
        <p:spPr>
          <a:xfrm>
            <a:off x="598767" y="5812485"/>
            <a:ext cx="364498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latin typeface="Bahnschrift SemiBold" panose="020B0502040204020203" pitchFamily="34" charset="0"/>
                <a:cs typeface="Arial" panose="020B0604020202020204" pitchFamily="34" charset="0"/>
              </a:rPr>
              <a:t>1- Kullanilabilecek parametreler </a:t>
            </a:r>
            <a:endParaRPr lang="en-US" dirty="0">
              <a:latin typeface="Bahnschrift SemiBold" panose="020B0502040204020203" pitchFamily="34" charset="0"/>
            </a:endParaRPr>
          </a:p>
        </p:txBody>
      </p:sp>
      <p:sp>
        <p:nvSpPr>
          <p:cNvPr id="17" name="TextBox 16">
            <a:extLst>
              <a:ext uri="{FF2B5EF4-FFF2-40B4-BE49-F238E27FC236}">
                <a16:creationId xmlns:a16="http://schemas.microsoft.com/office/drawing/2014/main" id="{AB8E2149-F2CE-4876-AE9B-A2770B532843}"/>
              </a:ext>
            </a:extLst>
          </p:cNvPr>
          <p:cNvSpPr txBox="1"/>
          <p:nvPr/>
        </p:nvSpPr>
        <p:spPr>
          <a:xfrm>
            <a:off x="431971" y="753290"/>
            <a:ext cx="3152477" cy="369332"/>
          </a:xfrm>
          <a:prstGeom prst="rect">
            <a:avLst/>
          </a:prstGeom>
          <a:noFill/>
        </p:spPr>
        <p:txBody>
          <a:bodyPr wrap="square">
            <a:spAutoFit/>
          </a:bodyPr>
          <a:lstStyle/>
          <a:p>
            <a:r>
              <a:rPr lang="en-US" dirty="0">
                <a:latin typeface="Bahnschrift SemiBold" panose="020B0502040204020203" pitchFamily="34" charset="0"/>
              </a:rPr>
              <a:t>https://petstore.swagger.io/</a:t>
            </a:r>
          </a:p>
        </p:txBody>
      </p:sp>
      <p:sp>
        <p:nvSpPr>
          <p:cNvPr id="20" name="TextBox 19">
            <a:extLst>
              <a:ext uri="{FF2B5EF4-FFF2-40B4-BE49-F238E27FC236}">
                <a16:creationId xmlns:a16="http://schemas.microsoft.com/office/drawing/2014/main" id="{C07E170A-14F3-47CB-A2B5-C4F6D7E2A9B1}"/>
              </a:ext>
            </a:extLst>
          </p:cNvPr>
          <p:cNvSpPr txBox="1"/>
          <p:nvPr/>
        </p:nvSpPr>
        <p:spPr>
          <a:xfrm>
            <a:off x="4852481" y="5807453"/>
            <a:ext cx="6946273" cy="369332"/>
          </a:xfrm>
          <a:prstGeom prst="rect">
            <a:avLst/>
          </a:prstGeom>
          <a:noFill/>
        </p:spPr>
        <p:txBody>
          <a:bodyPr wrap="square">
            <a:spAutoFit/>
          </a:bodyPr>
          <a:lstStyle/>
          <a:p>
            <a:r>
              <a:rPr lang="en-US" sz="1800" noProof="1">
                <a:latin typeface="Bahnschrift SemiBold" panose="020B0502040204020203" pitchFamily="34" charset="0"/>
                <a:cs typeface="Arial" panose="020B0604020202020204" pitchFamily="34" charset="0"/>
              </a:rPr>
              <a:t>2- Swagger dokumanindan ornek API sorgusu yapmak icin</a:t>
            </a:r>
            <a:endParaRPr lang="en-US" dirty="0">
              <a:latin typeface="Bahnschrift SemiBold" panose="020B0502040204020203" pitchFamily="34" charset="0"/>
            </a:endParaRPr>
          </a:p>
        </p:txBody>
      </p:sp>
      <p:sp>
        <p:nvSpPr>
          <p:cNvPr id="21" name="TextBox 20">
            <a:extLst>
              <a:ext uri="{FF2B5EF4-FFF2-40B4-BE49-F238E27FC236}">
                <a16:creationId xmlns:a16="http://schemas.microsoft.com/office/drawing/2014/main" id="{AC6DC2E3-3327-4544-A314-EA81BE2305A0}"/>
              </a:ext>
            </a:extLst>
          </p:cNvPr>
          <p:cNvSpPr txBox="1"/>
          <p:nvPr/>
        </p:nvSpPr>
        <p:spPr>
          <a:xfrm>
            <a:off x="401414" y="1151147"/>
            <a:ext cx="11120026" cy="646331"/>
          </a:xfrm>
          <a:prstGeom prst="rect">
            <a:avLst/>
          </a:prstGeom>
          <a:noFill/>
        </p:spPr>
        <p:txBody>
          <a:bodyPr wrap="square">
            <a:spAutoFit/>
          </a:bodyPr>
          <a:lstStyle/>
          <a:p>
            <a:pPr>
              <a:spcAft>
                <a:spcPts val="420"/>
              </a:spcAft>
            </a:pPr>
            <a:r>
              <a:rPr lang="en-US" noProof="1">
                <a:latin typeface="Bahnschrift SemiBold" panose="020B0502040204020203" pitchFamily="34" charset="0"/>
              </a:rPr>
              <a:t>Bir API’ in Swagger sayfasindan API uzerinde kullanilacak method’lari, kullanabilecegimiz parametreleri ogrenebilir ve istersek API sorgusu gerceklestirebiliriz.</a:t>
            </a:r>
          </a:p>
        </p:txBody>
      </p:sp>
    </p:spTree>
    <p:extLst>
      <p:ext uri="{BB962C8B-B14F-4D97-AF65-F5344CB8AC3E}">
        <p14:creationId xmlns:p14="http://schemas.microsoft.com/office/powerpoint/2010/main" val="279612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par>
                                <p:cTn id="13" presetID="2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0" grpId="0" animBg="1"/>
      <p:bldP spid="14" grpId="0"/>
      <p:bldP spid="20" grpId="0"/>
      <p:bldP spid="2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93A92CA-F3E2-4747-BBF4-4980A2ED87BA}"/>
              </a:ext>
            </a:extLst>
          </p:cNvPr>
          <p:cNvPicPr>
            <a:picLocks noChangeAspect="1"/>
          </p:cNvPicPr>
          <p:nvPr/>
        </p:nvPicPr>
        <p:blipFill>
          <a:blip r:embed="rId2"/>
          <a:stretch>
            <a:fillRect/>
          </a:stretch>
        </p:blipFill>
        <p:spPr>
          <a:xfrm>
            <a:off x="204677" y="81608"/>
            <a:ext cx="6992047" cy="6153790"/>
          </a:xfrm>
          <a:prstGeom prst="rect">
            <a:avLst/>
          </a:prstGeom>
        </p:spPr>
      </p:pic>
      <p:sp>
        <p:nvSpPr>
          <p:cNvPr id="5" name="TextBox 4">
            <a:extLst>
              <a:ext uri="{FF2B5EF4-FFF2-40B4-BE49-F238E27FC236}">
                <a16:creationId xmlns:a16="http://schemas.microsoft.com/office/drawing/2014/main" id="{643CA134-2D47-4D1A-B15D-C5229BA2AC26}"/>
              </a:ext>
            </a:extLst>
          </p:cNvPr>
          <p:cNvSpPr txBox="1"/>
          <p:nvPr/>
        </p:nvSpPr>
        <p:spPr>
          <a:xfrm>
            <a:off x="7632507" y="81608"/>
            <a:ext cx="3282462" cy="461665"/>
          </a:xfrm>
          <a:prstGeom prst="rect">
            <a:avLst/>
          </a:prstGeom>
          <a:noFill/>
        </p:spPr>
        <p:txBody>
          <a:bodyPr wrap="square">
            <a:spAutoFit/>
          </a:bodyPr>
          <a:lstStyle/>
          <a:p>
            <a:r>
              <a:rPr lang="en-US" sz="2400" b="0" i="0" noProof="1">
                <a:effectLst/>
                <a:latin typeface="Bahnschrift SemiBold" panose="020B0502040204020203" pitchFamily="34" charset="0"/>
                <a:cs typeface="Arial" panose="020B0604020202020204" pitchFamily="34" charset="0"/>
              </a:rPr>
              <a:t>Swagger DOCUMENTS</a:t>
            </a:r>
            <a:endParaRPr lang="en-US" sz="2400" dirty="0">
              <a:latin typeface="Bahnschrift SemiBold" panose="020B0502040204020203" pitchFamily="34" charset="0"/>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5046CED-67C8-46D8-BB51-695848DFF07F}"/>
              </a:ext>
            </a:extLst>
          </p:cNvPr>
          <p:cNvSpPr/>
          <p:nvPr/>
        </p:nvSpPr>
        <p:spPr>
          <a:xfrm>
            <a:off x="643315" y="4021919"/>
            <a:ext cx="6403661" cy="210717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endParaRPr lang="en-US" noProof="1">
              <a:latin typeface="Bahnschrift SemiBold" panose="020B0502040204020203" pitchFamily="34" charset="0"/>
              <a:cs typeface="Arial" panose="020B0604020202020204" pitchFamily="34" charset="0"/>
            </a:endParaRPr>
          </a:p>
        </p:txBody>
      </p:sp>
      <p:sp>
        <p:nvSpPr>
          <p:cNvPr id="14" name="TextBox 13">
            <a:extLst>
              <a:ext uri="{FF2B5EF4-FFF2-40B4-BE49-F238E27FC236}">
                <a16:creationId xmlns:a16="http://schemas.microsoft.com/office/drawing/2014/main" id="{317D5C4D-B37D-45BE-99D5-0C3BDB006F1D}"/>
              </a:ext>
            </a:extLst>
          </p:cNvPr>
          <p:cNvSpPr txBox="1"/>
          <p:nvPr/>
        </p:nvSpPr>
        <p:spPr>
          <a:xfrm>
            <a:off x="7451244" y="1485574"/>
            <a:ext cx="364498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latin typeface="Bahnschrift SemiBold" panose="020B0502040204020203" pitchFamily="34" charset="0"/>
                <a:cs typeface="Arial" panose="020B0604020202020204" pitchFamily="34" charset="0"/>
              </a:rPr>
              <a:t>1- Durum kodu (Status code)</a:t>
            </a:r>
            <a:endParaRPr lang="en-US" dirty="0">
              <a:latin typeface="Bahnschrift SemiBold" panose="020B0502040204020203" pitchFamily="34" charset="0"/>
            </a:endParaRPr>
          </a:p>
        </p:txBody>
      </p:sp>
      <p:sp>
        <p:nvSpPr>
          <p:cNvPr id="17" name="TextBox 16">
            <a:extLst>
              <a:ext uri="{FF2B5EF4-FFF2-40B4-BE49-F238E27FC236}">
                <a16:creationId xmlns:a16="http://schemas.microsoft.com/office/drawing/2014/main" id="{AB8E2149-F2CE-4876-AE9B-A2770B532843}"/>
              </a:ext>
            </a:extLst>
          </p:cNvPr>
          <p:cNvSpPr txBox="1"/>
          <p:nvPr/>
        </p:nvSpPr>
        <p:spPr>
          <a:xfrm>
            <a:off x="7451244" y="986008"/>
            <a:ext cx="3152477" cy="369332"/>
          </a:xfrm>
          <a:prstGeom prst="rect">
            <a:avLst/>
          </a:prstGeom>
          <a:noFill/>
        </p:spPr>
        <p:txBody>
          <a:bodyPr wrap="square">
            <a:spAutoFit/>
          </a:bodyPr>
          <a:lstStyle/>
          <a:p>
            <a:r>
              <a:rPr lang="en-US" dirty="0">
                <a:latin typeface="Bahnschrift SemiBold" panose="020B0502040204020203" pitchFamily="34" charset="0"/>
              </a:rPr>
              <a:t>https://petstore.swagger.io/</a:t>
            </a:r>
          </a:p>
        </p:txBody>
      </p:sp>
      <p:sp>
        <p:nvSpPr>
          <p:cNvPr id="20" name="TextBox 19">
            <a:extLst>
              <a:ext uri="{FF2B5EF4-FFF2-40B4-BE49-F238E27FC236}">
                <a16:creationId xmlns:a16="http://schemas.microsoft.com/office/drawing/2014/main" id="{C07E170A-14F3-47CB-A2B5-C4F6D7E2A9B1}"/>
              </a:ext>
            </a:extLst>
          </p:cNvPr>
          <p:cNvSpPr txBox="1"/>
          <p:nvPr/>
        </p:nvSpPr>
        <p:spPr>
          <a:xfrm>
            <a:off x="7451244" y="1985139"/>
            <a:ext cx="3991554" cy="369332"/>
          </a:xfrm>
          <a:prstGeom prst="rect">
            <a:avLst/>
          </a:prstGeom>
          <a:noFill/>
        </p:spPr>
        <p:txBody>
          <a:bodyPr wrap="square">
            <a:spAutoFit/>
          </a:bodyPr>
          <a:lstStyle/>
          <a:p>
            <a:r>
              <a:rPr lang="en-US" sz="1800" noProof="1">
                <a:latin typeface="Bahnschrift SemiBold" panose="020B0502040204020203" pitchFamily="34" charset="0"/>
                <a:cs typeface="Arial" panose="020B0604020202020204" pitchFamily="34" charset="0"/>
              </a:rPr>
              <a:t>2- Response body</a:t>
            </a:r>
            <a:endParaRPr lang="en-US" dirty="0">
              <a:latin typeface="Bahnschrift SemiBold" panose="020B0502040204020203" pitchFamily="34" charset="0"/>
            </a:endParaRPr>
          </a:p>
        </p:txBody>
      </p:sp>
      <p:sp>
        <p:nvSpPr>
          <p:cNvPr id="22" name="Rectangle 21">
            <a:extLst>
              <a:ext uri="{FF2B5EF4-FFF2-40B4-BE49-F238E27FC236}">
                <a16:creationId xmlns:a16="http://schemas.microsoft.com/office/drawing/2014/main" id="{F67FE7B7-9F71-44BE-8860-7CBFC67E7947}"/>
              </a:ext>
            </a:extLst>
          </p:cNvPr>
          <p:cNvSpPr/>
          <p:nvPr/>
        </p:nvSpPr>
        <p:spPr>
          <a:xfrm>
            <a:off x="164123" y="108830"/>
            <a:ext cx="7032601" cy="612656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Rectangle 23">
            <a:extLst>
              <a:ext uri="{FF2B5EF4-FFF2-40B4-BE49-F238E27FC236}">
                <a16:creationId xmlns:a16="http://schemas.microsoft.com/office/drawing/2014/main" id="{6883CFAA-26F4-42C5-A78E-0FE6FEB7A75A}"/>
              </a:ext>
            </a:extLst>
          </p:cNvPr>
          <p:cNvSpPr/>
          <p:nvPr/>
        </p:nvSpPr>
        <p:spPr>
          <a:xfrm>
            <a:off x="204678" y="3776079"/>
            <a:ext cx="394090" cy="36933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202559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20" grpId="0"/>
      <p:bldP spid="22" grpId="0" animBg="1"/>
      <p:bldP spid="2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05EBC72-D94C-4D87-BEC8-7B29D6F6C896}"/>
              </a:ext>
            </a:extLst>
          </p:cNvPr>
          <p:cNvPicPr>
            <a:picLocks noChangeAspect="1"/>
          </p:cNvPicPr>
          <p:nvPr/>
        </p:nvPicPr>
        <p:blipFill>
          <a:blip r:embed="rId2"/>
          <a:stretch>
            <a:fillRect/>
          </a:stretch>
        </p:blipFill>
        <p:spPr>
          <a:xfrm>
            <a:off x="140677" y="726316"/>
            <a:ext cx="8222885" cy="5390397"/>
          </a:xfrm>
          <a:prstGeom prst="rect">
            <a:avLst/>
          </a:prstGeom>
        </p:spPr>
      </p:pic>
      <p:sp>
        <p:nvSpPr>
          <p:cNvPr id="5" name="TextBox 4">
            <a:extLst>
              <a:ext uri="{FF2B5EF4-FFF2-40B4-BE49-F238E27FC236}">
                <a16:creationId xmlns:a16="http://schemas.microsoft.com/office/drawing/2014/main" id="{643CA134-2D47-4D1A-B15D-C5229BA2AC26}"/>
              </a:ext>
            </a:extLst>
          </p:cNvPr>
          <p:cNvSpPr txBox="1"/>
          <p:nvPr/>
        </p:nvSpPr>
        <p:spPr>
          <a:xfrm>
            <a:off x="3740446" y="15734"/>
            <a:ext cx="3282462" cy="461665"/>
          </a:xfrm>
          <a:prstGeom prst="rect">
            <a:avLst/>
          </a:prstGeom>
          <a:noFill/>
        </p:spPr>
        <p:txBody>
          <a:bodyPr wrap="square">
            <a:spAutoFit/>
          </a:bodyPr>
          <a:lstStyle/>
          <a:p>
            <a:r>
              <a:rPr lang="en-US" sz="2400" b="0" i="0" noProof="1">
                <a:effectLst/>
                <a:latin typeface="Bahnschrift SemiBold" panose="020B0502040204020203" pitchFamily="34" charset="0"/>
                <a:cs typeface="Arial" panose="020B0604020202020204" pitchFamily="34" charset="0"/>
              </a:rPr>
              <a:t>Swagger DOCUMENTS</a:t>
            </a:r>
            <a:endParaRPr lang="en-US" sz="2400" dirty="0">
              <a:latin typeface="Bahnschrift SemiBold" panose="020B0502040204020203" pitchFamily="34" charset="0"/>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5046CED-67C8-46D8-BB51-695848DFF07F}"/>
              </a:ext>
            </a:extLst>
          </p:cNvPr>
          <p:cNvSpPr/>
          <p:nvPr/>
        </p:nvSpPr>
        <p:spPr>
          <a:xfrm>
            <a:off x="719446" y="5186205"/>
            <a:ext cx="7550332" cy="76466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endParaRPr lang="en-US" noProof="1">
              <a:latin typeface="Bahnschrift SemiBold" panose="020B0502040204020203" pitchFamily="34" charset="0"/>
              <a:cs typeface="Arial" panose="020B0604020202020204" pitchFamily="34" charset="0"/>
            </a:endParaRPr>
          </a:p>
        </p:txBody>
      </p:sp>
      <p:sp>
        <p:nvSpPr>
          <p:cNvPr id="14" name="TextBox 13">
            <a:extLst>
              <a:ext uri="{FF2B5EF4-FFF2-40B4-BE49-F238E27FC236}">
                <a16:creationId xmlns:a16="http://schemas.microsoft.com/office/drawing/2014/main" id="{317D5C4D-B37D-45BE-99D5-0C3BDB006F1D}"/>
              </a:ext>
            </a:extLst>
          </p:cNvPr>
          <p:cNvSpPr txBox="1"/>
          <p:nvPr/>
        </p:nvSpPr>
        <p:spPr>
          <a:xfrm>
            <a:off x="8422192" y="1461312"/>
            <a:ext cx="339467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latin typeface="Bahnschrift SemiBold" panose="020B0502040204020203" pitchFamily="34" charset="0"/>
                <a:cs typeface="Arial" panose="020B0604020202020204" pitchFamily="34" charset="0"/>
              </a:rPr>
              <a:t>1- Token : Bir kaydi silmek</a:t>
            </a:r>
          </a:p>
          <a:p>
            <a:r>
              <a:rPr lang="en-US" noProof="1">
                <a:latin typeface="Bahnschrift SemiBold" panose="020B0502040204020203" pitchFamily="34" charset="0"/>
                <a:cs typeface="Arial" panose="020B0604020202020204" pitchFamily="34" charset="0"/>
              </a:rPr>
              <a:t>    istedigimizde yetkimiz olup</a:t>
            </a:r>
          </a:p>
          <a:p>
            <a:r>
              <a:rPr lang="en-US" noProof="1">
                <a:latin typeface="Bahnschrift SemiBold" panose="020B0502040204020203" pitchFamily="34" charset="0"/>
                <a:cs typeface="Arial" panose="020B0604020202020204" pitchFamily="34" charset="0"/>
              </a:rPr>
              <a:t>    olmadigini kontrol ediyor</a:t>
            </a:r>
            <a:endParaRPr lang="en-US" dirty="0">
              <a:latin typeface="Bahnschrift SemiBold" panose="020B0502040204020203" pitchFamily="34" charset="0"/>
            </a:endParaRPr>
          </a:p>
        </p:txBody>
      </p:sp>
      <p:sp>
        <p:nvSpPr>
          <p:cNvPr id="17" name="TextBox 16">
            <a:extLst>
              <a:ext uri="{FF2B5EF4-FFF2-40B4-BE49-F238E27FC236}">
                <a16:creationId xmlns:a16="http://schemas.microsoft.com/office/drawing/2014/main" id="{AB8E2149-F2CE-4876-AE9B-A2770B532843}"/>
              </a:ext>
            </a:extLst>
          </p:cNvPr>
          <p:cNvSpPr txBox="1"/>
          <p:nvPr/>
        </p:nvSpPr>
        <p:spPr>
          <a:xfrm>
            <a:off x="8422192" y="961746"/>
            <a:ext cx="3152477" cy="369332"/>
          </a:xfrm>
          <a:prstGeom prst="rect">
            <a:avLst/>
          </a:prstGeom>
          <a:noFill/>
        </p:spPr>
        <p:txBody>
          <a:bodyPr wrap="square">
            <a:spAutoFit/>
          </a:bodyPr>
          <a:lstStyle/>
          <a:p>
            <a:r>
              <a:rPr lang="en-US" dirty="0">
                <a:latin typeface="Bahnschrift SemiBold" panose="020B0502040204020203" pitchFamily="34" charset="0"/>
              </a:rPr>
              <a:t>https://petstore.swagger.io/</a:t>
            </a:r>
          </a:p>
        </p:txBody>
      </p:sp>
      <p:sp>
        <p:nvSpPr>
          <p:cNvPr id="20" name="TextBox 19">
            <a:extLst>
              <a:ext uri="{FF2B5EF4-FFF2-40B4-BE49-F238E27FC236}">
                <a16:creationId xmlns:a16="http://schemas.microsoft.com/office/drawing/2014/main" id="{C07E170A-14F3-47CB-A2B5-C4F6D7E2A9B1}"/>
              </a:ext>
            </a:extLst>
          </p:cNvPr>
          <p:cNvSpPr txBox="1"/>
          <p:nvPr/>
        </p:nvSpPr>
        <p:spPr>
          <a:xfrm>
            <a:off x="8422192" y="2448894"/>
            <a:ext cx="3152477" cy="646331"/>
          </a:xfrm>
          <a:prstGeom prst="rect">
            <a:avLst/>
          </a:prstGeom>
          <a:noFill/>
        </p:spPr>
        <p:txBody>
          <a:bodyPr wrap="square">
            <a:spAutoFit/>
          </a:bodyPr>
          <a:lstStyle/>
          <a:p>
            <a:r>
              <a:rPr lang="en-US" sz="1800" noProof="1">
                <a:latin typeface="Bahnschrift SemiBold" panose="020B0502040204020203" pitchFamily="34" charset="0"/>
                <a:cs typeface="Arial" panose="020B0604020202020204" pitchFamily="34" charset="0"/>
              </a:rPr>
              <a:t>2- Status code : 404</a:t>
            </a:r>
          </a:p>
          <a:p>
            <a:r>
              <a:rPr lang="en-US" sz="1800" noProof="1">
                <a:latin typeface="Bahnschrift SemiBold" panose="020B0502040204020203" pitchFamily="34" charset="0"/>
                <a:cs typeface="Arial" panose="020B0604020202020204" pitchFamily="34" charset="0"/>
              </a:rPr>
              <a:t>    (Not Found)</a:t>
            </a:r>
            <a:endParaRPr lang="en-US" dirty="0">
              <a:latin typeface="Bahnschrift SemiBold" panose="020B0502040204020203" pitchFamily="34" charset="0"/>
            </a:endParaRPr>
          </a:p>
        </p:txBody>
      </p:sp>
      <p:sp>
        <p:nvSpPr>
          <p:cNvPr id="22" name="Rectangle 21">
            <a:extLst>
              <a:ext uri="{FF2B5EF4-FFF2-40B4-BE49-F238E27FC236}">
                <a16:creationId xmlns:a16="http://schemas.microsoft.com/office/drawing/2014/main" id="{F67FE7B7-9F71-44BE-8860-7CBFC67E7947}"/>
              </a:ext>
            </a:extLst>
          </p:cNvPr>
          <p:cNvSpPr/>
          <p:nvPr/>
        </p:nvSpPr>
        <p:spPr>
          <a:xfrm>
            <a:off x="174518" y="726316"/>
            <a:ext cx="8189044" cy="538868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Rectangle 23">
            <a:extLst>
              <a:ext uri="{FF2B5EF4-FFF2-40B4-BE49-F238E27FC236}">
                <a16:creationId xmlns:a16="http://schemas.microsoft.com/office/drawing/2014/main" id="{6883CFAA-26F4-42C5-A78E-0FE6FEB7A75A}"/>
              </a:ext>
            </a:extLst>
          </p:cNvPr>
          <p:cNvSpPr/>
          <p:nvPr/>
        </p:nvSpPr>
        <p:spPr>
          <a:xfrm>
            <a:off x="219849" y="4697753"/>
            <a:ext cx="394090" cy="36933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Rectangle 12">
            <a:extLst>
              <a:ext uri="{FF2B5EF4-FFF2-40B4-BE49-F238E27FC236}">
                <a16:creationId xmlns:a16="http://schemas.microsoft.com/office/drawing/2014/main" id="{F840EEA7-BA35-4AFE-858A-66FF18E58882}"/>
              </a:ext>
            </a:extLst>
          </p:cNvPr>
          <p:cNvSpPr/>
          <p:nvPr/>
        </p:nvSpPr>
        <p:spPr>
          <a:xfrm>
            <a:off x="233148" y="1591545"/>
            <a:ext cx="2890199" cy="36933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086A8EA5-71FE-4CB1-9815-153C556980C4}"/>
              </a:ext>
            </a:extLst>
          </p:cNvPr>
          <p:cNvSpPr txBox="1"/>
          <p:nvPr/>
        </p:nvSpPr>
        <p:spPr>
          <a:xfrm>
            <a:off x="8422192" y="3294357"/>
            <a:ext cx="2831962" cy="369332"/>
          </a:xfrm>
          <a:prstGeom prst="rect">
            <a:avLst/>
          </a:prstGeom>
          <a:noFill/>
        </p:spPr>
        <p:txBody>
          <a:bodyPr wrap="square">
            <a:spAutoFit/>
          </a:bodyPr>
          <a:lstStyle/>
          <a:p>
            <a:r>
              <a:rPr lang="en-US" noProof="1">
                <a:latin typeface="Bahnschrift SemiBold" panose="020B0502040204020203" pitchFamily="34" charset="0"/>
                <a:cs typeface="Arial" panose="020B0604020202020204" pitchFamily="34" charset="0"/>
              </a:rPr>
              <a:t>3</a:t>
            </a:r>
            <a:r>
              <a:rPr lang="en-US" sz="1800" noProof="1">
                <a:latin typeface="Bahnschrift SemiBold" panose="020B0502040204020203" pitchFamily="34" charset="0"/>
                <a:cs typeface="Arial" panose="020B0604020202020204" pitchFamily="34" charset="0"/>
              </a:rPr>
              <a:t>- Response body</a:t>
            </a:r>
            <a:endParaRPr lang="en-US" dirty="0">
              <a:latin typeface="Bahnschrift SemiBold" panose="020B0502040204020203" pitchFamily="34" charset="0"/>
            </a:endParaRPr>
          </a:p>
        </p:txBody>
      </p:sp>
      <p:sp>
        <p:nvSpPr>
          <p:cNvPr id="19" name="TextBox 18">
            <a:extLst>
              <a:ext uri="{FF2B5EF4-FFF2-40B4-BE49-F238E27FC236}">
                <a16:creationId xmlns:a16="http://schemas.microsoft.com/office/drawing/2014/main" id="{E9938E99-43EC-4B7E-B428-87758A5C27E2}"/>
              </a:ext>
            </a:extLst>
          </p:cNvPr>
          <p:cNvSpPr txBox="1"/>
          <p:nvPr/>
        </p:nvSpPr>
        <p:spPr>
          <a:xfrm>
            <a:off x="8422192" y="5186205"/>
            <a:ext cx="3394670"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Farkli ornek icin : </a:t>
            </a:r>
          </a:p>
          <a:p>
            <a:r>
              <a:rPr lang="en-US" noProof="1">
                <a:latin typeface="Bahnschrift SemiBold" panose="020B0502040204020203" pitchFamily="34" charset="0"/>
              </a:rPr>
              <a:t>https://demoqa.com/swagger/</a:t>
            </a:r>
          </a:p>
        </p:txBody>
      </p:sp>
    </p:spTree>
    <p:extLst>
      <p:ext uri="{BB962C8B-B14F-4D97-AF65-F5344CB8AC3E}">
        <p14:creationId xmlns:p14="http://schemas.microsoft.com/office/powerpoint/2010/main" val="154390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down)">
                                      <p:cBhvr>
                                        <p:cTn id="23" dur="500"/>
                                        <p:tgtEl>
                                          <p:spTgt spid="2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20" grpId="0"/>
      <p:bldP spid="22" grpId="0" animBg="1"/>
      <p:bldP spid="24" grpId="0" animBg="1"/>
      <p:bldP spid="13" grpId="0" animBg="1"/>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B8E2149-F2CE-4876-AE9B-A2770B532843}"/>
              </a:ext>
            </a:extLst>
          </p:cNvPr>
          <p:cNvSpPr txBox="1"/>
          <p:nvPr/>
        </p:nvSpPr>
        <p:spPr>
          <a:xfrm>
            <a:off x="3012831" y="2266243"/>
            <a:ext cx="5838092" cy="369332"/>
          </a:xfrm>
          <a:prstGeom prst="rect">
            <a:avLst/>
          </a:prstGeom>
          <a:noFill/>
        </p:spPr>
        <p:txBody>
          <a:bodyPr wrap="square">
            <a:spAutoFit/>
          </a:bodyPr>
          <a:lstStyle/>
          <a:p>
            <a:pPr algn="ctr">
              <a:spcBef>
                <a:spcPts val="1200"/>
              </a:spcBef>
              <a:spcAft>
                <a:spcPts val="1200"/>
              </a:spcAft>
            </a:pPr>
            <a:r>
              <a:rPr lang="en-US" dirty="0">
                <a:latin typeface="Bahnschrift SemiBold" panose="020B0502040204020203" pitchFamily="34" charset="0"/>
              </a:rPr>
              <a:t>BOLUM 2</a:t>
            </a: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BB25BF-0BC0-4A54-997A-EE74D1F749D6}"/>
              </a:ext>
            </a:extLst>
          </p:cNvPr>
          <p:cNvSpPr txBox="1"/>
          <p:nvPr/>
        </p:nvSpPr>
        <p:spPr>
          <a:xfrm>
            <a:off x="3012831" y="2724421"/>
            <a:ext cx="6096000" cy="646331"/>
          </a:xfrm>
          <a:prstGeom prst="rect">
            <a:avLst/>
          </a:prstGeom>
          <a:noFill/>
        </p:spPr>
        <p:txBody>
          <a:bodyPr wrap="square">
            <a:spAutoFit/>
          </a:bodyPr>
          <a:lstStyle/>
          <a:p>
            <a:r>
              <a:rPr lang="en-US" dirty="0">
                <a:latin typeface="Bahnschrift SemiBold" panose="020B0502040204020203" pitchFamily="34" charset="0"/>
              </a:rPr>
              <a:t>1-  POSTMAN GENEL TANITIMI, VARIABLE OLUSTURMA,     </a:t>
            </a:r>
          </a:p>
          <a:p>
            <a:r>
              <a:rPr lang="en-US" dirty="0">
                <a:latin typeface="Bahnschrift SemiBold" panose="020B0502040204020203" pitchFamily="34" charset="0"/>
              </a:rPr>
              <a:t>     GET VE POST REQUEST OLUSTURMA</a:t>
            </a:r>
          </a:p>
        </p:txBody>
      </p:sp>
      <p:sp>
        <p:nvSpPr>
          <p:cNvPr id="9" name="TextBox 8">
            <a:extLst>
              <a:ext uri="{FF2B5EF4-FFF2-40B4-BE49-F238E27FC236}">
                <a16:creationId xmlns:a16="http://schemas.microsoft.com/office/drawing/2014/main" id="{3BFAF74C-FE2C-4817-AA4C-87252FC6810B}"/>
              </a:ext>
            </a:extLst>
          </p:cNvPr>
          <p:cNvSpPr txBox="1"/>
          <p:nvPr/>
        </p:nvSpPr>
        <p:spPr>
          <a:xfrm>
            <a:off x="3012831" y="3536355"/>
            <a:ext cx="6096000" cy="646331"/>
          </a:xfrm>
          <a:prstGeom prst="rect">
            <a:avLst/>
          </a:prstGeom>
          <a:noFill/>
        </p:spPr>
        <p:txBody>
          <a:bodyPr wrap="square">
            <a:spAutoFit/>
          </a:bodyPr>
          <a:lstStyle/>
          <a:p>
            <a:r>
              <a:rPr lang="en-US" dirty="0">
                <a:latin typeface="Bahnschrift SemiBold" panose="020B0502040204020203" pitchFamily="34" charset="0"/>
              </a:rPr>
              <a:t>2- AUTHORIZATION ILE PUT, PATCH VE DELETE REQUEST</a:t>
            </a:r>
          </a:p>
          <a:p>
            <a:r>
              <a:rPr lang="en-US" dirty="0">
                <a:latin typeface="Bahnschrift SemiBold" panose="020B0502040204020203" pitchFamily="34" charset="0"/>
              </a:rPr>
              <a:t>     OLUSTURMA, FARKLI ENDPOINT’LER KULLANMA</a:t>
            </a:r>
          </a:p>
        </p:txBody>
      </p:sp>
      <p:sp>
        <p:nvSpPr>
          <p:cNvPr id="11" name="TextBox 10">
            <a:extLst>
              <a:ext uri="{FF2B5EF4-FFF2-40B4-BE49-F238E27FC236}">
                <a16:creationId xmlns:a16="http://schemas.microsoft.com/office/drawing/2014/main" id="{21BD9189-9CE2-4E9A-9F44-545530DD3B4F}"/>
              </a:ext>
            </a:extLst>
          </p:cNvPr>
          <p:cNvSpPr txBox="1"/>
          <p:nvPr/>
        </p:nvSpPr>
        <p:spPr>
          <a:xfrm>
            <a:off x="3012831" y="4348289"/>
            <a:ext cx="6096000" cy="646331"/>
          </a:xfrm>
          <a:prstGeom prst="rect">
            <a:avLst/>
          </a:prstGeom>
          <a:noFill/>
        </p:spPr>
        <p:txBody>
          <a:bodyPr wrap="square">
            <a:spAutoFit/>
          </a:bodyPr>
          <a:lstStyle/>
          <a:p>
            <a:r>
              <a:rPr lang="en-US" dirty="0">
                <a:latin typeface="Bahnschrift SemiBold" panose="020B0502040204020203" pitchFamily="34" charset="0"/>
              </a:rPr>
              <a:t>3- TRELLO KURULUMU VE API KULLANARAK TRELLO</a:t>
            </a:r>
          </a:p>
          <a:p>
            <a:r>
              <a:rPr lang="en-US" dirty="0">
                <a:latin typeface="Bahnschrift SemiBold" panose="020B0502040204020203" pitchFamily="34" charset="0"/>
              </a:rPr>
              <a:t>     UZERINDE ISLEMLER YAPMA</a:t>
            </a:r>
          </a:p>
        </p:txBody>
      </p:sp>
    </p:spTree>
    <p:extLst>
      <p:ext uri="{BB962C8B-B14F-4D97-AF65-F5344CB8AC3E}">
        <p14:creationId xmlns:p14="http://schemas.microsoft.com/office/powerpoint/2010/main" val="55394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C71579-1238-4F97-9049-D108CE9CFD10}"/>
              </a:ext>
            </a:extLst>
          </p:cNvPr>
          <p:cNvPicPr>
            <a:picLocks noChangeAspect="1"/>
          </p:cNvPicPr>
          <p:nvPr/>
        </p:nvPicPr>
        <p:blipFill>
          <a:blip r:embed="rId2"/>
          <a:stretch>
            <a:fillRect/>
          </a:stretch>
        </p:blipFill>
        <p:spPr>
          <a:xfrm>
            <a:off x="6419590" y="1673169"/>
            <a:ext cx="5217823" cy="4572002"/>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B8E2149-F2CE-4876-AE9B-A2770B532843}"/>
              </a:ext>
            </a:extLst>
          </p:cNvPr>
          <p:cNvSpPr txBox="1"/>
          <p:nvPr/>
        </p:nvSpPr>
        <p:spPr>
          <a:xfrm>
            <a:off x="6830424" y="1146412"/>
            <a:ext cx="4396154" cy="369332"/>
          </a:xfrm>
          <a:prstGeom prst="rect">
            <a:avLst/>
          </a:prstGeom>
          <a:noFill/>
        </p:spPr>
        <p:txBody>
          <a:bodyPr wrap="square">
            <a:spAutoFit/>
          </a:bodyPr>
          <a:lstStyle/>
          <a:p>
            <a:r>
              <a:rPr lang="en-US" dirty="0">
                <a:latin typeface="Bahnschrift SemiBold" panose="020B0502040204020203" pitchFamily="34" charset="0"/>
              </a:rPr>
              <a:t>https://www.postman.com/downloads/</a:t>
            </a:r>
          </a:p>
        </p:txBody>
      </p:sp>
      <p:sp>
        <p:nvSpPr>
          <p:cNvPr id="22" name="Rectangle 21">
            <a:extLst>
              <a:ext uri="{FF2B5EF4-FFF2-40B4-BE49-F238E27FC236}">
                <a16:creationId xmlns:a16="http://schemas.microsoft.com/office/drawing/2014/main" id="{F67FE7B7-9F71-44BE-8860-7CBFC67E7947}"/>
              </a:ext>
            </a:extLst>
          </p:cNvPr>
          <p:cNvSpPr/>
          <p:nvPr/>
        </p:nvSpPr>
        <p:spPr>
          <a:xfrm>
            <a:off x="6910955" y="3643779"/>
            <a:ext cx="2655075" cy="73502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F9BE61C-1513-4A8F-BEB0-42100E2D8644}"/>
              </a:ext>
            </a:extLst>
          </p:cNvPr>
          <p:cNvSpPr txBox="1"/>
          <p:nvPr/>
        </p:nvSpPr>
        <p:spPr>
          <a:xfrm>
            <a:off x="400133" y="1496846"/>
            <a:ext cx="5721381" cy="1200329"/>
          </a:xfrm>
          <a:prstGeom prst="rect">
            <a:avLst/>
          </a:prstGeom>
          <a:noFill/>
        </p:spPr>
        <p:txBody>
          <a:bodyPr wrap="square">
            <a:spAutoFit/>
          </a:bodyPr>
          <a:lstStyle/>
          <a:p>
            <a:r>
              <a:rPr lang="en-US" b="0" i="0" dirty="0">
                <a:solidFill>
                  <a:srgbClr val="C00000"/>
                </a:solidFill>
                <a:effectLst/>
                <a:latin typeface="Bahnschrift SemiBold" panose="020B0502040204020203" pitchFamily="34" charset="0"/>
              </a:rPr>
              <a:t>Postman </a:t>
            </a:r>
            <a:r>
              <a:rPr lang="en-US" b="0" i="0" noProof="1">
                <a:solidFill>
                  <a:srgbClr val="C00000"/>
                </a:solidFill>
                <a:effectLst/>
                <a:latin typeface="Bahnschrift SemiBold" panose="020B0502040204020203" pitchFamily="34" charset="0"/>
              </a:rPr>
              <a:t>nedir ? </a:t>
            </a:r>
          </a:p>
          <a:p>
            <a:r>
              <a:rPr lang="en-US" b="0" i="0" noProof="1">
                <a:solidFill>
                  <a:srgbClr val="292929"/>
                </a:solidFill>
                <a:effectLst/>
                <a:latin typeface="Bahnschrift SemiBold" panose="020B0502040204020203" pitchFamily="34" charset="0"/>
              </a:rPr>
              <a:t>Postman API sorgusu yapabilecegimiz </a:t>
            </a:r>
            <a:r>
              <a:rPr lang="en-US" noProof="1">
                <a:solidFill>
                  <a:srgbClr val="292929"/>
                </a:solidFill>
                <a:latin typeface="Bahnschrift SemiBold" panose="020B0502040204020203" pitchFamily="34" charset="0"/>
              </a:rPr>
              <a:t>ve istenirse manuel API </a:t>
            </a:r>
            <a:r>
              <a:rPr lang="en-US" b="0" i="0" noProof="1">
                <a:solidFill>
                  <a:srgbClr val="292929"/>
                </a:solidFill>
                <a:effectLst/>
                <a:latin typeface="Bahnschrift SemiBold" panose="020B0502040204020203" pitchFamily="34" charset="0"/>
              </a:rPr>
              <a:t>testi yapabilecegimiz oldukça kullanışlı bir rest client’tır. </a:t>
            </a:r>
          </a:p>
        </p:txBody>
      </p:sp>
      <p:sp>
        <p:nvSpPr>
          <p:cNvPr id="26" name="TextBox 25">
            <a:extLst>
              <a:ext uri="{FF2B5EF4-FFF2-40B4-BE49-F238E27FC236}">
                <a16:creationId xmlns:a16="http://schemas.microsoft.com/office/drawing/2014/main" id="{FBD3E0DD-EEE1-4E9B-9753-FF6CDBBFACB3}"/>
              </a:ext>
            </a:extLst>
          </p:cNvPr>
          <p:cNvSpPr txBox="1"/>
          <p:nvPr/>
        </p:nvSpPr>
        <p:spPr>
          <a:xfrm>
            <a:off x="374618" y="4767843"/>
            <a:ext cx="5448821" cy="1200329"/>
          </a:xfrm>
          <a:prstGeom prst="rect">
            <a:avLst/>
          </a:prstGeom>
          <a:noFill/>
        </p:spPr>
        <p:txBody>
          <a:bodyPr wrap="square">
            <a:spAutoFit/>
          </a:bodyPr>
          <a:lstStyle/>
          <a:p>
            <a:r>
              <a:rPr lang="en-US" b="0" i="0" noProof="1">
                <a:solidFill>
                  <a:srgbClr val="292929"/>
                </a:solidFill>
                <a:effectLst/>
                <a:latin typeface="Bahnschrift SemiBold" panose="020B0502040204020203" pitchFamily="34" charset="0"/>
              </a:rPr>
              <a:t>Postman ile yaptiginiz sorgulari olusturacaginiz collection’lar altina organize edebilir, hazırladığınız request’leri export edip arkadaşlarınızla da paylaşabilirsiniz. </a:t>
            </a:r>
            <a:endParaRPr lang="en-US" noProof="1">
              <a:latin typeface="Bahnschrift SemiBold" panose="020B0502040204020203" pitchFamily="34" charset="0"/>
            </a:endParaRPr>
          </a:p>
        </p:txBody>
      </p:sp>
      <p:sp>
        <p:nvSpPr>
          <p:cNvPr id="27" name="TextBox 26">
            <a:extLst>
              <a:ext uri="{FF2B5EF4-FFF2-40B4-BE49-F238E27FC236}">
                <a16:creationId xmlns:a16="http://schemas.microsoft.com/office/drawing/2014/main" id="{52F11247-EBC1-448B-9F18-C83D25ADDEC9}"/>
              </a:ext>
            </a:extLst>
          </p:cNvPr>
          <p:cNvSpPr txBox="1"/>
          <p:nvPr/>
        </p:nvSpPr>
        <p:spPr>
          <a:xfrm>
            <a:off x="374618" y="3027441"/>
            <a:ext cx="5721380" cy="1477328"/>
          </a:xfrm>
          <a:prstGeom prst="rect">
            <a:avLst/>
          </a:prstGeom>
          <a:noFill/>
        </p:spPr>
        <p:txBody>
          <a:bodyPr wrap="square">
            <a:spAutoFit/>
          </a:bodyPr>
          <a:lstStyle/>
          <a:p>
            <a:r>
              <a:rPr lang="en-US" b="0" i="0" noProof="1">
                <a:solidFill>
                  <a:srgbClr val="292929"/>
                </a:solidFill>
                <a:effectLst/>
                <a:latin typeface="Bahnschrift SemiBold" panose="020B0502040204020203" pitchFamily="34" charset="0"/>
              </a:rPr>
              <a:t>Eğer elinizde var olan bir Endpoint ile neler yapabileceginizi gormek veya API’yi hızlıca test etmek, sonuçlarını incelemek isterseniz Postman kullanıcı dostu arayüzü ile işlerinizi oldukça kolaylaştıracaktir. </a:t>
            </a:r>
            <a:endParaRPr lang="en-US" noProof="1"/>
          </a:p>
        </p:txBody>
      </p:sp>
    </p:spTree>
    <p:extLst>
      <p:ext uri="{BB962C8B-B14F-4D97-AF65-F5344CB8AC3E}">
        <p14:creationId xmlns:p14="http://schemas.microsoft.com/office/powerpoint/2010/main" val="353340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animBg="1"/>
      <p:bldP spid="25" grpId="0"/>
      <p:bldP spid="26" grpId="0"/>
      <p:bldP spid="2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2472EE-EA2A-4860-B4D0-47DFD1A3ABB3}"/>
              </a:ext>
            </a:extLst>
          </p:cNvPr>
          <p:cNvPicPr>
            <a:picLocks noChangeAspect="1"/>
          </p:cNvPicPr>
          <p:nvPr/>
        </p:nvPicPr>
        <p:blipFill>
          <a:blip r:embed="rId2"/>
          <a:stretch>
            <a:fillRect/>
          </a:stretch>
        </p:blipFill>
        <p:spPr>
          <a:xfrm>
            <a:off x="164123" y="1467030"/>
            <a:ext cx="7773406" cy="4275872"/>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67FE7B7-9F71-44BE-8860-7CBFC67E7947}"/>
              </a:ext>
            </a:extLst>
          </p:cNvPr>
          <p:cNvSpPr/>
          <p:nvPr/>
        </p:nvSpPr>
        <p:spPr>
          <a:xfrm>
            <a:off x="164123" y="1456831"/>
            <a:ext cx="7773406" cy="428607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F9BE61C-1513-4A8F-BEB0-42100E2D8644}"/>
              </a:ext>
            </a:extLst>
          </p:cNvPr>
          <p:cNvSpPr txBox="1"/>
          <p:nvPr/>
        </p:nvSpPr>
        <p:spPr>
          <a:xfrm>
            <a:off x="8134776" y="1456831"/>
            <a:ext cx="3635193" cy="369332"/>
          </a:xfrm>
          <a:prstGeom prst="rect">
            <a:avLst/>
          </a:prstGeom>
          <a:noFill/>
        </p:spPr>
        <p:txBody>
          <a:bodyPr wrap="square">
            <a:spAutoFit/>
          </a:bodyPr>
          <a:lstStyle/>
          <a:p>
            <a:r>
              <a:rPr lang="en-US" b="0" i="0" dirty="0">
                <a:solidFill>
                  <a:srgbClr val="C00000"/>
                </a:solidFill>
                <a:effectLst/>
                <a:latin typeface="Bahnschrift SemiBold" panose="020B0502040204020203" pitchFamily="34" charset="0"/>
              </a:rPr>
              <a:t>1- </a:t>
            </a:r>
            <a:r>
              <a:rPr lang="en-US" b="0" i="0" noProof="1">
                <a:solidFill>
                  <a:srgbClr val="292929"/>
                </a:solidFill>
                <a:effectLst/>
                <a:latin typeface="Bahnschrift SemiBold" panose="020B0502040204020203" pitchFamily="34" charset="0"/>
              </a:rPr>
              <a:t>Collection bolumu</a:t>
            </a:r>
          </a:p>
        </p:txBody>
      </p:sp>
      <p:sp>
        <p:nvSpPr>
          <p:cNvPr id="13" name="Rectangle 12">
            <a:extLst>
              <a:ext uri="{FF2B5EF4-FFF2-40B4-BE49-F238E27FC236}">
                <a16:creationId xmlns:a16="http://schemas.microsoft.com/office/drawing/2014/main" id="{9D3C17A4-29FA-4E2C-9442-0E1DF508F03F}"/>
              </a:ext>
            </a:extLst>
          </p:cNvPr>
          <p:cNvSpPr/>
          <p:nvPr/>
        </p:nvSpPr>
        <p:spPr>
          <a:xfrm>
            <a:off x="175846" y="2049441"/>
            <a:ext cx="410309" cy="42603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67935123-D6DF-490E-8C61-545F255EE10C}"/>
              </a:ext>
            </a:extLst>
          </p:cNvPr>
          <p:cNvSpPr txBox="1"/>
          <p:nvPr/>
        </p:nvSpPr>
        <p:spPr>
          <a:xfrm>
            <a:off x="597878" y="2086520"/>
            <a:ext cx="410308" cy="307777"/>
          </a:xfrm>
          <a:prstGeom prst="rect">
            <a:avLst/>
          </a:prstGeom>
          <a:noFill/>
        </p:spPr>
        <p:txBody>
          <a:bodyPr wrap="square">
            <a:spAutoFit/>
          </a:bodyPr>
          <a:lstStyle/>
          <a:p>
            <a:r>
              <a:rPr lang="en-US" sz="1400" b="0" i="0" dirty="0">
                <a:solidFill>
                  <a:srgbClr val="C00000"/>
                </a:solidFill>
                <a:effectLst/>
                <a:latin typeface="Bahnschrift SemiBold" panose="020B0502040204020203" pitchFamily="34" charset="0"/>
              </a:rPr>
              <a:t>1</a:t>
            </a:r>
            <a:endParaRPr lang="en-US" sz="1400" dirty="0"/>
          </a:p>
        </p:txBody>
      </p:sp>
      <p:sp>
        <p:nvSpPr>
          <p:cNvPr id="19" name="Rectangle 18">
            <a:extLst>
              <a:ext uri="{FF2B5EF4-FFF2-40B4-BE49-F238E27FC236}">
                <a16:creationId xmlns:a16="http://schemas.microsoft.com/office/drawing/2014/main" id="{71E7ADEB-409D-4DD2-9563-A627641A7A36}"/>
              </a:ext>
            </a:extLst>
          </p:cNvPr>
          <p:cNvSpPr/>
          <p:nvPr/>
        </p:nvSpPr>
        <p:spPr>
          <a:xfrm>
            <a:off x="187570" y="3538562"/>
            <a:ext cx="410309" cy="42603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TextBox 19">
            <a:extLst>
              <a:ext uri="{FF2B5EF4-FFF2-40B4-BE49-F238E27FC236}">
                <a16:creationId xmlns:a16="http://schemas.microsoft.com/office/drawing/2014/main" id="{5EB0E5CE-7634-4DE8-94B0-E5647039D5FF}"/>
              </a:ext>
            </a:extLst>
          </p:cNvPr>
          <p:cNvSpPr txBox="1"/>
          <p:nvPr/>
        </p:nvSpPr>
        <p:spPr>
          <a:xfrm>
            <a:off x="586155" y="3606934"/>
            <a:ext cx="410308" cy="307777"/>
          </a:xfrm>
          <a:prstGeom prst="rect">
            <a:avLst/>
          </a:prstGeom>
          <a:noFill/>
        </p:spPr>
        <p:txBody>
          <a:bodyPr wrap="square">
            <a:spAutoFit/>
          </a:bodyPr>
          <a:lstStyle/>
          <a:p>
            <a:r>
              <a:rPr lang="en-US" sz="1400" dirty="0">
                <a:solidFill>
                  <a:srgbClr val="C00000"/>
                </a:solidFill>
                <a:latin typeface="Bahnschrift SemiBold" panose="020B0502040204020203" pitchFamily="34" charset="0"/>
              </a:rPr>
              <a:t>2</a:t>
            </a:r>
            <a:endParaRPr lang="en-US" sz="1400" dirty="0"/>
          </a:p>
        </p:txBody>
      </p:sp>
      <p:sp>
        <p:nvSpPr>
          <p:cNvPr id="21" name="TextBox 20">
            <a:extLst>
              <a:ext uri="{FF2B5EF4-FFF2-40B4-BE49-F238E27FC236}">
                <a16:creationId xmlns:a16="http://schemas.microsoft.com/office/drawing/2014/main" id="{F4A9EAFA-AB26-44C6-87B5-45E6A1DCBAF1}"/>
              </a:ext>
            </a:extLst>
          </p:cNvPr>
          <p:cNvSpPr txBox="1"/>
          <p:nvPr/>
        </p:nvSpPr>
        <p:spPr>
          <a:xfrm>
            <a:off x="8134776" y="1864775"/>
            <a:ext cx="3635193" cy="369332"/>
          </a:xfrm>
          <a:prstGeom prst="rect">
            <a:avLst/>
          </a:prstGeom>
          <a:noFill/>
        </p:spPr>
        <p:txBody>
          <a:bodyPr wrap="square">
            <a:spAutoFit/>
          </a:bodyPr>
          <a:lstStyle/>
          <a:p>
            <a:r>
              <a:rPr lang="en-US" dirty="0">
                <a:solidFill>
                  <a:srgbClr val="C00000"/>
                </a:solidFill>
                <a:latin typeface="Bahnschrift SemiBold" panose="020B0502040204020203" pitchFamily="34" charset="0"/>
              </a:rPr>
              <a:t>2</a:t>
            </a:r>
            <a:r>
              <a:rPr lang="en-US" b="0" i="0" dirty="0">
                <a:solidFill>
                  <a:srgbClr val="C00000"/>
                </a:solidFill>
                <a:effectLst/>
                <a:latin typeface="Bahnschrift SemiBold" panose="020B0502040204020203" pitchFamily="34" charset="0"/>
              </a:rPr>
              <a:t>- </a:t>
            </a:r>
            <a:r>
              <a:rPr lang="en-US" b="0" i="0" noProof="1">
                <a:solidFill>
                  <a:srgbClr val="292929"/>
                </a:solidFill>
                <a:effectLst/>
                <a:latin typeface="Bahnschrift SemiBold" panose="020B0502040204020203" pitchFamily="34" charset="0"/>
              </a:rPr>
              <a:t>History</a:t>
            </a:r>
          </a:p>
        </p:txBody>
      </p:sp>
      <p:sp>
        <p:nvSpPr>
          <p:cNvPr id="24" name="Rectangle 23">
            <a:extLst>
              <a:ext uri="{FF2B5EF4-FFF2-40B4-BE49-F238E27FC236}">
                <a16:creationId xmlns:a16="http://schemas.microsoft.com/office/drawing/2014/main" id="{3C6903DD-6F5A-49B2-B6F6-725469B46697}"/>
              </a:ext>
            </a:extLst>
          </p:cNvPr>
          <p:cNvSpPr/>
          <p:nvPr/>
        </p:nvSpPr>
        <p:spPr>
          <a:xfrm>
            <a:off x="2045676" y="2366601"/>
            <a:ext cx="410308" cy="27510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8" name="TextBox 27">
            <a:extLst>
              <a:ext uri="{FF2B5EF4-FFF2-40B4-BE49-F238E27FC236}">
                <a16:creationId xmlns:a16="http://schemas.microsoft.com/office/drawing/2014/main" id="{44F87757-FEBD-42F8-9A70-420F761238D5}"/>
              </a:ext>
            </a:extLst>
          </p:cNvPr>
          <p:cNvSpPr txBox="1"/>
          <p:nvPr/>
        </p:nvSpPr>
        <p:spPr>
          <a:xfrm>
            <a:off x="1811214" y="2353634"/>
            <a:ext cx="410308" cy="307777"/>
          </a:xfrm>
          <a:prstGeom prst="rect">
            <a:avLst/>
          </a:prstGeom>
          <a:noFill/>
        </p:spPr>
        <p:txBody>
          <a:bodyPr wrap="square">
            <a:spAutoFit/>
          </a:bodyPr>
          <a:lstStyle/>
          <a:p>
            <a:r>
              <a:rPr lang="en-US" sz="1400" dirty="0">
                <a:solidFill>
                  <a:srgbClr val="C00000"/>
                </a:solidFill>
                <a:latin typeface="Bahnschrift SemiBold" panose="020B0502040204020203" pitchFamily="34" charset="0"/>
              </a:rPr>
              <a:t>3</a:t>
            </a:r>
            <a:endParaRPr lang="en-US" dirty="0"/>
          </a:p>
        </p:txBody>
      </p:sp>
      <p:sp>
        <p:nvSpPr>
          <p:cNvPr id="29" name="TextBox 28">
            <a:extLst>
              <a:ext uri="{FF2B5EF4-FFF2-40B4-BE49-F238E27FC236}">
                <a16:creationId xmlns:a16="http://schemas.microsoft.com/office/drawing/2014/main" id="{8F241DBF-5634-49C7-92E4-0D502AE19DAD}"/>
              </a:ext>
            </a:extLst>
          </p:cNvPr>
          <p:cNvSpPr txBox="1"/>
          <p:nvPr/>
        </p:nvSpPr>
        <p:spPr>
          <a:xfrm>
            <a:off x="8135784" y="2300626"/>
            <a:ext cx="3635193" cy="369332"/>
          </a:xfrm>
          <a:prstGeom prst="rect">
            <a:avLst/>
          </a:prstGeom>
          <a:noFill/>
        </p:spPr>
        <p:txBody>
          <a:bodyPr wrap="square">
            <a:spAutoFit/>
          </a:bodyPr>
          <a:lstStyle/>
          <a:p>
            <a:r>
              <a:rPr lang="en-US" b="0" i="0" dirty="0">
                <a:solidFill>
                  <a:srgbClr val="C00000"/>
                </a:solidFill>
                <a:effectLst/>
                <a:latin typeface="Bahnschrift SemiBold" panose="020B0502040204020203" pitchFamily="34" charset="0"/>
              </a:rPr>
              <a:t>3- </a:t>
            </a:r>
            <a:r>
              <a:rPr lang="en-US" b="0" i="0" noProof="1">
                <a:solidFill>
                  <a:srgbClr val="292929"/>
                </a:solidFill>
                <a:effectLst/>
                <a:latin typeface="Bahnschrift SemiBold" panose="020B0502040204020203" pitchFamily="34" charset="0"/>
              </a:rPr>
              <a:t>HTTP metodu</a:t>
            </a:r>
          </a:p>
        </p:txBody>
      </p:sp>
      <p:sp>
        <p:nvSpPr>
          <p:cNvPr id="30" name="Rectangle 29">
            <a:extLst>
              <a:ext uri="{FF2B5EF4-FFF2-40B4-BE49-F238E27FC236}">
                <a16:creationId xmlns:a16="http://schemas.microsoft.com/office/drawing/2014/main" id="{1B0A6019-472D-43EE-885A-ABBDC2C28982}"/>
              </a:ext>
            </a:extLst>
          </p:cNvPr>
          <p:cNvSpPr/>
          <p:nvPr/>
        </p:nvSpPr>
        <p:spPr>
          <a:xfrm>
            <a:off x="2514600" y="2366601"/>
            <a:ext cx="3664468" cy="27510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1" name="TextBox 30">
            <a:extLst>
              <a:ext uri="{FF2B5EF4-FFF2-40B4-BE49-F238E27FC236}">
                <a16:creationId xmlns:a16="http://schemas.microsoft.com/office/drawing/2014/main" id="{E3968096-6EEB-4AB1-AACD-9CE6848FED91}"/>
              </a:ext>
            </a:extLst>
          </p:cNvPr>
          <p:cNvSpPr txBox="1"/>
          <p:nvPr/>
        </p:nvSpPr>
        <p:spPr>
          <a:xfrm>
            <a:off x="6127700" y="2362181"/>
            <a:ext cx="410308" cy="307777"/>
          </a:xfrm>
          <a:prstGeom prst="rect">
            <a:avLst/>
          </a:prstGeom>
          <a:noFill/>
        </p:spPr>
        <p:txBody>
          <a:bodyPr wrap="square">
            <a:spAutoFit/>
          </a:bodyPr>
          <a:lstStyle/>
          <a:p>
            <a:r>
              <a:rPr lang="en-US" sz="1400" dirty="0">
                <a:solidFill>
                  <a:srgbClr val="C00000"/>
                </a:solidFill>
                <a:latin typeface="Bahnschrift SemiBold" panose="020B0502040204020203" pitchFamily="34" charset="0"/>
              </a:rPr>
              <a:t>4</a:t>
            </a:r>
            <a:endParaRPr lang="en-US" dirty="0"/>
          </a:p>
        </p:txBody>
      </p:sp>
      <p:sp>
        <p:nvSpPr>
          <p:cNvPr id="32" name="TextBox 31">
            <a:extLst>
              <a:ext uri="{FF2B5EF4-FFF2-40B4-BE49-F238E27FC236}">
                <a16:creationId xmlns:a16="http://schemas.microsoft.com/office/drawing/2014/main" id="{A3279D4F-332E-456B-AA07-FE27495D4872}"/>
              </a:ext>
            </a:extLst>
          </p:cNvPr>
          <p:cNvSpPr txBox="1"/>
          <p:nvPr/>
        </p:nvSpPr>
        <p:spPr>
          <a:xfrm>
            <a:off x="8134776" y="2736477"/>
            <a:ext cx="3635193" cy="369332"/>
          </a:xfrm>
          <a:prstGeom prst="rect">
            <a:avLst/>
          </a:prstGeom>
          <a:noFill/>
        </p:spPr>
        <p:txBody>
          <a:bodyPr wrap="square">
            <a:spAutoFit/>
          </a:bodyPr>
          <a:lstStyle/>
          <a:p>
            <a:r>
              <a:rPr lang="en-US" dirty="0">
                <a:solidFill>
                  <a:srgbClr val="C00000"/>
                </a:solidFill>
                <a:latin typeface="Bahnschrift SemiBold" panose="020B0502040204020203" pitchFamily="34" charset="0"/>
              </a:rPr>
              <a:t>4</a:t>
            </a:r>
            <a:r>
              <a:rPr lang="en-US" b="0" i="0" dirty="0">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Endpoint satiri</a:t>
            </a:r>
            <a:endParaRPr lang="en-US" b="0" i="0" noProof="1">
              <a:solidFill>
                <a:srgbClr val="292929"/>
              </a:solidFill>
              <a:effectLst/>
              <a:latin typeface="Bahnschrift SemiBold" panose="020B0502040204020203" pitchFamily="34" charset="0"/>
            </a:endParaRPr>
          </a:p>
        </p:txBody>
      </p:sp>
      <p:sp>
        <p:nvSpPr>
          <p:cNvPr id="33" name="Rectangle 32">
            <a:extLst>
              <a:ext uri="{FF2B5EF4-FFF2-40B4-BE49-F238E27FC236}">
                <a16:creationId xmlns:a16="http://schemas.microsoft.com/office/drawing/2014/main" id="{43C47453-E9F8-429B-A81B-2F0414A4460E}"/>
              </a:ext>
            </a:extLst>
          </p:cNvPr>
          <p:cNvSpPr/>
          <p:nvPr/>
        </p:nvSpPr>
        <p:spPr>
          <a:xfrm>
            <a:off x="6763174" y="2087044"/>
            <a:ext cx="575437" cy="27955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4" name="TextBox 33">
            <a:extLst>
              <a:ext uri="{FF2B5EF4-FFF2-40B4-BE49-F238E27FC236}">
                <a16:creationId xmlns:a16="http://schemas.microsoft.com/office/drawing/2014/main" id="{68F09064-24B1-4201-B4FE-AB92BE810197}"/>
              </a:ext>
            </a:extLst>
          </p:cNvPr>
          <p:cNvSpPr txBox="1"/>
          <p:nvPr/>
        </p:nvSpPr>
        <p:spPr>
          <a:xfrm>
            <a:off x="7446165" y="2625166"/>
            <a:ext cx="410308" cy="307777"/>
          </a:xfrm>
          <a:prstGeom prst="rect">
            <a:avLst/>
          </a:prstGeom>
          <a:noFill/>
        </p:spPr>
        <p:txBody>
          <a:bodyPr wrap="square">
            <a:spAutoFit/>
          </a:bodyPr>
          <a:lstStyle/>
          <a:p>
            <a:r>
              <a:rPr lang="en-US" sz="1400" dirty="0">
                <a:solidFill>
                  <a:srgbClr val="C00000"/>
                </a:solidFill>
                <a:latin typeface="Bahnschrift SemiBold" panose="020B0502040204020203" pitchFamily="34" charset="0"/>
              </a:rPr>
              <a:t>5</a:t>
            </a:r>
            <a:endParaRPr lang="en-US" sz="1400" dirty="0"/>
          </a:p>
        </p:txBody>
      </p:sp>
      <p:sp>
        <p:nvSpPr>
          <p:cNvPr id="37" name="TextBox 36">
            <a:extLst>
              <a:ext uri="{FF2B5EF4-FFF2-40B4-BE49-F238E27FC236}">
                <a16:creationId xmlns:a16="http://schemas.microsoft.com/office/drawing/2014/main" id="{97F44DEA-7876-4A81-9B4A-4D85DDE3996A}"/>
              </a:ext>
            </a:extLst>
          </p:cNvPr>
          <p:cNvSpPr txBox="1"/>
          <p:nvPr/>
        </p:nvSpPr>
        <p:spPr>
          <a:xfrm>
            <a:off x="8134776" y="3164423"/>
            <a:ext cx="3635193" cy="369332"/>
          </a:xfrm>
          <a:prstGeom prst="rect">
            <a:avLst/>
          </a:prstGeom>
          <a:noFill/>
        </p:spPr>
        <p:txBody>
          <a:bodyPr wrap="square">
            <a:spAutoFit/>
          </a:bodyPr>
          <a:lstStyle/>
          <a:p>
            <a:r>
              <a:rPr lang="en-US" b="0" i="0" dirty="0">
                <a:solidFill>
                  <a:srgbClr val="C00000"/>
                </a:solidFill>
                <a:effectLst/>
                <a:latin typeface="Bahnschrift SemiBold" panose="020B0502040204020203" pitchFamily="34" charset="0"/>
              </a:rPr>
              <a:t>5- </a:t>
            </a:r>
            <a:r>
              <a:rPr lang="en-US" b="0" i="0" noProof="1">
                <a:solidFill>
                  <a:srgbClr val="292929"/>
                </a:solidFill>
                <a:effectLst/>
                <a:latin typeface="Bahnschrift SemiBold" panose="020B0502040204020203" pitchFamily="34" charset="0"/>
              </a:rPr>
              <a:t>Request’i calistirmak icin</a:t>
            </a:r>
          </a:p>
        </p:txBody>
      </p:sp>
      <p:sp>
        <p:nvSpPr>
          <p:cNvPr id="38" name="Rectangle 37">
            <a:extLst>
              <a:ext uri="{FF2B5EF4-FFF2-40B4-BE49-F238E27FC236}">
                <a16:creationId xmlns:a16="http://schemas.microsoft.com/office/drawing/2014/main" id="{9FA856D0-E7B9-459C-B38F-149FC7338774}"/>
              </a:ext>
            </a:extLst>
          </p:cNvPr>
          <p:cNvSpPr/>
          <p:nvPr/>
        </p:nvSpPr>
        <p:spPr>
          <a:xfrm>
            <a:off x="2045676" y="2109966"/>
            <a:ext cx="779588" cy="22101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9" name="TextBox 38">
            <a:extLst>
              <a:ext uri="{FF2B5EF4-FFF2-40B4-BE49-F238E27FC236}">
                <a16:creationId xmlns:a16="http://schemas.microsoft.com/office/drawing/2014/main" id="{B3AE805B-2014-4212-B619-D99113FD6CBF}"/>
              </a:ext>
            </a:extLst>
          </p:cNvPr>
          <p:cNvSpPr txBox="1"/>
          <p:nvPr/>
        </p:nvSpPr>
        <p:spPr>
          <a:xfrm>
            <a:off x="1805354" y="2068218"/>
            <a:ext cx="410308" cy="307777"/>
          </a:xfrm>
          <a:prstGeom prst="rect">
            <a:avLst/>
          </a:prstGeom>
          <a:noFill/>
        </p:spPr>
        <p:txBody>
          <a:bodyPr wrap="square">
            <a:spAutoFit/>
          </a:bodyPr>
          <a:lstStyle/>
          <a:p>
            <a:r>
              <a:rPr lang="en-US" sz="1400" dirty="0">
                <a:solidFill>
                  <a:srgbClr val="C00000"/>
                </a:solidFill>
                <a:latin typeface="Bahnschrift SemiBold" panose="020B0502040204020203" pitchFamily="34" charset="0"/>
              </a:rPr>
              <a:t>6</a:t>
            </a:r>
            <a:endParaRPr lang="en-US" dirty="0"/>
          </a:p>
        </p:txBody>
      </p:sp>
      <p:sp>
        <p:nvSpPr>
          <p:cNvPr id="40" name="TextBox 39">
            <a:extLst>
              <a:ext uri="{FF2B5EF4-FFF2-40B4-BE49-F238E27FC236}">
                <a16:creationId xmlns:a16="http://schemas.microsoft.com/office/drawing/2014/main" id="{3EE2F0DC-EC60-4890-BA38-8A91C7F7E3C5}"/>
              </a:ext>
            </a:extLst>
          </p:cNvPr>
          <p:cNvSpPr txBox="1"/>
          <p:nvPr/>
        </p:nvSpPr>
        <p:spPr>
          <a:xfrm>
            <a:off x="8134775" y="3575641"/>
            <a:ext cx="3635193" cy="369332"/>
          </a:xfrm>
          <a:prstGeom prst="rect">
            <a:avLst/>
          </a:prstGeom>
          <a:noFill/>
        </p:spPr>
        <p:txBody>
          <a:bodyPr wrap="square">
            <a:spAutoFit/>
          </a:bodyPr>
          <a:lstStyle/>
          <a:p>
            <a:r>
              <a:rPr lang="en-US" dirty="0">
                <a:solidFill>
                  <a:srgbClr val="C00000"/>
                </a:solidFill>
                <a:latin typeface="Bahnschrift SemiBold" panose="020B0502040204020203" pitchFamily="34" charset="0"/>
              </a:rPr>
              <a:t>6</a:t>
            </a:r>
            <a:r>
              <a:rPr lang="en-US" b="0" i="0" dirty="0">
                <a:solidFill>
                  <a:srgbClr val="C00000"/>
                </a:solidFill>
                <a:effectLst/>
                <a:latin typeface="Bahnschrift SemiBold" panose="020B0502040204020203" pitchFamily="34" charset="0"/>
              </a:rPr>
              <a:t>- </a:t>
            </a:r>
            <a:r>
              <a:rPr lang="en-US" b="0" i="0" noProof="1">
                <a:solidFill>
                  <a:srgbClr val="292929"/>
                </a:solidFill>
                <a:effectLst/>
                <a:latin typeface="Bahnschrift SemiBold" panose="020B0502040204020203" pitchFamily="34" charset="0"/>
              </a:rPr>
              <a:t>Request ismi</a:t>
            </a:r>
          </a:p>
        </p:txBody>
      </p:sp>
      <p:sp>
        <p:nvSpPr>
          <p:cNvPr id="41" name="Rectangle 40">
            <a:extLst>
              <a:ext uri="{FF2B5EF4-FFF2-40B4-BE49-F238E27FC236}">
                <a16:creationId xmlns:a16="http://schemas.microsoft.com/office/drawing/2014/main" id="{137D2C1E-FE25-4228-908D-E2014120AC5F}"/>
              </a:ext>
            </a:extLst>
          </p:cNvPr>
          <p:cNvSpPr/>
          <p:nvPr/>
        </p:nvSpPr>
        <p:spPr>
          <a:xfrm>
            <a:off x="7326924" y="2357333"/>
            <a:ext cx="575437" cy="27955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42" name="TextBox 41">
            <a:extLst>
              <a:ext uri="{FF2B5EF4-FFF2-40B4-BE49-F238E27FC236}">
                <a16:creationId xmlns:a16="http://schemas.microsoft.com/office/drawing/2014/main" id="{70A795AF-B4D6-4D56-A683-D0AB7841A29F}"/>
              </a:ext>
            </a:extLst>
          </p:cNvPr>
          <p:cNvSpPr txBox="1"/>
          <p:nvPr/>
        </p:nvSpPr>
        <p:spPr>
          <a:xfrm>
            <a:off x="6519247" y="2086520"/>
            <a:ext cx="373007" cy="307777"/>
          </a:xfrm>
          <a:prstGeom prst="rect">
            <a:avLst/>
          </a:prstGeom>
          <a:noFill/>
        </p:spPr>
        <p:txBody>
          <a:bodyPr wrap="square">
            <a:spAutoFit/>
          </a:bodyPr>
          <a:lstStyle/>
          <a:p>
            <a:r>
              <a:rPr lang="en-US" sz="1400" dirty="0">
                <a:solidFill>
                  <a:srgbClr val="C00000"/>
                </a:solidFill>
                <a:latin typeface="Bahnschrift SemiBold" panose="020B0502040204020203" pitchFamily="34" charset="0"/>
              </a:rPr>
              <a:t>7</a:t>
            </a:r>
            <a:endParaRPr lang="en-US" sz="1400" dirty="0"/>
          </a:p>
        </p:txBody>
      </p:sp>
      <p:sp>
        <p:nvSpPr>
          <p:cNvPr id="43" name="TextBox 42">
            <a:extLst>
              <a:ext uri="{FF2B5EF4-FFF2-40B4-BE49-F238E27FC236}">
                <a16:creationId xmlns:a16="http://schemas.microsoft.com/office/drawing/2014/main" id="{1A60B8E4-6D73-45E9-9B68-894CB09E44C7}"/>
              </a:ext>
            </a:extLst>
          </p:cNvPr>
          <p:cNvSpPr txBox="1"/>
          <p:nvPr/>
        </p:nvSpPr>
        <p:spPr>
          <a:xfrm>
            <a:off x="8134775" y="3983585"/>
            <a:ext cx="3635193" cy="369332"/>
          </a:xfrm>
          <a:prstGeom prst="rect">
            <a:avLst/>
          </a:prstGeom>
          <a:noFill/>
        </p:spPr>
        <p:txBody>
          <a:bodyPr wrap="square">
            <a:spAutoFit/>
          </a:bodyPr>
          <a:lstStyle/>
          <a:p>
            <a:r>
              <a:rPr lang="en-US" b="0" i="0" dirty="0">
                <a:solidFill>
                  <a:srgbClr val="C00000"/>
                </a:solidFill>
                <a:effectLst/>
                <a:latin typeface="Bahnschrift SemiBold" panose="020B0502040204020203" pitchFamily="34" charset="0"/>
              </a:rPr>
              <a:t>7- </a:t>
            </a:r>
            <a:r>
              <a:rPr lang="en-US" b="0" i="0" noProof="1">
                <a:solidFill>
                  <a:srgbClr val="292929"/>
                </a:solidFill>
                <a:effectLst/>
                <a:latin typeface="Bahnschrift SemiBold" panose="020B0502040204020203" pitchFamily="34" charset="0"/>
              </a:rPr>
              <a:t>Request’i kaydetmek icin</a:t>
            </a:r>
          </a:p>
        </p:txBody>
      </p:sp>
      <p:sp>
        <p:nvSpPr>
          <p:cNvPr id="6" name="Left Brace 5">
            <a:extLst>
              <a:ext uri="{FF2B5EF4-FFF2-40B4-BE49-F238E27FC236}">
                <a16:creationId xmlns:a16="http://schemas.microsoft.com/office/drawing/2014/main" id="{2EE5231F-023D-4443-9E56-31DFD71F6E28}"/>
              </a:ext>
            </a:extLst>
          </p:cNvPr>
          <p:cNvSpPr/>
          <p:nvPr/>
        </p:nvSpPr>
        <p:spPr>
          <a:xfrm rot="16200000">
            <a:off x="3311965" y="1574960"/>
            <a:ext cx="275100" cy="2807678"/>
          </a:xfrm>
          <a:prstGeom prst="leftBrace">
            <a:avLst>
              <a:gd name="adj1" fmla="val 8333"/>
              <a:gd name="adj2" fmla="val 47505"/>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TextBox 43">
            <a:extLst>
              <a:ext uri="{FF2B5EF4-FFF2-40B4-BE49-F238E27FC236}">
                <a16:creationId xmlns:a16="http://schemas.microsoft.com/office/drawing/2014/main" id="{F89E251E-3384-4E9A-9AAA-7E652215EF99}"/>
              </a:ext>
            </a:extLst>
          </p:cNvPr>
          <p:cNvSpPr txBox="1"/>
          <p:nvPr/>
        </p:nvSpPr>
        <p:spPr>
          <a:xfrm>
            <a:off x="3449514" y="1161743"/>
            <a:ext cx="410308" cy="307777"/>
          </a:xfrm>
          <a:prstGeom prst="rect">
            <a:avLst/>
          </a:prstGeom>
          <a:noFill/>
        </p:spPr>
        <p:txBody>
          <a:bodyPr wrap="square">
            <a:spAutoFit/>
          </a:bodyPr>
          <a:lstStyle/>
          <a:p>
            <a:r>
              <a:rPr lang="en-US" sz="1400" dirty="0">
                <a:solidFill>
                  <a:srgbClr val="C00000"/>
                </a:solidFill>
                <a:latin typeface="Bahnschrift SemiBold" panose="020B0502040204020203" pitchFamily="34" charset="0"/>
              </a:rPr>
              <a:t>8</a:t>
            </a:r>
            <a:endParaRPr lang="en-US" sz="1400" dirty="0"/>
          </a:p>
        </p:txBody>
      </p:sp>
      <p:sp>
        <p:nvSpPr>
          <p:cNvPr id="45" name="TextBox 44">
            <a:extLst>
              <a:ext uri="{FF2B5EF4-FFF2-40B4-BE49-F238E27FC236}">
                <a16:creationId xmlns:a16="http://schemas.microsoft.com/office/drawing/2014/main" id="{E2100D06-793E-4382-981B-05CB0DE0F996}"/>
              </a:ext>
            </a:extLst>
          </p:cNvPr>
          <p:cNvSpPr txBox="1"/>
          <p:nvPr/>
        </p:nvSpPr>
        <p:spPr>
          <a:xfrm>
            <a:off x="8134775" y="4453661"/>
            <a:ext cx="3635193" cy="646331"/>
          </a:xfrm>
          <a:prstGeom prst="rect">
            <a:avLst/>
          </a:prstGeom>
          <a:noFill/>
        </p:spPr>
        <p:txBody>
          <a:bodyPr wrap="square">
            <a:spAutoFit/>
          </a:bodyPr>
          <a:lstStyle/>
          <a:p>
            <a:r>
              <a:rPr lang="en-US" dirty="0">
                <a:solidFill>
                  <a:srgbClr val="C00000"/>
                </a:solidFill>
                <a:latin typeface="Bahnschrift SemiBold" panose="020B0502040204020203" pitchFamily="34" charset="0"/>
              </a:rPr>
              <a:t>8</a:t>
            </a:r>
            <a:r>
              <a:rPr lang="en-US" b="0" i="0" dirty="0">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Request sekmeleri, yeni bir</a:t>
            </a:r>
          </a:p>
          <a:p>
            <a:r>
              <a:rPr lang="en-US" noProof="1">
                <a:solidFill>
                  <a:srgbClr val="292929"/>
                </a:solidFill>
                <a:latin typeface="Bahnschrift SemiBold" panose="020B0502040204020203" pitchFamily="34" charset="0"/>
              </a:rPr>
              <a:t>     request icin + kullanilabilir</a:t>
            </a:r>
            <a:endParaRPr lang="en-US" b="0" i="0" noProof="1">
              <a:solidFill>
                <a:srgbClr val="292929"/>
              </a:solidFill>
              <a:effectLst/>
              <a:latin typeface="Bahnschrift SemiBold" panose="020B0502040204020203" pitchFamily="34" charset="0"/>
            </a:endParaRPr>
          </a:p>
        </p:txBody>
      </p:sp>
      <p:sp>
        <p:nvSpPr>
          <p:cNvPr id="46" name="Left Brace 45">
            <a:extLst>
              <a:ext uri="{FF2B5EF4-FFF2-40B4-BE49-F238E27FC236}">
                <a16:creationId xmlns:a16="http://schemas.microsoft.com/office/drawing/2014/main" id="{E3441C83-0975-4F4D-B6BC-D88CCA93110A}"/>
              </a:ext>
            </a:extLst>
          </p:cNvPr>
          <p:cNvSpPr/>
          <p:nvPr/>
        </p:nvSpPr>
        <p:spPr>
          <a:xfrm rot="5400000">
            <a:off x="3388168" y="295540"/>
            <a:ext cx="275100" cy="2807678"/>
          </a:xfrm>
          <a:prstGeom prst="leftBrace">
            <a:avLst>
              <a:gd name="adj1" fmla="val 8333"/>
              <a:gd name="adj2" fmla="val 47505"/>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579B28D7-DA30-4016-A01A-8DFB0C9BD50B}"/>
              </a:ext>
            </a:extLst>
          </p:cNvPr>
          <p:cNvSpPr txBox="1"/>
          <p:nvPr/>
        </p:nvSpPr>
        <p:spPr>
          <a:xfrm>
            <a:off x="3240494" y="3195200"/>
            <a:ext cx="410308" cy="307777"/>
          </a:xfrm>
          <a:prstGeom prst="rect">
            <a:avLst/>
          </a:prstGeom>
          <a:noFill/>
        </p:spPr>
        <p:txBody>
          <a:bodyPr wrap="square">
            <a:spAutoFit/>
          </a:bodyPr>
          <a:lstStyle/>
          <a:p>
            <a:r>
              <a:rPr lang="en-US" sz="1400" dirty="0">
                <a:solidFill>
                  <a:srgbClr val="C00000"/>
                </a:solidFill>
                <a:latin typeface="Bahnschrift SemiBold" panose="020B0502040204020203" pitchFamily="34" charset="0"/>
              </a:rPr>
              <a:t>9</a:t>
            </a:r>
            <a:endParaRPr lang="en-US" sz="1400" dirty="0"/>
          </a:p>
        </p:txBody>
      </p:sp>
      <p:sp>
        <p:nvSpPr>
          <p:cNvPr id="48" name="TextBox 47">
            <a:extLst>
              <a:ext uri="{FF2B5EF4-FFF2-40B4-BE49-F238E27FC236}">
                <a16:creationId xmlns:a16="http://schemas.microsoft.com/office/drawing/2014/main" id="{80B5BB0B-5092-45EB-AE98-F349900EB631}"/>
              </a:ext>
            </a:extLst>
          </p:cNvPr>
          <p:cNvSpPr txBox="1"/>
          <p:nvPr/>
        </p:nvSpPr>
        <p:spPr>
          <a:xfrm>
            <a:off x="8134775" y="5107405"/>
            <a:ext cx="3635193" cy="646331"/>
          </a:xfrm>
          <a:prstGeom prst="rect">
            <a:avLst/>
          </a:prstGeom>
          <a:noFill/>
        </p:spPr>
        <p:txBody>
          <a:bodyPr wrap="square">
            <a:spAutoFit/>
          </a:bodyPr>
          <a:lstStyle/>
          <a:p>
            <a:r>
              <a:rPr lang="en-US" b="0" i="0" dirty="0">
                <a:solidFill>
                  <a:srgbClr val="C00000"/>
                </a:solidFill>
                <a:effectLst/>
                <a:latin typeface="Bahnschrift SemiBold" panose="020B0502040204020203" pitchFamily="34" charset="0"/>
              </a:rPr>
              <a:t>9- </a:t>
            </a:r>
            <a:r>
              <a:rPr lang="en-US" noProof="1">
                <a:solidFill>
                  <a:srgbClr val="292929"/>
                </a:solidFill>
                <a:latin typeface="Bahnschrift SemiBold" panose="020B0502040204020203" pitchFamily="34" charset="0"/>
              </a:rPr>
              <a:t>Request icin detay </a:t>
            </a:r>
          </a:p>
          <a:p>
            <a:r>
              <a:rPr lang="en-US" noProof="1">
                <a:solidFill>
                  <a:srgbClr val="292929"/>
                </a:solidFill>
                <a:latin typeface="Bahnschrift SemiBold" panose="020B0502040204020203" pitchFamily="34" charset="0"/>
              </a:rPr>
              <a:t>     ekleyebilecegimiz sekmeler</a:t>
            </a:r>
            <a:endParaRPr lang="en-US" b="0" i="0" noProof="1">
              <a:solidFill>
                <a:srgbClr val="292929"/>
              </a:solidFill>
              <a:effectLst/>
              <a:latin typeface="Bahnschrift SemiBold" panose="020B0502040204020203" pitchFamily="34" charset="0"/>
            </a:endParaRPr>
          </a:p>
        </p:txBody>
      </p:sp>
    </p:spTree>
    <p:extLst>
      <p:ext uri="{BB962C8B-B14F-4D97-AF65-F5344CB8AC3E}">
        <p14:creationId xmlns:p14="http://schemas.microsoft.com/office/powerpoint/2010/main" val="142474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down)">
                                      <p:cBhvr>
                                        <p:cTn id="29" dur="500"/>
                                        <p:tgtEl>
                                          <p:spTgt spid="2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down)">
                                      <p:cBhvr>
                                        <p:cTn id="40" dur="500"/>
                                        <p:tgtEl>
                                          <p:spTgt spid="30"/>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down)">
                                      <p:cBhvr>
                                        <p:cTn id="43" dur="500"/>
                                        <p:tgtEl>
                                          <p:spTgt spid="3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down)">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down)">
                                      <p:cBhvr>
                                        <p:cTn id="51" dur="500"/>
                                        <p:tgtEl>
                                          <p:spTgt spid="41"/>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wipe(down)">
                                      <p:cBhvr>
                                        <p:cTn id="54" dur="500"/>
                                        <p:tgtEl>
                                          <p:spTgt spid="3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wipe(down)">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wipe(down)">
                                      <p:cBhvr>
                                        <p:cTn id="65" dur="500"/>
                                        <p:tgtEl>
                                          <p:spTgt spid="3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wipe(down)">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wipe(down)">
                                      <p:cBhvr>
                                        <p:cTn id="73" dur="500"/>
                                        <p:tgtEl>
                                          <p:spTgt spid="42"/>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wipe(down)">
                                      <p:cBhvr>
                                        <p:cTn id="76" dur="500"/>
                                        <p:tgtEl>
                                          <p:spTgt spid="33"/>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wipe(down)">
                                      <p:cBhvr>
                                        <p:cTn id="79" dur="500"/>
                                        <p:tgtEl>
                                          <p:spTgt spid="4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wipe(down)">
                                      <p:cBhvr>
                                        <p:cTn id="84" dur="500"/>
                                        <p:tgtEl>
                                          <p:spTgt spid="46"/>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wipe(down)">
                                      <p:cBhvr>
                                        <p:cTn id="87" dur="500"/>
                                        <p:tgtEl>
                                          <p:spTgt spid="44"/>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wipe(down)">
                                      <p:cBhvr>
                                        <p:cTn id="90" dur="500"/>
                                        <p:tgtEl>
                                          <p:spTgt spid="4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6"/>
                                        </p:tgtEl>
                                        <p:attrNameLst>
                                          <p:attrName>style.visibility</p:attrName>
                                        </p:attrNameLst>
                                      </p:cBhvr>
                                      <p:to>
                                        <p:strVal val="visible"/>
                                      </p:to>
                                    </p:set>
                                    <p:animEffect transition="in" filter="wipe(down)">
                                      <p:cBhvr>
                                        <p:cTn id="95" dur="500"/>
                                        <p:tgtEl>
                                          <p:spTgt spid="6"/>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47"/>
                                        </p:tgtEl>
                                        <p:attrNameLst>
                                          <p:attrName>style.visibility</p:attrName>
                                        </p:attrNameLst>
                                      </p:cBhvr>
                                      <p:to>
                                        <p:strVal val="visible"/>
                                      </p:to>
                                    </p:set>
                                    <p:animEffect transition="in" filter="wipe(down)">
                                      <p:cBhvr>
                                        <p:cTn id="98" dur="500"/>
                                        <p:tgtEl>
                                          <p:spTgt spid="47"/>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animEffect transition="in" filter="wipe(down)">
                                      <p:cBhvr>
                                        <p:cTn id="10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3" grpId="0" animBg="1"/>
      <p:bldP spid="18" grpId="0"/>
      <p:bldP spid="19" grpId="0" animBg="1"/>
      <p:bldP spid="20" grpId="0"/>
      <p:bldP spid="21" grpId="0"/>
      <p:bldP spid="24" grpId="0" animBg="1"/>
      <p:bldP spid="28" grpId="0"/>
      <p:bldP spid="29" grpId="0"/>
      <p:bldP spid="30" grpId="0" animBg="1"/>
      <p:bldP spid="31" grpId="0"/>
      <p:bldP spid="32" grpId="0"/>
      <p:bldP spid="33" grpId="0" animBg="1"/>
      <p:bldP spid="34" grpId="0"/>
      <p:bldP spid="37" grpId="0"/>
      <p:bldP spid="38" grpId="0" animBg="1"/>
      <p:bldP spid="39" grpId="0"/>
      <p:bldP spid="40" grpId="0"/>
      <p:bldP spid="41" grpId="0" animBg="1"/>
      <p:bldP spid="42" grpId="0"/>
      <p:bldP spid="43" grpId="0"/>
      <p:bldP spid="6" grpId="0" animBg="1"/>
      <p:bldP spid="44" grpId="0"/>
      <p:bldP spid="45" grpId="0"/>
      <p:bldP spid="46" grpId="0" animBg="1"/>
      <p:bldP spid="47" grpId="0"/>
      <p:bldP spid="4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3A3120-4C9B-477A-9C72-64EF98DA6E03}"/>
              </a:ext>
            </a:extLst>
          </p:cNvPr>
          <p:cNvPicPr>
            <a:picLocks noChangeAspect="1"/>
          </p:cNvPicPr>
          <p:nvPr/>
        </p:nvPicPr>
        <p:blipFill>
          <a:blip r:embed="rId2"/>
          <a:stretch>
            <a:fillRect/>
          </a:stretch>
        </p:blipFill>
        <p:spPr>
          <a:xfrm>
            <a:off x="339504" y="1418788"/>
            <a:ext cx="5988996" cy="2429879"/>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67FE7B7-9F71-44BE-8860-7CBFC67E7947}"/>
              </a:ext>
            </a:extLst>
          </p:cNvPr>
          <p:cNvSpPr/>
          <p:nvPr/>
        </p:nvSpPr>
        <p:spPr>
          <a:xfrm>
            <a:off x="328245" y="1409938"/>
            <a:ext cx="6013939" cy="241536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F9BE61C-1513-4A8F-BEB0-42100E2D8644}"/>
              </a:ext>
            </a:extLst>
          </p:cNvPr>
          <p:cNvSpPr txBox="1"/>
          <p:nvPr/>
        </p:nvSpPr>
        <p:spPr>
          <a:xfrm>
            <a:off x="6428200" y="1608915"/>
            <a:ext cx="5111780" cy="646331"/>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1- </a:t>
            </a:r>
            <a:r>
              <a:rPr lang="en-US" b="1" i="0" noProof="1">
                <a:solidFill>
                  <a:srgbClr val="C00000"/>
                </a:solidFill>
                <a:effectLst/>
                <a:latin typeface="Bahnschrift SemiBold" panose="020B0502040204020203" pitchFamily="34" charset="0"/>
              </a:rPr>
              <a:t>Params: </a:t>
            </a:r>
            <a:r>
              <a:rPr lang="en-US" b="0" i="0" noProof="1">
                <a:solidFill>
                  <a:srgbClr val="292929"/>
                </a:solidFill>
                <a:effectLst/>
                <a:latin typeface="Bahnschrift SemiBold" panose="020B0502040204020203" pitchFamily="34" charset="0"/>
              </a:rPr>
              <a:t>gerekli parametreleri key, value</a:t>
            </a:r>
          </a:p>
          <a:p>
            <a:r>
              <a:rPr lang="en-US" noProof="1">
                <a:solidFill>
                  <a:srgbClr val="292929"/>
                </a:solidFill>
                <a:latin typeface="Bahnschrift SemiBold" panose="020B0502040204020203" pitchFamily="34" charset="0"/>
              </a:rPr>
              <a:t>   </a:t>
            </a:r>
            <a:r>
              <a:rPr lang="en-US" b="0" i="0" noProof="1">
                <a:solidFill>
                  <a:srgbClr val="292929"/>
                </a:solidFill>
                <a:effectLst/>
                <a:latin typeface="Bahnschrift SemiBold" panose="020B0502040204020203" pitchFamily="34" charset="0"/>
              </a:rPr>
              <a:t> olarak gönderilebilir.</a:t>
            </a:r>
          </a:p>
        </p:txBody>
      </p:sp>
      <p:sp>
        <p:nvSpPr>
          <p:cNvPr id="21" name="TextBox 20">
            <a:extLst>
              <a:ext uri="{FF2B5EF4-FFF2-40B4-BE49-F238E27FC236}">
                <a16:creationId xmlns:a16="http://schemas.microsoft.com/office/drawing/2014/main" id="{F4A9EAFA-AB26-44C6-87B5-45E6A1DCBAF1}"/>
              </a:ext>
            </a:extLst>
          </p:cNvPr>
          <p:cNvSpPr txBox="1"/>
          <p:nvPr/>
        </p:nvSpPr>
        <p:spPr>
          <a:xfrm>
            <a:off x="6439922" y="2416083"/>
            <a:ext cx="5263717" cy="1200329"/>
          </a:xfrm>
          <a:prstGeom prst="rect">
            <a:avLst/>
          </a:prstGeom>
          <a:noFill/>
        </p:spPr>
        <p:txBody>
          <a:bodyPr wrap="square">
            <a:spAutoFit/>
          </a:bodyPr>
          <a:lstStyle/>
          <a:p>
            <a:r>
              <a:rPr lang="en-US" noProof="1">
                <a:solidFill>
                  <a:srgbClr val="C00000"/>
                </a:solidFill>
                <a:latin typeface="Bahnschrift SemiBold" panose="020B0502040204020203" pitchFamily="34" charset="0"/>
              </a:rPr>
              <a:t>2</a:t>
            </a:r>
            <a:r>
              <a:rPr lang="en-US" b="0" i="0" noProof="1">
                <a:solidFill>
                  <a:srgbClr val="C00000"/>
                </a:solidFill>
                <a:effectLst/>
                <a:latin typeface="Bahnschrift SemiBold" panose="020B0502040204020203" pitchFamily="34" charset="0"/>
              </a:rPr>
              <a:t>- </a:t>
            </a:r>
            <a:r>
              <a:rPr lang="en-US" b="1" i="0" noProof="1">
                <a:solidFill>
                  <a:srgbClr val="C00000"/>
                </a:solidFill>
                <a:effectLst/>
                <a:latin typeface="Bahnschrift SemiBold" panose="020B0502040204020203" pitchFamily="34" charset="0"/>
              </a:rPr>
              <a:t>Authorization : </a:t>
            </a:r>
            <a:r>
              <a:rPr lang="en-US" b="0" i="0" noProof="1">
                <a:solidFill>
                  <a:srgbClr val="292929"/>
                </a:solidFill>
                <a:effectLst/>
                <a:latin typeface="Bahnschrift SemiBold" panose="020B0502040204020203" pitchFamily="34" charset="0"/>
              </a:rPr>
              <a:t>API’lere erişmek icin</a:t>
            </a:r>
          </a:p>
          <a:p>
            <a:r>
              <a:rPr lang="en-US" noProof="1">
                <a:solidFill>
                  <a:srgbClr val="292929"/>
                </a:solidFill>
                <a:latin typeface="Bahnschrift SemiBold" panose="020B0502040204020203" pitchFamily="34" charset="0"/>
              </a:rPr>
              <a:t>    </a:t>
            </a:r>
            <a:r>
              <a:rPr lang="en-US" b="0" i="0" noProof="1">
                <a:solidFill>
                  <a:srgbClr val="292929"/>
                </a:solidFill>
                <a:effectLst/>
                <a:latin typeface="Bahnschrift SemiBold" panose="020B0502040204020203" pitchFamily="34" charset="0"/>
              </a:rPr>
              <a:t>yetkilendirme islemleri icin kullanilir, bir</a:t>
            </a:r>
          </a:p>
          <a:p>
            <a:r>
              <a:rPr lang="en-US" noProof="1">
                <a:solidFill>
                  <a:srgbClr val="292929"/>
                </a:solidFill>
                <a:latin typeface="Bahnschrift SemiBold" panose="020B0502040204020203" pitchFamily="34" charset="0"/>
              </a:rPr>
              <a:t>   </a:t>
            </a:r>
            <a:r>
              <a:rPr lang="en-US" b="0" i="0" noProof="1">
                <a:solidFill>
                  <a:srgbClr val="292929"/>
                </a:solidFill>
                <a:effectLst/>
                <a:latin typeface="Bahnschrift SemiBold" panose="020B0502040204020203" pitchFamily="34" charset="0"/>
              </a:rPr>
              <a:t> kullanıcı adı / şifre ya da bearer token vs bu</a:t>
            </a:r>
          </a:p>
          <a:p>
            <a:r>
              <a:rPr lang="en-US" noProof="1">
                <a:solidFill>
                  <a:srgbClr val="292929"/>
                </a:solidFill>
                <a:latin typeface="Bahnschrift SemiBold" panose="020B0502040204020203" pitchFamily="34" charset="0"/>
              </a:rPr>
              <a:t>   </a:t>
            </a:r>
            <a:r>
              <a:rPr lang="en-US" b="0" i="0" noProof="1">
                <a:solidFill>
                  <a:srgbClr val="292929"/>
                </a:solidFill>
                <a:effectLst/>
                <a:latin typeface="Bahnschrift SemiBold" panose="020B0502040204020203" pitchFamily="34" charset="0"/>
              </a:rPr>
              <a:t> kısımdan set edilir.</a:t>
            </a:r>
          </a:p>
        </p:txBody>
      </p:sp>
      <p:sp>
        <p:nvSpPr>
          <p:cNvPr id="29" name="TextBox 28">
            <a:extLst>
              <a:ext uri="{FF2B5EF4-FFF2-40B4-BE49-F238E27FC236}">
                <a16:creationId xmlns:a16="http://schemas.microsoft.com/office/drawing/2014/main" id="{8F241DBF-5634-49C7-92E4-0D502AE19DAD}"/>
              </a:ext>
            </a:extLst>
          </p:cNvPr>
          <p:cNvSpPr txBox="1"/>
          <p:nvPr/>
        </p:nvSpPr>
        <p:spPr>
          <a:xfrm>
            <a:off x="351228" y="4056396"/>
            <a:ext cx="11067049" cy="369332"/>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3- </a:t>
            </a:r>
            <a:r>
              <a:rPr lang="en-US" b="1" i="0" noProof="1">
                <a:solidFill>
                  <a:srgbClr val="C00000"/>
                </a:solidFill>
                <a:effectLst/>
                <a:latin typeface="charter"/>
              </a:rPr>
              <a:t>Headers : </a:t>
            </a:r>
            <a:r>
              <a:rPr lang="en-US" b="0" i="0" noProof="1">
                <a:solidFill>
                  <a:srgbClr val="C00000"/>
                </a:solidFill>
                <a:effectLst/>
                <a:latin typeface="Bahnschrift SemiBold" panose="020B0502040204020203" pitchFamily="34" charset="0"/>
              </a:rPr>
              <a:t> </a:t>
            </a:r>
            <a:r>
              <a:rPr lang="en-US" b="0" i="0" noProof="1">
                <a:solidFill>
                  <a:srgbClr val="292929"/>
                </a:solidFill>
                <a:effectLst/>
                <a:latin typeface="Bahnschrift SemiBold" panose="020B0502040204020203" pitchFamily="34" charset="0"/>
              </a:rPr>
              <a:t>İhtiyacınıza göre header parametreleri buradan gönderilir, content type JSON gibi</a:t>
            </a:r>
            <a:r>
              <a:rPr lang="en-US" b="0" i="0" noProof="1">
                <a:solidFill>
                  <a:srgbClr val="292929"/>
                </a:solidFill>
                <a:effectLst/>
                <a:latin typeface="charter"/>
              </a:rPr>
              <a:t>.</a:t>
            </a:r>
            <a:endParaRPr lang="en-US" b="0" i="0" noProof="1">
              <a:solidFill>
                <a:srgbClr val="292929"/>
              </a:solidFill>
              <a:effectLst/>
              <a:latin typeface="Bahnschrift SemiBold" panose="020B0502040204020203" pitchFamily="34" charset="0"/>
            </a:endParaRPr>
          </a:p>
        </p:txBody>
      </p:sp>
      <p:sp>
        <p:nvSpPr>
          <p:cNvPr id="32" name="TextBox 31">
            <a:extLst>
              <a:ext uri="{FF2B5EF4-FFF2-40B4-BE49-F238E27FC236}">
                <a16:creationId xmlns:a16="http://schemas.microsoft.com/office/drawing/2014/main" id="{A3279D4F-332E-456B-AA07-FE27495D4872}"/>
              </a:ext>
            </a:extLst>
          </p:cNvPr>
          <p:cNvSpPr txBox="1"/>
          <p:nvPr/>
        </p:nvSpPr>
        <p:spPr>
          <a:xfrm>
            <a:off x="351228" y="4497197"/>
            <a:ext cx="11254618"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4</a:t>
            </a:r>
            <a:r>
              <a:rPr lang="en-US" b="0" i="0" noProof="1">
                <a:solidFill>
                  <a:srgbClr val="C00000"/>
                </a:solidFill>
                <a:effectLst/>
                <a:latin typeface="Bahnschrift SemiBold" panose="020B0502040204020203" pitchFamily="34" charset="0"/>
              </a:rPr>
              <a:t>- </a:t>
            </a:r>
            <a:r>
              <a:rPr lang="en-US" b="1" i="0" noProof="1">
                <a:solidFill>
                  <a:srgbClr val="C00000"/>
                </a:solidFill>
                <a:effectLst/>
                <a:latin typeface="Bahnschrift SemiBold" panose="020B0502040204020203" pitchFamily="34" charset="0"/>
              </a:rPr>
              <a:t>Body </a:t>
            </a:r>
            <a:r>
              <a:rPr lang="en-US" noProof="1">
                <a:solidFill>
                  <a:srgbClr val="C00000"/>
                </a:solidFill>
                <a:latin typeface="Bahnschrift SemiBold" panose="020B0502040204020203" pitchFamily="34" charset="0"/>
              </a:rPr>
              <a:t>: </a:t>
            </a:r>
            <a:r>
              <a:rPr lang="en-US" b="0" i="0" noProof="1">
                <a:solidFill>
                  <a:srgbClr val="292929"/>
                </a:solidFill>
                <a:effectLst/>
                <a:latin typeface="Bahnschrift SemiBold" panose="020B0502040204020203" pitchFamily="34" charset="0"/>
              </a:rPr>
              <a:t>Bir istekteki ayrıntıların özelleştirebildiği kısımdır</a:t>
            </a:r>
            <a:r>
              <a:rPr lang="en-US" b="0" i="0" dirty="0">
                <a:solidFill>
                  <a:srgbClr val="292929"/>
                </a:solidFill>
                <a:effectLst/>
                <a:latin typeface="Bahnschrift SemiBold" panose="020B0502040204020203" pitchFamily="34" charset="0"/>
              </a:rPr>
              <a:t>.</a:t>
            </a:r>
            <a:endParaRPr lang="en-US" b="0" i="0" noProof="1">
              <a:solidFill>
                <a:srgbClr val="292929"/>
              </a:solidFill>
              <a:effectLst/>
              <a:latin typeface="Bahnschrift SemiBold" panose="020B0502040204020203" pitchFamily="34" charset="0"/>
            </a:endParaRPr>
          </a:p>
        </p:txBody>
      </p:sp>
      <p:sp>
        <p:nvSpPr>
          <p:cNvPr id="37" name="TextBox 36">
            <a:extLst>
              <a:ext uri="{FF2B5EF4-FFF2-40B4-BE49-F238E27FC236}">
                <a16:creationId xmlns:a16="http://schemas.microsoft.com/office/drawing/2014/main" id="{97F44DEA-7876-4A81-9B4A-4D85DDE3996A}"/>
              </a:ext>
            </a:extLst>
          </p:cNvPr>
          <p:cNvSpPr txBox="1"/>
          <p:nvPr/>
        </p:nvSpPr>
        <p:spPr>
          <a:xfrm>
            <a:off x="375138" y="4972974"/>
            <a:ext cx="11230708" cy="646331"/>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5- </a:t>
            </a:r>
            <a:r>
              <a:rPr lang="en-US" b="1" i="0" noProof="1">
                <a:solidFill>
                  <a:srgbClr val="C00000"/>
                </a:solidFill>
                <a:effectLst/>
                <a:latin typeface="Bahnschrift SemiBold" panose="020B0502040204020203" pitchFamily="34" charset="0"/>
              </a:rPr>
              <a:t>Pre-request Script </a:t>
            </a:r>
            <a:r>
              <a:rPr lang="en-US" b="1" noProof="1">
                <a:solidFill>
                  <a:srgbClr val="292929"/>
                </a:solidFill>
                <a:latin typeface="Bahnschrift SemiBold" panose="020B0502040204020203" pitchFamily="34" charset="0"/>
              </a:rPr>
              <a:t>: </a:t>
            </a:r>
            <a:r>
              <a:rPr lang="en-US" b="0" i="0" noProof="1">
                <a:solidFill>
                  <a:srgbClr val="292929"/>
                </a:solidFill>
                <a:effectLst/>
                <a:latin typeface="Bahnschrift SemiBold" panose="020B0502040204020203" pitchFamily="34" charset="0"/>
              </a:rPr>
              <a:t>Bir request gönderilmeden önce çalışan kısımdır, genellikle request’in doğru çalışması için gereken ortam değişkenlerinin set edildiği yerdir.</a:t>
            </a:r>
          </a:p>
        </p:txBody>
      </p:sp>
      <p:sp>
        <p:nvSpPr>
          <p:cNvPr id="40" name="TextBox 39">
            <a:extLst>
              <a:ext uri="{FF2B5EF4-FFF2-40B4-BE49-F238E27FC236}">
                <a16:creationId xmlns:a16="http://schemas.microsoft.com/office/drawing/2014/main" id="{3EE2F0DC-EC60-4890-BA38-8A91C7F7E3C5}"/>
              </a:ext>
            </a:extLst>
          </p:cNvPr>
          <p:cNvSpPr txBox="1"/>
          <p:nvPr/>
        </p:nvSpPr>
        <p:spPr>
          <a:xfrm>
            <a:off x="362951" y="5655743"/>
            <a:ext cx="11230708"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6</a:t>
            </a:r>
            <a:r>
              <a:rPr lang="en-US" b="0" i="0" noProof="1">
                <a:solidFill>
                  <a:srgbClr val="C00000"/>
                </a:solidFill>
                <a:effectLst/>
                <a:latin typeface="Bahnschrift SemiBold" panose="020B0502040204020203" pitchFamily="34" charset="0"/>
              </a:rPr>
              <a:t>- </a:t>
            </a:r>
            <a:r>
              <a:rPr lang="en-US" b="1" i="0" noProof="1">
                <a:solidFill>
                  <a:srgbClr val="C00000"/>
                </a:solidFill>
                <a:effectLst/>
                <a:latin typeface="Bahnschrift SemiBold" panose="020B0502040204020203" pitchFamily="34" charset="0"/>
              </a:rPr>
              <a:t>Tests :</a:t>
            </a:r>
            <a:r>
              <a:rPr lang="en-US" b="1" i="0" noProof="1">
                <a:solidFill>
                  <a:srgbClr val="292929"/>
                </a:solidFill>
                <a:effectLst/>
                <a:latin typeface="Bahnschrift SemiBold" panose="020B0502040204020203" pitchFamily="34" charset="0"/>
              </a:rPr>
              <a:t> </a:t>
            </a:r>
            <a:r>
              <a:rPr lang="en-US" b="0" i="0" noProof="1">
                <a:solidFill>
                  <a:srgbClr val="292929"/>
                </a:solidFill>
                <a:effectLst/>
                <a:latin typeface="Bahnschrift SemiBold" panose="020B0502040204020203" pitchFamily="34" charset="0"/>
              </a:rPr>
              <a:t>Bu kısım API’yi test edeceğimiz test scriptlerinin yazıldığı kısımdır</a:t>
            </a:r>
            <a:r>
              <a:rPr lang="en-US" b="0" i="0" dirty="0">
                <a:solidFill>
                  <a:srgbClr val="292929"/>
                </a:solidFill>
                <a:effectLst/>
                <a:latin typeface="Bahnschrift SemiBold" panose="020B0502040204020203" pitchFamily="34" charset="0"/>
              </a:rPr>
              <a:t>.</a:t>
            </a:r>
            <a:endParaRPr lang="en-US" b="0" i="0" noProof="1">
              <a:solidFill>
                <a:srgbClr val="292929"/>
              </a:solidFill>
              <a:effectLst/>
              <a:latin typeface="Bahnschrift SemiBold" panose="020B0502040204020203" pitchFamily="34" charset="0"/>
            </a:endParaRPr>
          </a:p>
        </p:txBody>
      </p:sp>
      <p:sp>
        <p:nvSpPr>
          <p:cNvPr id="13" name="TextBox 12">
            <a:extLst>
              <a:ext uri="{FF2B5EF4-FFF2-40B4-BE49-F238E27FC236}">
                <a16:creationId xmlns:a16="http://schemas.microsoft.com/office/drawing/2014/main" id="{0C9D34E8-2C8E-4FC7-AB29-40E1614473FB}"/>
              </a:ext>
            </a:extLst>
          </p:cNvPr>
          <p:cNvSpPr txBox="1"/>
          <p:nvPr/>
        </p:nvSpPr>
        <p:spPr>
          <a:xfrm>
            <a:off x="668159" y="2336249"/>
            <a:ext cx="410308" cy="307777"/>
          </a:xfrm>
          <a:prstGeom prst="rect">
            <a:avLst/>
          </a:prstGeom>
          <a:noFill/>
        </p:spPr>
        <p:txBody>
          <a:bodyPr wrap="square">
            <a:spAutoFit/>
          </a:bodyPr>
          <a:lstStyle/>
          <a:p>
            <a:r>
              <a:rPr lang="en-US" sz="1400" b="0" i="0" dirty="0">
                <a:solidFill>
                  <a:srgbClr val="C00000"/>
                </a:solidFill>
                <a:effectLst/>
                <a:latin typeface="Bahnschrift SemiBold" panose="020B0502040204020203" pitchFamily="34" charset="0"/>
              </a:rPr>
              <a:t>1</a:t>
            </a:r>
            <a:endParaRPr lang="en-US" sz="1400" dirty="0"/>
          </a:p>
        </p:txBody>
      </p:sp>
      <p:sp>
        <p:nvSpPr>
          <p:cNvPr id="14" name="TextBox 13">
            <a:extLst>
              <a:ext uri="{FF2B5EF4-FFF2-40B4-BE49-F238E27FC236}">
                <a16:creationId xmlns:a16="http://schemas.microsoft.com/office/drawing/2014/main" id="{555C7F2C-F0DB-4E3C-B4CF-1A72CD307BA4}"/>
              </a:ext>
            </a:extLst>
          </p:cNvPr>
          <p:cNvSpPr txBox="1"/>
          <p:nvPr/>
        </p:nvSpPr>
        <p:spPr>
          <a:xfrm>
            <a:off x="1407122" y="2336248"/>
            <a:ext cx="410308" cy="307777"/>
          </a:xfrm>
          <a:prstGeom prst="rect">
            <a:avLst/>
          </a:prstGeom>
          <a:noFill/>
        </p:spPr>
        <p:txBody>
          <a:bodyPr wrap="square">
            <a:spAutoFit/>
          </a:bodyPr>
          <a:lstStyle/>
          <a:p>
            <a:r>
              <a:rPr lang="en-US" sz="1400" dirty="0">
                <a:solidFill>
                  <a:srgbClr val="C00000"/>
                </a:solidFill>
                <a:latin typeface="Bahnschrift SemiBold" panose="020B0502040204020203" pitchFamily="34" charset="0"/>
              </a:rPr>
              <a:t>2</a:t>
            </a:r>
            <a:endParaRPr lang="en-US" sz="1400" dirty="0"/>
          </a:p>
        </p:txBody>
      </p:sp>
      <p:sp>
        <p:nvSpPr>
          <p:cNvPr id="17" name="TextBox 16">
            <a:extLst>
              <a:ext uri="{FF2B5EF4-FFF2-40B4-BE49-F238E27FC236}">
                <a16:creationId xmlns:a16="http://schemas.microsoft.com/office/drawing/2014/main" id="{85836DF9-59EE-4B26-AAE0-0FEDE9E9218E}"/>
              </a:ext>
            </a:extLst>
          </p:cNvPr>
          <p:cNvSpPr txBox="1"/>
          <p:nvPr/>
        </p:nvSpPr>
        <p:spPr>
          <a:xfrm>
            <a:off x="2375039" y="2336247"/>
            <a:ext cx="410308" cy="307777"/>
          </a:xfrm>
          <a:prstGeom prst="rect">
            <a:avLst/>
          </a:prstGeom>
          <a:noFill/>
        </p:spPr>
        <p:txBody>
          <a:bodyPr wrap="square">
            <a:spAutoFit/>
          </a:bodyPr>
          <a:lstStyle/>
          <a:p>
            <a:r>
              <a:rPr lang="en-US" sz="1400" dirty="0">
                <a:solidFill>
                  <a:srgbClr val="C00000"/>
                </a:solidFill>
                <a:latin typeface="Bahnschrift SemiBold" panose="020B0502040204020203" pitchFamily="34" charset="0"/>
              </a:rPr>
              <a:t>3</a:t>
            </a:r>
            <a:endParaRPr lang="en-US" sz="1400" dirty="0"/>
          </a:p>
        </p:txBody>
      </p:sp>
      <p:sp>
        <p:nvSpPr>
          <p:cNvPr id="18" name="TextBox 17">
            <a:extLst>
              <a:ext uri="{FF2B5EF4-FFF2-40B4-BE49-F238E27FC236}">
                <a16:creationId xmlns:a16="http://schemas.microsoft.com/office/drawing/2014/main" id="{552D0537-E0FB-4EF0-AEE6-812784BBD8E9}"/>
              </a:ext>
            </a:extLst>
          </p:cNvPr>
          <p:cNvSpPr txBox="1"/>
          <p:nvPr/>
        </p:nvSpPr>
        <p:spPr>
          <a:xfrm>
            <a:off x="3178698" y="2316086"/>
            <a:ext cx="410308" cy="307777"/>
          </a:xfrm>
          <a:prstGeom prst="rect">
            <a:avLst/>
          </a:prstGeom>
          <a:noFill/>
        </p:spPr>
        <p:txBody>
          <a:bodyPr wrap="square">
            <a:spAutoFit/>
          </a:bodyPr>
          <a:lstStyle/>
          <a:p>
            <a:r>
              <a:rPr lang="en-US" sz="1400" dirty="0">
                <a:solidFill>
                  <a:srgbClr val="C00000"/>
                </a:solidFill>
                <a:latin typeface="Bahnschrift SemiBold" panose="020B0502040204020203" pitchFamily="34" charset="0"/>
              </a:rPr>
              <a:t>4</a:t>
            </a:r>
            <a:endParaRPr lang="en-US" sz="1400" dirty="0"/>
          </a:p>
        </p:txBody>
      </p:sp>
      <p:sp>
        <p:nvSpPr>
          <p:cNvPr id="19" name="TextBox 18">
            <a:extLst>
              <a:ext uri="{FF2B5EF4-FFF2-40B4-BE49-F238E27FC236}">
                <a16:creationId xmlns:a16="http://schemas.microsoft.com/office/drawing/2014/main" id="{39CFE6FA-F1A7-408A-A23E-BF5DFDE5058D}"/>
              </a:ext>
            </a:extLst>
          </p:cNvPr>
          <p:cNvSpPr txBox="1"/>
          <p:nvPr/>
        </p:nvSpPr>
        <p:spPr>
          <a:xfrm>
            <a:off x="4038953" y="2316085"/>
            <a:ext cx="410308" cy="307777"/>
          </a:xfrm>
          <a:prstGeom prst="rect">
            <a:avLst/>
          </a:prstGeom>
          <a:noFill/>
        </p:spPr>
        <p:txBody>
          <a:bodyPr wrap="square">
            <a:spAutoFit/>
          </a:bodyPr>
          <a:lstStyle/>
          <a:p>
            <a:r>
              <a:rPr lang="en-US" sz="1400" b="0" i="0" dirty="0">
                <a:solidFill>
                  <a:srgbClr val="C00000"/>
                </a:solidFill>
                <a:effectLst/>
                <a:latin typeface="Bahnschrift SemiBold" panose="020B0502040204020203" pitchFamily="34" charset="0"/>
              </a:rPr>
              <a:t>5</a:t>
            </a:r>
            <a:endParaRPr lang="en-US" sz="1400" dirty="0"/>
          </a:p>
        </p:txBody>
      </p:sp>
      <p:sp>
        <p:nvSpPr>
          <p:cNvPr id="20" name="TextBox 19">
            <a:extLst>
              <a:ext uri="{FF2B5EF4-FFF2-40B4-BE49-F238E27FC236}">
                <a16:creationId xmlns:a16="http://schemas.microsoft.com/office/drawing/2014/main" id="{315C805B-5434-483D-84C9-3B2626C8F0E0}"/>
              </a:ext>
            </a:extLst>
          </p:cNvPr>
          <p:cNvSpPr txBox="1"/>
          <p:nvPr/>
        </p:nvSpPr>
        <p:spPr>
          <a:xfrm>
            <a:off x="5006870" y="2316084"/>
            <a:ext cx="410308" cy="307777"/>
          </a:xfrm>
          <a:prstGeom prst="rect">
            <a:avLst/>
          </a:prstGeom>
          <a:noFill/>
        </p:spPr>
        <p:txBody>
          <a:bodyPr wrap="square">
            <a:spAutoFit/>
          </a:bodyPr>
          <a:lstStyle/>
          <a:p>
            <a:r>
              <a:rPr lang="en-US" sz="1400" dirty="0">
                <a:solidFill>
                  <a:srgbClr val="C00000"/>
                </a:solidFill>
                <a:latin typeface="Bahnschrift SemiBold" panose="020B0502040204020203" pitchFamily="34" charset="0"/>
              </a:rPr>
              <a:t>6</a:t>
            </a:r>
            <a:endParaRPr lang="en-US" sz="1400" dirty="0"/>
          </a:p>
        </p:txBody>
      </p:sp>
    </p:spTree>
    <p:extLst>
      <p:ext uri="{BB962C8B-B14F-4D97-AF65-F5344CB8AC3E}">
        <p14:creationId xmlns:p14="http://schemas.microsoft.com/office/powerpoint/2010/main" val="134938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down)">
                                      <p:cBhvr>
                                        <p:cTn id="23" dur="500"/>
                                        <p:tgtEl>
                                          <p:spTgt spid="29"/>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500"/>
                                        <p:tgtEl>
                                          <p:spTgt spid="3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down)">
                                      <p:cBhvr>
                                        <p:cTn id="39" dur="500"/>
                                        <p:tgtEl>
                                          <p:spTgt spid="3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down)">
                                      <p:cBhvr>
                                        <p:cTn id="47" dur="500"/>
                                        <p:tgtEl>
                                          <p:spTgt spid="4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down)">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1" grpId="0"/>
      <p:bldP spid="29" grpId="0"/>
      <p:bldP spid="32" grpId="0"/>
      <p:bldP spid="37" grpId="0"/>
      <p:bldP spid="40" grpId="0"/>
      <p:bldP spid="13" grpId="0"/>
      <p:bldP spid="14" grpId="0"/>
      <p:bldP spid="17" grpId="0"/>
      <p:bldP spid="18" grpId="0"/>
      <p:bldP spid="19" grpId="0"/>
      <p:bldP spid="2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11E172-3011-42E5-9BA9-2677A74734EB}"/>
              </a:ext>
            </a:extLst>
          </p:cNvPr>
          <p:cNvPicPr>
            <a:picLocks noChangeAspect="1"/>
          </p:cNvPicPr>
          <p:nvPr/>
        </p:nvPicPr>
        <p:blipFill>
          <a:blip r:embed="rId2"/>
          <a:stretch>
            <a:fillRect/>
          </a:stretch>
        </p:blipFill>
        <p:spPr>
          <a:xfrm>
            <a:off x="4017198" y="2559399"/>
            <a:ext cx="3781425" cy="1276350"/>
          </a:xfrm>
          <a:prstGeom prst="rect">
            <a:avLst/>
          </a:prstGeom>
        </p:spPr>
      </p:pic>
      <p:pic>
        <p:nvPicPr>
          <p:cNvPr id="4" name="Picture 3">
            <a:extLst>
              <a:ext uri="{FF2B5EF4-FFF2-40B4-BE49-F238E27FC236}">
                <a16:creationId xmlns:a16="http://schemas.microsoft.com/office/drawing/2014/main" id="{46B8FAB1-C4AB-4037-A667-87E8E92636E1}"/>
              </a:ext>
            </a:extLst>
          </p:cNvPr>
          <p:cNvPicPr>
            <a:picLocks noChangeAspect="1"/>
          </p:cNvPicPr>
          <p:nvPr/>
        </p:nvPicPr>
        <p:blipFill>
          <a:blip r:embed="rId3"/>
          <a:stretch>
            <a:fillRect/>
          </a:stretch>
        </p:blipFill>
        <p:spPr>
          <a:xfrm>
            <a:off x="328245" y="1409938"/>
            <a:ext cx="3581400" cy="4171950"/>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67FE7B7-9F71-44BE-8860-7CBFC67E7947}"/>
              </a:ext>
            </a:extLst>
          </p:cNvPr>
          <p:cNvSpPr/>
          <p:nvPr/>
        </p:nvSpPr>
        <p:spPr>
          <a:xfrm>
            <a:off x="328246" y="1409938"/>
            <a:ext cx="3581400" cy="417195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F9BE61C-1513-4A8F-BEB0-42100E2D8644}"/>
              </a:ext>
            </a:extLst>
          </p:cNvPr>
          <p:cNvSpPr txBox="1"/>
          <p:nvPr/>
        </p:nvSpPr>
        <p:spPr>
          <a:xfrm>
            <a:off x="4151569" y="1400049"/>
            <a:ext cx="5111780" cy="369332"/>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1- </a:t>
            </a:r>
            <a:r>
              <a:rPr lang="en-US" b="1" i="0" noProof="1">
                <a:solidFill>
                  <a:srgbClr val="C00000"/>
                </a:solidFill>
                <a:effectLst/>
                <a:latin typeface="Bahnschrift SemiBold" panose="020B0502040204020203" pitchFamily="34" charset="0"/>
              </a:rPr>
              <a:t> </a:t>
            </a:r>
            <a:r>
              <a:rPr lang="en-US" b="0" i="0" noProof="1">
                <a:solidFill>
                  <a:srgbClr val="292929"/>
                </a:solidFill>
                <a:effectLst/>
                <a:latin typeface="Bahnschrift SemiBold" panose="020B0502040204020203" pitchFamily="34" charset="0"/>
              </a:rPr>
              <a:t>Collection sekmesini secelim</a:t>
            </a:r>
          </a:p>
        </p:txBody>
      </p:sp>
      <p:sp>
        <p:nvSpPr>
          <p:cNvPr id="21" name="TextBox 20">
            <a:extLst>
              <a:ext uri="{FF2B5EF4-FFF2-40B4-BE49-F238E27FC236}">
                <a16:creationId xmlns:a16="http://schemas.microsoft.com/office/drawing/2014/main" id="{F4A9EAFA-AB26-44C6-87B5-45E6A1DCBAF1}"/>
              </a:ext>
            </a:extLst>
          </p:cNvPr>
          <p:cNvSpPr txBox="1"/>
          <p:nvPr/>
        </p:nvSpPr>
        <p:spPr>
          <a:xfrm>
            <a:off x="4151569" y="1768367"/>
            <a:ext cx="5942000" cy="738664"/>
          </a:xfrm>
          <a:prstGeom prst="rect">
            <a:avLst/>
          </a:prstGeom>
          <a:noFill/>
        </p:spPr>
        <p:txBody>
          <a:bodyPr wrap="square">
            <a:spAutoFit/>
          </a:bodyPr>
          <a:lstStyle/>
          <a:p>
            <a:r>
              <a:rPr lang="en-US" noProof="1">
                <a:solidFill>
                  <a:srgbClr val="C00000"/>
                </a:solidFill>
                <a:latin typeface="Bahnschrift SemiBold" panose="020B0502040204020203" pitchFamily="34" charset="0"/>
              </a:rPr>
              <a:t>2</a:t>
            </a:r>
            <a:r>
              <a:rPr lang="en-US" b="0" i="0" noProof="1">
                <a:solidFill>
                  <a:srgbClr val="C00000"/>
                </a:solidFill>
                <a:effectLst/>
                <a:latin typeface="Bahnschrift SemiBold" panose="020B0502040204020203" pitchFamily="34" charset="0"/>
              </a:rPr>
              <a:t>- </a:t>
            </a:r>
            <a:r>
              <a:rPr lang="en-US" sz="2400" b="1" noProof="1">
                <a:solidFill>
                  <a:srgbClr val="C00000"/>
                </a:solidFill>
                <a:latin typeface="Bahnschrift SemiBold" panose="020B0502040204020203" pitchFamily="34" charset="0"/>
              </a:rPr>
              <a:t>+ </a:t>
            </a:r>
            <a:r>
              <a:rPr lang="en-US" noProof="1">
                <a:solidFill>
                  <a:srgbClr val="292929"/>
                </a:solidFill>
                <a:latin typeface="Bahnschrift SemiBold" panose="020B0502040204020203" pitchFamily="34" charset="0"/>
              </a:rPr>
              <a:t>isaretine basarak veya NEW butonuna basip COLLECTION secerek collection olusturalim</a:t>
            </a:r>
            <a:endParaRPr lang="en-US" b="0" i="0" noProof="1">
              <a:solidFill>
                <a:srgbClr val="292929"/>
              </a:solidFill>
              <a:effectLst/>
              <a:latin typeface="Bahnschrift SemiBold" panose="020B0502040204020203" pitchFamily="34" charset="0"/>
            </a:endParaRPr>
          </a:p>
        </p:txBody>
      </p:sp>
      <p:sp>
        <p:nvSpPr>
          <p:cNvPr id="29" name="TextBox 28">
            <a:extLst>
              <a:ext uri="{FF2B5EF4-FFF2-40B4-BE49-F238E27FC236}">
                <a16:creationId xmlns:a16="http://schemas.microsoft.com/office/drawing/2014/main" id="{8F241DBF-5634-49C7-92E4-0D502AE19DAD}"/>
              </a:ext>
            </a:extLst>
          </p:cNvPr>
          <p:cNvSpPr txBox="1"/>
          <p:nvPr/>
        </p:nvSpPr>
        <p:spPr>
          <a:xfrm>
            <a:off x="7906175" y="2621828"/>
            <a:ext cx="4145148" cy="1200329"/>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3- </a:t>
            </a:r>
            <a:r>
              <a:rPr lang="en-US" noProof="1">
                <a:solidFill>
                  <a:srgbClr val="292929"/>
                </a:solidFill>
                <a:latin typeface="Bahnschrift SemiBold" panose="020B0502040204020203" pitchFamily="34" charset="0"/>
              </a:rPr>
              <a:t>Mouse ile </a:t>
            </a:r>
            <a:r>
              <a:rPr lang="en-US" b="1" noProof="1">
                <a:solidFill>
                  <a:srgbClr val="C00000"/>
                </a:solidFill>
                <a:latin typeface="charter"/>
              </a:rPr>
              <a:t>New Collection </a:t>
            </a:r>
            <a:r>
              <a:rPr lang="en-US" b="0" i="0" noProof="1">
                <a:solidFill>
                  <a:srgbClr val="292929"/>
                </a:solidFill>
                <a:effectLst/>
                <a:latin typeface="Bahnschrift SemiBold" panose="020B0502040204020203" pitchFamily="34" charset="0"/>
              </a:rPr>
              <a:t>Yazisinin uzerine geldiginizde gorunur olan </a:t>
            </a:r>
            <a:r>
              <a:rPr lang="en-US" b="0" i="0" noProof="1">
                <a:solidFill>
                  <a:srgbClr val="C00000"/>
                </a:solidFill>
                <a:effectLst/>
                <a:latin typeface="Bahnschrift SemiBold" panose="020B0502040204020203" pitchFamily="34" charset="0"/>
              </a:rPr>
              <a:t>…</a:t>
            </a:r>
            <a:r>
              <a:rPr lang="en-US" b="0" i="0" noProof="1">
                <a:solidFill>
                  <a:srgbClr val="292929"/>
                </a:solidFill>
                <a:effectLst/>
                <a:latin typeface="Bahnschrift SemiBold" panose="020B0502040204020203" pitchFamily="34" charset="0"/>
              </a:rPr>
              <a:t> yi secip Rename ile collection’a istedigimiz ismi verelim </a:t>
            </a:r>
          </a:p>
        </p:txBody>
      </p:sp>
      <p:sp>
        <p:nvSpPr>
          <p:cNvPr id="32" name="TextBox 31">
            <a:extLst>
              <a:ext uri="{FF2B5EF4-FFF2-40B4-BE49-F238E27FC236}">
                <a16:creationId xmlns:a16="http://schemas.microsoft.com/office/drawing/2014/main" id="{A3279D4F-332E-456B-AA07-FE27495D4872}"/>
              </a:ext>
            </a:extLst>
          </p:cNvPr>
          <p:cNvSpPr txBox="1"/>
          <p:nvPr/>
        </p:nvSpPr>
        <p:spPr>
          <a:xfrm>
            <a:off x="4017197" y="5419762"/>
            <a:ext cx="7694157" cy="923330"/>
          </a:xfrm>
          <a:prstGeom prst="rect">
            <a:avLst/>
          </a:prstGeom>
          <a:noFill/>
        </p:spPr>
        <p:txBody>
          <a:bodyPr wrap="square">
            <a:spAutoFit/>
          </a:bodyPr>
          <a:lstStyle/>
          <a:p>
            <a:r>
              <a:rPr lang="en-US" noProof="1">
                <a:solidFill>
                  <a:srgbClr val="C00000"/>
                </a:solidFill>
                <a:latin typeface="Bahnschrift SemiBold" panose="020B0502040204020203" pitchFamily="34" charset="0"/>
              </a:rPr>
              <a:t>4</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Veya mouse ile Request’lerin oldugu bolumdeki </a:t>
            </a:r>
            <a:r>
              <a:rPr lang="en-US" b="1" i="0" noProof="1">
                <a:solidFill>
                  <a:srgbClr val="C00000"/>
                </a:solidFill>
                <a:effectLst/>
                <a:latin typeface="Bahnschrift SemiBold" panose="020B0502040204020203" pitchFamily="34" charset="0"/>
              </a:rPr>
              <a:t>New Collection</a:t>
            </a:r>
            <a:r>
              <a:rPr lang="en-US" noProof="1">
                <a:solidFill>
                  <a:srgbClr val="C00000"/>
                </a:solidFill>
                <a:latin typeface="Bahnschrift SemiBold" panose="020B0502040204020203" pitchFamily="34" charset="0"/>
              </a:rPr>
              <a:t> </a:t>
            </a:r>
            <a:r>
              <a:rPr lang="en-US" b="0" i="0" noProof="1">
                <a:solidFill>
                  <a:srgbClr val="292929"/>
                </a:solidFill>
                <a:effectLst/>
                <a:latin typeface="Bahnschrift SemiBold" panose="020B0502040204020203" pitchFamily="34" charset="0"/>
              </a:rPr>
              <a:t>yazisinin ustune geldigimizde ortaya cikan </a:t>
            </a:r>
            <a:r>
              <a:rPr lang="en-US" b="0" i="0" noProof="1">
                <a:solidFill>
                  <a:srgbClr val="C00000"/>
                </a:solidFill>
                <a:effectLst/>
                <a:latin typeface="Bahnschrift SemiBold" panose="020B0502040204020203" pitchFamily="34" charset="0"/>
              </a:rPr>
              <a:t>kalem</a:t>
            </a:r>
            <a:r>
              <a:rPr lang="en-US" b="0" i="0" noProof="1">
                <a:solidFill>
                  <a:srgbClr val="292929"/>
                </a:solidFill>
                <a:effectLst/>
                <a:latin typeface="Bahnschrift SemiBold" panose="020B0502040204020203" pitchFamily="34" charset="0"/>
              </a:rPr>
              <a:t> isaretine tiklayip collection’a istedigimiz ismi verelim</a:t>
            </a:r>
          </a:p>
        </p:txBody>
      </p:sp>
      <p:sp>
        <p:nvSpPr>
          <p:cNvPr id="40" name="TextBox 39">
            <a:extLst>
              <a:ext uri="{FF2B5EF4-FFF2-40B4-BE49-F238E27FC236}">
                <a16:creationId xmlns:a16="http://schemas.microsoft.com/office/drawing/2014/main" id="{3EE2F0DC-EC60-4890-BA38-8A91C7F7E3C5}"/>
              </a:ext>
            </a:extLst>
          </p:cNvPr>
          <p:cNvSpPr txBox="1"/>
          <p:nvPr/>
        </p:nvSpPr>
        <p:spPr>
          <a:xfrm>
            <a:off x="375138" y="910127"/>
            <a:ext cx="2966403"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COLLECTION OLUSTURMA</a:t>
            </a:r>
            <a:endParaRPr lang="en-US" b="0" i="0" noProof="1">
              <a:solidFill>
                <a:srgbClr val="292929"/>
              </a:solidFill>
              <a:effectLst/>
              <a:latin typeface="Bahnschrift SemiBold" panose="020B0502040204020203" pitchFamily="34" charset="0"/>
            </a:endParaRPr>
          </a:p>
        </p:txBody>
      </p:sp>
      <p:sp>
        <p:nvSpPr>
          <p:cNvPr id="17" name="Rectangle 16">
            <a:extLst>
              <a:ext uri="{FF2B5EF4-FFF2-40B4-BE49-F238E27FC236}">
                <a16:creationId xmlns:a16="http://schemas.microsoft.com/office/drawing/2014/main" id="{EA536B75-C2C6-4EBD-B74A-F90AAE067E0E}"/>
              </a:ext>
            </a:extLst>
          </p:cNvPr>
          <p:cNvSpPr/>
          <p:nvPr/>
        </p:nvSpPr>
        <p:spPr>
          <a:xfrm>
            <a:off x="375138" y="2177077"/>
            <a:ext cx="609599" cy="59967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Rectangle 17">
            <a:extLst>
              <a:ext uri="{FF2B5EF4-FFF2-40B4-BE49-F238E27FC236}">
                <a16:creationId xmlns:a16="http://schemas.microsoft.com/office/drawing/2014/main" id="{0917530B-CEAC-4A32-B7AB-872148DF02EF}"/>
              </a:ext>
            </a:extLst>
          </p:cNvPr>
          <p:cNvSpPr/>
          <p:nvPr/>
        </p:nvSpPr>
        <p:spPr>
          <a:xfrm>
            <a:off x="1031629" y="2194405"/>
            <a:ext cx="410309" cy="42603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Rectangle 18">
            <a:extLst>
              <a:ext uri="{FF2B5EF4-FFF2-40B4-BE49-F238E27FC236}">
                <a16:creationId xmlns:a16="http://schemas.microsoft.com/office/drawing/2014/main" id="{772EF354-9135-4B77-A076-9748D8C05D6D}"/>
              </a:ext>
            </a:extLst>
          </p:cNvPr>
          <p:cNvSpPr/>
          <p:nvPr/>
        </p:nvSpPr>
        <p:spPr>
          <a:xfrm>
            <a:off x="2928651" y="1768367"/>
            <a:ext cx="410309" cy="42603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8" name="Picture 7">
            <a:extLst>
              <a:ext uri="{FF2B5EF4-FFF2-40B4-BE49-F238E27FC236}">
                <a16:creationId xmlns:a16="http://schemas.microsoft.com/office/drawing/2014/main" id="{E01AECBE-485F-48AB-A549-5EE1B5586557}"/>
              </a:ext>
            </a:extLst>
          </p:cNvPr>
          <p:cNvPicPr>
            <a:picLocks noChangeAspect="1"/>
          </p:cNvPicPr>
          <p:nvPr/>
        </p:nvPicPr>
        <p:blipFill>
          <a:blip r:embed="rId5"/>
          <a:stretch>
            <a:fillRect/>
          </a:stretch>
        </p:blipFill>
        <p:spPr>
          <a:xfrm>
            <a:off x="4017198" y="3947979"/>
            <a:ext cx="7372350" cy="1343025"/>
          </a:xfrm>
          <a:prstGeom prst="rect">
            <a:avLst/>
          </a:prstGeom>
        </p:spPr>
      </p:pic>
      <p:sp>
        <p:nvSpPr>
          <p:cNvPr id="24" name="Rectangle 23">
            <a:extLst>
              <a:ext uri="{FF2B5EF4-FFF2-40B4-BE49-F238E27FC236}">
                <a16:creationId xmlns:a16="http://schemas.microsoft.com/office/drawing/2014/main" id="{B045449D-F395-48AD-862A-91B3B3FAEC00}"/>
              </a:ext>
            </a:extLst>
          </p:cNvPr>
          <p:cNvSpPr/>
          <p:nvPr/>
        </p:nvSpPr>
        <p:spPr>
          <a:xfrm>
            <a:off x="7272105" y="3278192"/>
            <a:ext cx="410309" cy="42603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6" name="Rectangle 25">
            <a:extLst>
              <a:ext uri="{FF2B5EF4-FFF2-40B4-BE49-F238E27FC236}">
                <a16:creationId xmlns:a16="http://schemas.microsoft.com/office/drawing/2014/main" id="{DCF25DEA-8F3A-48A6-9722-E39A54F6DE1F}"/>
              </a:ext>
            </a:extLst>
          </p:cNvPr>
          <p:cNvSpPr/>
          <p:nvPr/>
        </p:nvSpPr>
        <p:spPr>
          <a:xfrm>
            <a:off x="4017197" y="2552556"/>
            <a:ext cx="3781425" cy="128319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7" name="Rectangle 26">
            <a:extLst>
              <a:ext uri="{FF2B5EF4-FFF2-40B4-BE49-F238E27FC236}">
                <a16:creationId xmlns:a16="http://schemas.microsoft.com/office/drawing/2014/main" id="{F3750DBC-A72A-4220-8790-587D10104A26}"/>
              </a:ext>
            </a:extLst>
          </p:cNvPr>
          <p:cNvSpPr/>
          <p:nvPr/>
        </p:nvSpPr>
        <p:spPr>
          <a:xfrm>
            <a:off x="4807022" y="3284879"/>
            <a:ext cx="2133040" cy="39371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8" name="Rectangle 27">
            <a:extLst>
              <a:ext uri="{FF2B5EF4-FFF2-40B4-BE49-F238E27FC236}">
                <a16:creationId xmlns:a16="http://schemas.microsoft.com/office/drawing/2014/main" id="{336E8867-5093-4108-A4D3-17949167CA26}"/>
              </a:ext>
            </a:extLst>
          </p:cNvPr>
          <p:cNvSpPr/>
          <p:nvPr/>
        </p:nvSpPr>
        <p:spPr>
          <a:xfrm>
            <a:off x="4017197" y="3948246"/>
            <a:ext cx="7372350" cy="134275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0" name="Rectangle 29">
            <a:extLst>
              <a:ext uri="{FF2B5EF4-FFF2-40B4-BE49-F238E27FC236}">
                <a16:creationId xmlns:a16="http://schemas.microsoft.com/office/drawing/2014/main" id="{10B26AB7-F89C-40CB-A917-CFC5EFE9BAA5}"/>
              </a:ext>
            </a:extLst>
          </p:cNvPr>
          <p:cNvSpPr/>
          <p:nvPr/>
        </p:nvSpPr>
        <p:spPr>
          <a:xfrm>
            <a:off x="8219921" y="4390404"/>
            <a:ext cx="216483" cy="40017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1" name="Rectangle 30">
            <a:extLst>
              <a:ext uri="{FF2B5EF4-FFF2-40B4-BE49-F238E27FC236}">
                <a16:creationId xmlns:a16="http://schemas.microsoft.com/office/drawing/2014/main" id="{D264B1A3-2178-4473-91A6-C5EB01F99C31}"/>
              </a:ext>
            </a:extLst>
          </p:cNvPr>
          <p:cNvSpPr/>
          <p:nvPr/>
        </p:nvSpPr>
        <p:spPr>
          <a:xfrm>
            <a:off x="6940062" y="4409042"/>
            <a:ext cx="1125415" cy="36981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3" name="TextBox 32">
            <a:extLst>
              <a:ext uri="{FF2B5EF4-FFF2-40B4-BE49-F238E27FC236}">
                <a16:creationId xmlns:a16="http://schemas.microsoft.com/office/drawing/2014/main" id="{2BD17301-5A62-4181-9E07-0CB1F7A7819E}"/>
              </a:ext>
            </a:extLst>
          </p:cNvPr>
          <p:cNvSpPr txBox="1"/>
          <p:nvPr/>
        </p:nvSpPr>
        <p:spPr>
          <a:xfrm>
            <a:off x="104850" y="2312666"/>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a:t>
            </a:r>
            <a:endParaRPr lang="en-US" sz="1400" dirty="0"/>
          </a:p>
        </p:txBody>
      </p:sp>
      <p:sp>
        <p:nvSpPr>
          <p:cNvPr id="34" name="TextBox 33">
            <a:extLst>
              <a:ext uri="{FF2B5EF4-FFF2-40B4-BE49-F238E27FC236}">
                <a16:creationId xmlns:a16="http://schemas.microsoft.com/office/drawing/2014/main" id="{45E8AE58-0D44-43B1-953E-4A8DDC880874}"/>
              </a:ext>
            </a:extLst>
          </p:cNvPr>
          <p:cNvSpPr txBox="1"/>
          <p:nvPr/>
        </p:nvSpPr>
        <p:spPr>
          <a:xfrm>
            <a:off x="1120940" y="2642982"/>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2</a:t>
            </a:r>
            <a:endParaRPr lang="en-US" sz="1400" dirty="0"/>
          </a:p>
        </p:txBody>
      </p:sp>
      <p:sp>
        <p:nvSpPr>
          <p:cNvPr id="35" name="TextBox 34">
            <a:extLst>
              <a:ext uri="{FF2B5EF4-FFF2-40B4-BE49-F238E27FC236}">
                <a16:creationId xmlns:a16="http://schemas.microsoft.com/office/drawing/2014/main" id="{8D46D46D-289B-4234-9C8F-4C628CCB5D76}"/>
              </a:ext>
            </a:extLst>
          </p:cNvPr>
          <p:cNvSpPr txBox="1"/>
          <p:nvPr/>
        </p:nvSpPr>
        <p:spPr>
          <a:xfrm>
            <a:off x="3017962" y="2256416"/>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2</a:t>
            </a:r>
            <a:endParaRPr lang="en-US" sz="1400" dirty="0"/>
          </a:p>
        </p:txBody>
      </p:sp>
      <p:sp>
        <p:nvSpPr>
          <p:cNvPr id="36" name="TextBox 35">
            <a:extLst>
              <a:ext uri="{FF2B5EF4-FFF2-40B4-BE49-F238E27FC236}">
                <a16:creationId xmlns:a16="http://schemas.microsoft.com/office/drawing/2014/main" id="{EA638BFF-3D8B-4E64-8F37-30F532CF06A7}"/>
              </a:ext>
            </a:extLst>
          </p:cNvPr>
          <p:cNvSpPr txBox="1"/>
          <p:nvPr/>
        </p:nvSpPr>
        <p:spPr>
          <a:xfrm>
            <a:off x="6986643" y="3337322"/>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3</a:t>
            </a:r>
            <a:endParaRPr lang="en-US" sz="1400" dirty="0"/>
          </a:p>
        </p:txBody>
      </p:sp>
      <p:sp>
        <p:nvSpPr>
          <p:cNvPr id="38" name="TextBox 37">
            <a:extLst>
              <a:ext uri="{FF2B5EF4-FFF2-40B4-BE49-F238E27FC236}">
                <a16:creationId xmlns:a16="http://schemas.microsoft.com/office/drawing/2014/main" id="{32F30B95-C66E-4082-874F-9DCC2BA8CCCC}"/>
              </a:ext>
            </a:extLst>
          </p:cNvPr>
          <p:cNvSpPr txBox="1"/>
          <p:nvPr/>
        </p:nvSpPr>
        <p:spPr>
          <a:xfrm>
            <a:off x="8001064" y="4427551"/>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4</a:t>
            </a:r>
            <a:endParaRPr lang="en-US" sz="1400" dirty="0"/>
          </a:p>
        </p:txBody>
      </p:sp>
    </p:spTree>
    <p:extLst>
      <p:ext uri="{BB962C8B-B14F-4D97-AF65-F5344CB8AC3E}">
        <p14:creationId xmlns:p14="http://schemas.microsoft.com/office/powerpoint/2010/main" val="278279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500"/>
                                        <p:tgtEl>
                                          <p:spTgt spid="26"/>
                                        </p:tgtEl>
                                      </p:cBhvr>
                                    </p:animEffect>
                                  </p:childTnLst>
                                </p:cTn>
                              </p:par>
                              <p:par>
                                <p:cTn id="29" presetID="2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down)">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down)">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down)">
                                      <p:cBhvr>
                                        <p:cTn id="49" dur="500"/>
                                        <p:tgtEl>
                                          <p:spTgt spid="28"/>
                                        </p:tgtEl>
                                      </p:cBhvr>
                                    </p:animEffect>
                                  </p:childTnLst>
                                </p:cTn>
                              </p:par>
                              <p:par>
                                <p:cTn id="50" presetID="22" presetClass="entr" presetSubtype="4"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down)">
                                      <p:cBhvr>
                                        <p:cTn id="52" dur="500"/>
                                        <p:tgtEl>
                                          <p:spTgt spid="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down)">
                                      <p:cBhvr>
                                        <p:cTn id="55" dur="500"/>
                                        <p:tgtEl>
                                          <p:spTgt spid="3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down)">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down)">
                                      <p:cBhvr>
                                        <p:cTn id="65" dur="500"/>
                                        <p:tgtEl>
                                          <p:spTgt spid="3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wipe(down)">
                                      <p:cBhvr>
                                        <p:cTn id="70" dur="500"/>
                                        <p:tgtEl>
                                          <p:spTgt spid="3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wipe(down)">
                                      <p:cBhvr>
                                        <p:cTn id="76" dur="500"/>
                                        <p:tgtEl>
                                          <p:spTgt spid="35"/>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wipe(down)">
                                      <p:cBhvr>
                                        <p:cTn id="79" dur="500"/>
                                        <p:tgtEl>
                                          <p:spTgt spid="36"/>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wipe(down)">
                                      <p:cBhvr>
                                        <p:cTn id="8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1" grpId="0"/>
      <p:bldP spid="29" grpId="0"/>
      <p:bldP spid="32" grpId="0"/>
      <p:bldP spid="17" grpId="0" animBg="1"/>
      <p:bldP spid="18" grpId="0" animBg="1"/>
      <p:bldP spid="19" grpId="0" animBg="1"/>
      <p:bldP spid="24" grpId="0" animBg="1"/>
      <p:bldP spid="26" grpId="0" animBg="1"/>
      <p:bldP spid="27" grpId="0" animBg="1"/>
      <p:bldP spid="28" grpId="0" animBg="1"/>
      <p:bldP spid="30" grpId="0" animBg="1"/>
      <p:bldP spid="31" grpId="0" animBg="1"/>
      <p:bldP spid="33" grpId="0"/>
      <p:bldP spid="34" grpId="0"/>
      <p:bldP spid="35" grpId="0"/>
      <p:bldP spid="36" grpId="0"/>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5235636" y="90347"/>
            <a:ext cx="2737890" cy="461665"/>
          </a:xfrm>
          <a:prstGeom prst="rect">
            <a:avLst/>
          </a:prstGeom>
          <a:noFill/>
        </p:spPr>
        <p:txBody>
          <a:bodyPr wrap="square">
            <a:spAutoFit/>
          </a:bodyPr>
          <a:lstStyle/>
          <a:p>
            <a:pPr algn="ctr"/>
            <a:r>
              <a:rPr lang="en-US" sz="2400" b="0" i="0" noProof="1">
                <a:effectLst/>
                <a:latin typeface="Bahnschrift SemiBold" panose="020B0502040204020203" pitchFamily="34" charset="0"/>
              </a:rPr>
              <a:t>API Nasil Calisir </a:t>
            </a:r>
            <a:r>
              <a:rPr lang="en-US" sz="2400" b="0" i="0" dirty="0">
                <a:effectLst/>
                <a:latin typeface="Bahnschrift SemiBold" panose="020B0502040204020203" pitchFamily="34" charset="0"/>
              </a:rPr>
              <a:t>?</a:t>
            </a:r>
          </a:p>
        </p:txBody>
      </p:sp>
      <p:pic>
        <p:nvPicPr>
          <p:cNvPr id="6" name="Resim 4">
            <a:extLst>
              <a:ext uri="{FF2B5EF4-FFF2-40B4-BE49-F238E27FC236}">
                <a16:creationId xmlns:a16="http://schemas.microsoft.com/office/drawing/2014/main" id="{6D8D5A1B-D062-4D0D-A1D2-876AFAA23965}"/>
              </a:ext>
            </a:extLst>
          </p:cNvPr>
          <p:cNvPicPr>
            <a:picLocks noChangeAspect="1"/>
          </p:cNvPicPr>
          <p:nvPr/>
        </p:nvPicPr>
        <p:blipFill>
          <a:blip r:embed="rId2"/>
          <a:stretch>
            <a:fillRect/>
          </a:stretch>
        </p:blipFill>
        <p:spPr>
          <a:xfrm>
            <a:off x="8107529" y="636505"/>
            <a:ext cx="3489405" cy="2302078"/>
          </a:xfrm>
          <a:prstGeom prst="rect">
            <a:avLst/>
          </a:prstGeom>
        </p:spPr>
      </p:pic>
      <p:pic>
        <p:nvPicPr>
          <p:cNvPr id="8" name="Picture 7">
            <a:extLst>
              <a:ext uri="{FF2B5EF4-FFF2-40B4-BE49-F238E27FC236}">
                <a16:creationId xmlns:a16="http://schemas.microsoft.com/office/drawing/2014/main" id="{CBC5C556-5073-4FFF-B862-91BE75B12202}"/>
              </a:ext>
            </a:extLst>
          </p:cNvPr>
          <p:cNvPicPr>
            <a:picLocks noChangeAspect="1"/>
          </p:cNvPicPr>
          <p:nvPr/>
        </p:nvPicPr>
        <p:blipFill>
          <a:blip r:embed="rId3"/>
          <a:stretch>
            <a:fillRect/>
          </a:stretch>
        </p:blipFill>
        <p:spPr>
          <a:xfrm>
            <a:off x="5144657" y="1172280"/>
            <a:ext cx="1636290" cy="3725484"/>
          </a:xfrm>
          <a:prstGeom prst="rect">
            <a:avLst/>
          </a:prstGeom>
        </p:spPr>
      </p:pic>
      <p:cxnSp>
        <p:nvCxnSpPr>
          <p:cNvPr id="11" name="Straight Arrow Connector 10">
            <a:extLst>
              <a:ext uri="{FF2B5EF4-FFF2-40B4-BE49-F238E27FC236}">
                <a16:creationId xmlns:a16="http://schemas.microsoft.com/office/drawing/2014/main" id="{3FD92E84-62E6-442C-BDAA-9646B8CEDF80}"/>
              </a:ext>
            </a:extLst>
          </p:cNvPr>
          <p:cNvCxnSpPr>
            <a:cxnSpLocks/>
          </p:cNvCxnSpPr>
          <p:nvPr/>
        </p:nvCxnSpPr>
        <p:spPr>
          <a:xfrm>
            <a:off x="7073513" y="3421790"/>
            <a:ext cx="2594135" cy="0"/>
          </a:xfrm>
          <a:prstGeom prst="straightConnector1">
            <a:avLst/>
          </a:prstGeom>
          <a:noFill/>
          <a:ln w="38100" cap="flat">
            <a:solidFill>
              <a:schemeClr val="accent6">
                <a:hueOff val="61929"/>
                <a:satOff val="10820"/>
                <a:lumOff val="-8848"/>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2" name="TextBox 11">
            <a:extLst>
              <a:ext uri="{FF2B5EF4-FFF2-40B4-BE49-F238E27FC236}">
                <a16:creationId xmlns:a16="http://schemas.microsoft.com/office/drawing/2014/main" id="{B387B9AF-308F-474B-8223-7398A02C19CF}"/>
              </a:ext>
            </a:extLst>
          </p:cNvPr>
          <p:cNvSpPr txBox="1"/>
          <p:nvPr/>
        </p:nvSpPr>
        <p:spPr>
          <a:xfrm>
            <a:off x="7036862" y="2981247"/>
            <a:ext cx="2338643"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indent="0" algn="ctr"/>
            <a:r>
              <a:rPr lang="en-US" b="1" i="1" dirty="0">
                <a:solidFill>
                  <a:srgbClr val="C00000"/>
                </a:solidFill>
                <a:latin typeface="Bahnschrift SemiBold" panose="020B0502040204020203" pitchFamily="34" charset="0"/>
              </a:rPr>
              <a:t>2- </a:t>
            </a:r>
            <a:r>
              <a:rPr lang="en-US" b="1" i="1" dirty="0">
                <a:latin typeface="Bahnschrift SemiBold" panose="020B0502040204020203" pitchFamily="34" charset="0"/>
              </a:rPr>
              <a:t>Request to Server</a:t>
            </a:r>
          </a:p>
        </p:txBody>
      </p:sp>
      <p:cxnSp>
        <p:nvCxnSpPr>
          <p:cNvPr id="14" name="Straight Arrow Connector 13">
            <a:extLst>
              <a:ext uri="{FF2B5EF4-FFF2-40B4-BE49-F238E27FC236}">
                <a16:creationId xmlns:a16="http://schemas.microsoft.com/office/drawing/2014/main" id="{225E546E-043A-4216-B234-FC35D907336B}"/>
              </a:ext>
            </a:extLst>
          </p:cNvPr>
          <p:cNvCxnSpPr>
            <a:cxnSpLocks/>
          </p:cNvCxnSpPr>
          <p:nvPr/>
        </p:nvCxnSpPr>
        <p:spPr>
          <a:xfrm>
            <a:off x="2433500" y="3260883"/>
            <a:ext cx="2232285" cy="0"/>
          </a:xfrm>
          <a:prstGeom prst="straightConnector1">
            <a:avLst/>
          </a:prstGeom>
          <a:noFill/>
          <a:ln w="38100" cap="flat">
            <a:solidFill>
              <a:schemeClr val="accent6">
                <a:hueOff val="61929"/>
                <a:satOff val="10820"/>
                <a:lumOff val="-8848"/>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153E826A-FC8A-433C-9C23-9BA99243B89C}"/>
              </a:ext>
            </a:extLst>
          </p:cNvPr>
          <p:cNvSpPr txBox="1"/>
          <p:nvPr/>
        </p:nvSpPr>
        <p:spPr>
          <a:xfrm>
            <a:off x="2342098" y="2891551"/>
            <a:ext cx="196951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indent="0" algn="ctr"/>
            <a:r>
              <a:rPr lang="en-US" b="1" i="1" dirty="0">
                <a:solidFill>
                  <a:srgbClr val="C00000"/>
                </a:solidFill>
                <a:latin typeface="Bahnschrift SemiBold" panose="020B0502040204020203" pitchFamily="34" charset="0"/>
              </a:rPr>
              <a:t>1- </a:t>
            </a:r>
            <a:r>
              <a:rPr lang="en-US" b="1" i="1" dirty="0">
                <a:latin typeface="Bahnschrift SemiBold" panose="020B0502040204020203" pitchFamily="34" charset="0"/>
              </a:rPr>
              <a:t>Request to API</a:t>
            </a:r>
          </a:p>
        </p:txBody>
      </p:sp>
      <p:sp>
        <p:nvSpPr>
          <p:cNvPr id="16" name="TextBox 15">
            <a:extLst>
              <a:ext uri="{FF2B5EF4-FFF2-40B4-BE49-F238E27FC236}">
                <a16:creationId xmlns:a16="http://schemas.microsoft.com/office/drawing/2014/main" id="{DC4E8566-72AF-4E3F-8971-F52F82E0D01F}"/>
              </a:ext>
            </a:extLst>
          </p:cNvPr>
          <p:cNvSpPr txBox="1"/>
          <p:nvPr/>
        </p:nvSpPr>
        <p:spPr>
          <a:xfrm>
            <a:off x="2164645" y="3274252"/>
            <a:ext cx="232441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indent="0" algn="ctr"/>
            <a:r>
              <a:rPr lang="en-US" b="1" i="1" dirty="0">
                <a:solidFill>
                  <a:srgbClr val="C00000"/>
                </a:solidFill>
                <a:latin typeface="Bahnschrift SemiBold" panose="020B0502040204020203" pitchFamily="34" charset="0"/>
              </a:rPr>
              <a:t>Corba, Pizza, Kola</a:t>
            </a:r>
            <a:endParaRPr lang="en-US" b="1" i="1" dirty="0">
              <a:latin typeface="Bahnschrift SemiBold" panose="020B0502040204020203" pitchFamily="34" charset="0"/>
            </a:endParaRPr>
          </a:p>
        </p:txBody>
      </p:sp>
      <p:sp>
        <p:nvSpPr>
          <p:cNvPr id="17" name="TextBox 16">
            <a:extLst>
              <a:ext uri="{FF2B5EF4-FFF2-40B4-BE49-F238E27FC236}">
                <a16:creationId xmlns:a16="http://schemas.microsoft.com/office/drawing/2014/main" id="{9392FECA-7024-4D20-8FCD-3C13011E3A44}"/>
              </a:ext>
            </a:extLst>
          </p:cNvPr>
          <p:cNvSpPr txBox="1"/>
          <p:nvPr/>
        </p:nvSpPr>
        <p:spPr>
          <a:xfrm>
            <a:off x="6779745" y="3421898"/>
            <a:ext cx="366566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indent="0" algn="ctr"/>
            <a:r>
              <a:rPr lang="en-US" b="1" i="1" dirty="0">
                <a:solidFill>
                  <a:schemeClr val="tx1"/>
                </a:solidFill>
                <a:latin typeface="Bahnschrift SemiBold" panose="020B0502040204020203" pitchFamily="34" charset="0"/>
              </a:rPr>
              <a:t>Musteri </a:t>
            </a:r>
            <a:r>
              <a:rPr lang="en-US" b="1" i="1" dirty="0">
                <a:solidFill>
                  <a:srgbClr val="C00000"/>
                </a:solidFill>
                <a:latin typeface="Bahnschrift SemiBold" panose="020B0502040204020203" pitchFamily="34" charset="0"/>
              </a:rPr>
              <a:t>Corba, Pizza, Kola </a:t>
            </a:r>
            <a:r>
              <a:rPr lang="en-US" b="1" i="1" dirty="0">
                <a:solidFill>
                  <a:schemeClr val="tx1"/>
                </a:solidFill>
                <a:latin typeface="Bahnschrift SemiBold" panose="020B0502040204020203" pitchFamily="34" charset="0"/>
              </a:rPr>
              <a:t>istiyor</a:t>
            </a:r>
          </a:p>
        </p:txBody>
      </p:sp>
      <p:cxnSp>
        <p:nvCxnSpPr>
          <p:cNvPr id="18" name="Connector: Elbow 17">
            <a:extLst>
              <a:ext uri="{FF2B5EF4-FFF2-40B4-BE49-F238E27FC236}">
                <a16:creationId xmlns:a16="http://schemas.microsoft.com/office/drawing/2014/main" id="{52020B26-2517-487D-B997-AF926004A24E}"/>
              </a:ext>
            </a:extLst>
          </p:cNvPr>
          <p:cNvCxnSpPr>
            <a:cxnSpLocks/>
            <a:endCxn id="24" idx="3"/>
          </p:cNvCxnSpPr>
          <p:nvPr/>
        </p:nvCxnSpPr>
        <p:spPr>
          <a:xfrm rot="10800000" flipV="1">
            <a:off x="6889834" y="3009164"/>
            <a:ext cx="3619552" cy="2254430"/>
          </a:xfrm>
          <a:prstGeom prst="bentConnector3">
            <a:avLst>
              <a:gd name="adj1" fmla="val 446"/>
            </a:avLst>
          </a:prstGeom>
          <a:noFill/>
          <a:ln w="38100" cap="flat">
            <a:solidFill>
              <a:schemeClr val="accent6">
                <a:hueOff val="61929"/>
                <a:satOff val="10820"/>
                <a:lumOff val="-8848"/>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F5361531-3CC4-4A48-A90A-C5331710B277}"/>
              </a:ext>
            </a:extLst>
          </p:cNvPr>
          <p:cNvSpPr txBox="1"/>
          <p:nvPr/>
        </p:nvSpPr>
        <p:spPr>
          <a:xfrm>
            <a:off x="7368706" y="4898277"/>
            <a:ext cx="291754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indent="0" algn="ctr"/>
            <a:r>
              <a:rPr lang="en-US" b="1" i="1" dirty="0">
                <a:solidFill>
                  <a:srgbClr val="C00000"/>
                </a:solidFill>
                <a:latin typeface="Bahnschrift SemiBold" panose="020B0502040204020203" pitchFamily="34" charset="0"/>
              </a:rPr>
              <a:t>3- </a:t>
            </a:r>
            <a:r>
              <a:rPr lang="en-US" b="1" i="1" dirty="0">
                <a:latin typeface="Bahnschrift SemiBold" panose="020B0502040204020203" pitchFamily="34" charset="0"/>
              </a:rPr>
              <a:t>Response from Server</a:t>
            </a:r>
          </a:p>
        </p:txBody>
      </p:sp>
      <p:sp>
        <p:nvSpPr>
          <p:cNvPr id="20" name="TextBox 19">
            <a:extLst>
              <a:ext uri="{FF2B5EF4-FFF2-40B4-BE49-F238E27FC236}">
                <a16:creationId xmlns:a16="http://schemas.microsoft.com/office/drawing/2014/main" id="{E7C330E8-CB92-4E61-82EB-557B0B546DD4}"/>
              </a:ext>
            </a:extLst>
          </p:cNvPr>
          <p:cNvSpPr txBox="1"/>
          <p:nvPr/>
        </p:nvSpPr>
        <p:spPr>
          <a:xfrm>
            <a:off x="7845011" y="5282039"/>
            <a:ext cx="20072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indent="0" algn="ctr"/>
            <a:r>
              <a:rPr lang="en-US" b="1" i="1" dirty="0">
                <a:latin typeface="Bahnschrift SemiBold" panose="020B0502040204020203" pitchFamily="34" charset="0"/>
              </a:rPr>
              <a:t>Siparis hazir</a:t>
            </a:r>
          </a:p>
        </p:txBody>
      </p:sp>
      <p:cxnSp>
        <p:nvCxnSpPr>
          <p:cNvPr id="21" name="Connector: Elbow 20">
            <a:extLst>
              <a:ext uri="{FF2B5EF4-FFF2-40B4-BE49-F238E27FC236}">
                <a16:creationId xmlns:a16="http://schemas.microsoft.com/office/drawing/2014/main" id="{DB64C5C6-1C18-45D7-A4B2-3CE019DF9EDC}"/>
              </a:ext>
            </a:extLst>
          </p:cNvPr>
          <p:cNvCxnSpPr>
            <a:cxnSpLocks/>
            <a:stCxn id="24" idx="1"/>
          </p:cNvCxnSpPr>
          <p:nvPr/>
        </p:nvCxnSpPr>
        <p:spPr>
          <a:xfrm rot="10800000">
            <a:off x="1790528" y="2482012"/>
            <a:ext cx="3146845" cy="2781583"/>
          </a:xfrm>
          <a:prstGeom prst="bentConnector2">
            <a:avLst/>
          </a:prstGeom>
          <a:noFill/>
          <a:ln w="38100" cap="flat">
            <a:solidFill>
              <a:schemeClr val="accent6">
                <a:hueOff val="61929"/>
                <a:satOff val="10820"/>
                <a:lumOff val="-8848"/>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D9465655-4EA7-4D47-BDB4-125C75315914}"/>
              </a:ext>
            </a:extLst>
          </p:cNvPr>
          <p:cNvSpPr txBox="1"/>
          <p:nvPr/>
        </p:nvSpPr>
        <p:spPr>
          <a:xfrm>
            <a:off x="2033201" y="4879665"/>
            <a:ext cx="242529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indent="0" algn="ctr"/>
            <a:r>
              <a:rPr lang="en-US" b="1" i="1" dirty="0">
                <a:solidFill>
                  <a:srgbClr val="C00000"/>
                </a:solidFill>
                <a:latin typeface="Bahnschrift SemiBold" panose="020B0502040204020203" pitchFamily="34" charset="0"/>
              </a:rPr>
              <a:t>4- </a:t>
            </a:r>
            <a:r>
              <a:rPr lang="en-US" b="1" i="1" dirty="0">
                <a:latin typeface="Bahnschrift SemiBold" panose="020B0502040204020203" pitchFamily="34" charset="0"/>
              </a:rPr>
              <a:t>Response to client</a:t>
            </a:r>
          </a:p>
        </p:txBody>
      </p:sp>
      <p:sp>
        <p:nvSpPr>
          <p:cNvPr id="23" name="TextBox 22">
            <a:extLst>
              <a:ext uri="{FF2B5EF4-FFF2-40B4-BE49-F238E27FC236}">
                <a16:creationId xmlns:a16="http://schemas.microsoft.com/office/drawing/2014/main" id="{10C850C1-43FE-4373-B8F2-5DAF0B4FAF48}"/>
              </a:ext>
            </a:extLst>
          </p:cNvPr>
          <p:cNvSpPr txBox="1"/>
          <p:nvPr/>
        </p:nvSpPr>
        <p:spPr>
          <a:xfrm>
            <a:off x="2371486" y="5276009"/>
            <a:ext cx="191073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indent="0" algn="ctr"/>
            <a:r>
              <a:rPr lang="en-US" b="1" i="1" dirty="0">
                <a:latin typeface="Bahnschrift SemiBold" panose="020B0502040204020203" pitchFamily="34" charset="0"/>
              </a:rPr>
              <a:t>Siparisiniz…</a:t>
            </a:r>
          </a:p>
        </p:txBody>
      </p:sp>
      <p:sp>
        <p:nvSpPr>
          <p:cNvPr id="24" name="TextBox 23">
            <a:extLst>
              <a:ext uri="{FF2B5EF4-FFF2-40B4-BE49-F238E27FC236}">
                <a16:creationId xmlns:a16="http://schemas.microsoft.com/office/drawing/2014/main" id="{F7C69106-4A4A-40AC-BAAA-A8E11E8CE22C}"/>
              </a:ext>
            </a:extLst>
          </p:cNvPr>
          <p:cNvSpPr txBox="1"/>
          <p:nvPr/>
        </p:nvSpPr>
        <p:spPr>
          <a:xfrm>
            <a:off x="4937372" y="4940428"/>
            <a:ext cx="195246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indent="0" algn="ctr"/>
            <a:r>
              <a:rPr lang="en-US" b="1" i="1" dirty="0">
                <a:solidFill>
                  <a:srgbClr val="C00000"/>
                </a:solidFill>
                <a:latin typeface="Bahnschrift SemiBold" panose="020B0502040204020203" pitchFamily="34" charset="0"/>
              </a:rPr>
              <a:t>API</a:t>
            </a:r>
          </a:p>
          <a:p>
            <a:pPr indent="0" algn="ctr"/>
            <a:r>
              <a:rPr lang="en-US" b="1" i="1" dirty="0">
                <a:latin typeface="Bahnschrift SemiBold" panose="020B0502040204020203" pitchFamily="34" charset="0"/>
              </a:rPr>
              <a:t>Garson</a:t>
            </a:r>
          </a:p>
        </p:txBody>
      </p:sp>
      <p:pic>
        <p:nvPicPr>
          <p:cNvPr id="26" name="Picture 25">
            <a:extLst>
              <a:ext uri="{FF2B5EF4-FFF2-40B4-BE49-F238E27FC236}">
                <a16:creationId xmlns:a16="http://schemas.microsoft.com/office/drawing/2014/main" id="{C8E71822-3CF0-4265-8EA3-CD9F3429F6B0}"/>
              </a:ext>
            </a:extLst>
          </p:cNvPr>
          <p:cNvPicPr>
            <a:picLocks noChangeAspect="1"/>
          </p:cNvPicPr>
          <p:nvPr/>
        </p:nvPicPr>
        <p:blipFill>
          <a:blip r:embed="rId4"/>
          <a:stretch>
            <a:fillRect/>
          </a:stretch>
        </p:blipFill>
        <p:spPr>
          <a:xfrm>
            <a:off x="178614" y="365525"/>
            <a:ext cx="3157912" cy="2095528"/>
          </a:xfrm>
          <a:prstGeom prst="rect">
            <a:avLst/>
          </a:prstGeom>
        </p:spPr>
      </p:pic>
      <p:sp>
        <p:nvSpPr>
          <p:cNvPr id="27" name="Oval 26">
            <a:extLst>
              <a:ext uri="{FF2B5EF4-FFF2-40B4-BE49-F238E27FC236}">
                <a16:creationId xmlns:a16="http://schemas.microsoft.com/office/drawing/2014/main" id="{A22AFD3E-E336-4803-9895-F929FB204A70}"/>
              </a:ext>
            </a:extLst>
          </p:cNvPr>
          <p:cNvSpPr/>
          <p:nvPr/>
        </p:nvSpPr>
        <p:spPr>
          <a:xfrm>
            <a:off x="2988364" y="114304"/>
            <a:ext cx="2192215" cy="98106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AB98FA61-1079-461E-B3D3-3F5478CFF1C2}"/>
              </a:ext>
            </a:extLst>
          </p:cNvPr>
          <p:cNvSpPr txBox="1"/>
          <p:nvPr/>
        </p:nvSpPr>
        <p:spPr>
          <a:xfrm>
            <a:off x="3011587" y="415023"/>
            <a:ext cx="2040937" cy="369332"/>
          </a:xfrm>
          <a:prstGeom prst="rect">
            <a:avLst/>
          </a:prstGeom>
          <a:noFill/>
        </p:spPr>
        <p:txBody>
          <a:bodyPr wrap="square">
            <a:spAutoFit/>
          </a:bodyPr>
          <a:lstStyle/>
          <a:p>
            <a:pPr indent="0" algn="ctr"/>
            <a:r>
              <a:rPr lang="en-US" b="1" i="1" noProof="1">
                <a:latin typeface="Bahnschrift SemiBold" panose="020B0502040204020203" pitchFamily="34" charset="0"/>
              </a:rPr>
              <a:t>Corba</a:t>
            </a:r>
            <a:r>
              <a:rPr lang="en-US" b="1" i="1" dirty="0">
                <a:latin typeface="Bahnschrift SemiBold" panose="020B0502040204020203" pitchFamily="34" charset="0"/>
              </a:rPr>
              <a:t>, Pizza, Kola</a:t>
            </a:r>
          </a:p>
        </p:txBody>
      </p:sp>
    </p:spTree>
    <p:extLst>
      <p:ext uri="{BB962C8B-B14F-4D97-AF65-F5344CB8AC3E}">
        <p14:creationId xmlns:p14="http://schemas.microsoft.com/office/powerpoint/2010/main" val="311834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arn(inVertical)">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down)">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down)">
                                      <p:cBhvr>
                                        <p:cTn id="50" dur="500"/>
                                        <p:tgtEl>
                                          <p:spTgt spid="19"/>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down)">
                                      <p:cBhvr>
                                        <p:cTn id="53" dur="500"/>
                                        <p:tgtEl>
                                          <p:spTgt spid="20"/>
                                        </p:tgtEl>
                                      </p:cBhvr>
                                    </p:animEffect>
                                  </p:childTnLst>
                                </p:cTn>
                              </p:par>
                              <p:par>
                                <p:cTn id="54" presetID="22" presetClass="entr" presetSubtype="4"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down)">
                                      <p:cBhvr>
                                        <p:cTn id="61" dur="500"/>
                                        <p:tgtEl>
                                          <p:spTgt spid="23"/>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down)">
                                      <p:cBhvr>
                                        <p:cTn id="64" dur="500"/>
                                        <p:tgtEl>
                                          <p:spTgt spid="22"/>
                                        </p:tgtEl>
                                      </p:cBhvr>
                                    </p:animEffect>
                                  </p:childTnLst>
                                </p:cTn>
                              </p:par>
                              <p:par>
                                <p:cTn id="65" presetID="16" presetClass="entr" presetSubtype="21"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barn(inVertical)">
                                      <p:cBhvr>
                                        <p:cTn id="6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17" grpId="0"/>
      <p:bldP spid="19" grpId="0"/>
      <p:bldP spid="20" grpId="0"/>
      <p:bldP spid="22" grpId="0"/>
      <p:bldP spid="23" grpId="0"/>
      <p:bldP spid="24" grpId="0"/>
      <p:bldP spid="27" grpId="0" animBg="1"/>
      <p:bldP spid="2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1487D6-3CEB-4B86-BCAA-492D22F92CCF}"/>
              </a:ext>
            </a:extLst>
          </p:cNvPr>
          <p:cNvSpPr txBox="1"/>
          <p:nvPr/>
        </p:nvSpPr>
        <p:spPr>
          <a:xfrm>
            <a:off x="375138" y="910127"/>
            <a:ext cx="2966403"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REQUEST OLUSTURMA</a:t>
            </a:r>
            <a:endParaRPr lang="en-US" b="0" i="0" noProof="1">
              <a:solidFill>
                <a:srgbClr val="292929"/>
              </a:solidFill>
              <a:effectLst/>
              <a:latin typeface="Bahnschrift SemiBold" panose="020B0502040204020203" pitchFamily="34" charset="0"/>
            </a:endParaRPr>
          </a:p>
        </p:txBody>
      </p:sp>
      <p:pic>
        <p:nvPicPr>
          <p:cNvPr id="7" name="Picture 6">
            <a:extLst>
              <a:ext uri="{FF2B5EF4-FFF2-40B4-BE49-F238E27FC236}">
                <a16:creationId xmlns:a16="http://schemas.microsoft.com/office/drawing/2014/main" id="{16B46446-E247-4948-A9D9-63AA550145B9}"/>
              </a:ext>
            </a:extLst>
          </p:cNvPr>
          <p:cNvPicPr>
            <a:picLocks noChangeAspect="1"/>
          </p:cNvPicPr>
          <p:nvPr/>
        </p:nvPicPr>
        <p:blipFill>
          <a:blip r:embed="rId3"/>
          <a:stretch>
            <a:fillRect/>
          </a:stretch>
        </p:blipFill>
        <p:spPr>
          <a:xfrm>
            <a:off x="375138" y="1430581"/>
            <a:ext cx="4359323" cy="3071080"/>
          </a:xfrm>
          <a:prstGeom prst="rect">
            <a:avLst/>
          </a:prstGeom>
        </p:spPr>
      </p:pic>
      <p:sp>
        <p:nvSpPr>
          <p:cNvPr id="9" name="Rectangle 8">
            <a:extLst>
              <a:ext uri="{FF2B5EF4-FFF2-40B4-BE49-F238E27FC236}">
                <a16:creationId xmlns:a16="http://schemas.microsoft.com/office/drawing/2014/main" id="{714DFBCD-277F-439D-A100-18F5C7CB58E2}"/>
              </a:ext>
            </a:extLst>
          </p:cNvPr>
          <p:cNvSpPr/>
          <p:nvPr/>
        </p:nvSpPr>
        <p:spPr>
          <a:xfrm>
            <a:off x="375138" y="1415482"/>
            <a:ext cx="4359322" cy="308617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Rectangle 9">
            <a:extLst>
              <a:ext uri="{FF2B5EF4-FFF2-40B4-BE49-F238E27FC236}">
                <a16:creationId xmlns:a16="http://schemas.microsoft.com/office/drawing/2014/main" id="{98992E5D-F9C9-4CDE-8477-B260F375C87D}"/>
              </a:ext>
            </a:extLst>
          </p:cNvPr>
          <p:cNvSpPr/>
          <p:nvPr/>
        </p:nvSpPr>
        <p:spPr>
          <a:xfrm>
            <a:off x="1421259" y="2258197"/>
            <a:ext cx="2154279" cy="36777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Rectangle 10">
            <a:extLst>
              <a:ext uri="{FF2B5EF4-FFF2-40B4-BE49-F238E27FC236}">
                <a16:creationId xmlns:a16="http://schemas.microsoft.com/office/drawing/2014/main" id="{A69979F3-ED0C-40FF-97C1-56B087ED208F}"/>
              </a:ext>
            </a:extLst>
          </p:cNvPr>
          <p:cNvSpPr/>
          <p:nvPr/>
        </p:nvSpPr>
        <p:spPr>
          <a:xfrm>
            <a:off x="4292930" y="2289009"/>
            <a:ext cx="328729" cy="36777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2" name="Rectangle 11">
            <a:extLst>
              <a:ext uri="{FF2B5EF4-FFF2-40B4-BE49-F238E27FC236}">
                <a16:creationId xmlns:a16="http://schemas.microsoft.com/office/drawing/2014/main" id="{745750A4-8881-478C-A2D5-E364F81AB822}"/>
              </a:ext>
            </a:extLst>
          </p:cNvPr>
          <p:cNvSpPr/>
          <p:nvPr/>
        </p:nvSpPr>
        <p:spPr>
          <a:xfrm>
            <a:off x="2267362" y="3833448"/>
            <a:ext cx="2154279" cy="36777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TextBox 12">
            <a:extLst>
              <a:ext uri="{FF2B5EF4-FFF2-40B4-BE49-F238E27FC236}">
                <a16:creationId xmlns:a16="http://schemas.microsoft.com/office/drawing/2014/main" id="{E45A4738-44AE-4FA9-8F4C-A5F02D4DE39F}"/>
              </a:ext>
            </a:extLst>
          </p:cNvPr>
          <p:cNvSpPr txBox="1"/>
          <p:nvPr/>
        </p:nvSpPr>
        <p:spPr>
          <a:xfrm>
            <a:off x="4901650" y="1415482"/>
            <a:ext cx="6704195" cy="923330"/>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1- </a:t>
            </a:r>
            <a:r>
              <a:rPr lang="en-US" noProof="1">
                <a:solidFill>
                  <a:srgbClr val="292929"/>
                </a:solidFill>
                <a:latin typeface="Bahnschrift SemiBold" panose="020B0502040204020203" pitchFamily="34" charset="0"/>
              </a:rPr>
              <a:t>Mouse ile </a:t>
            </a:r>
            <a:r>
              <a:rPr lang="en-US" b="1" i="0" noProof="1">
                <a:solidFill>
                  <a:srgbClr val="C00000"/>
                </a:solidFill>
                <a:effectLst/>
                <a:latin typeface="Bahnschrift SemiBold" panose="020B0502040204020203" pitchFamily="34" charset="0"/>
              </a:rPr>
              <a:t>API DERSLERI </a:t>
            </a:r>
            <a:r>
              <a:rPr lang="en-US" noProof="1">
                <a:solidFill>
                  <a:srgbClr val="292929"/>
                </a:solidFill>
                <a:latin typeface="Bahnschrift SemiBold" panose="020B0502040204020203" pitchFamily="34" charset="0"/>
              </a:rPr>
              <a:t>olarak isimlendirdigimiz collection’in uzerine gelelim, cikan </a:t>
            </a:r>
            <a:r>
              <a:rPr lang="en-US" noProof="1">
                <a:solidFill>
                  <a:srgbClr val="C00000"/>
                </a:solidFill>
                <a:latin typeface="Bahnschrift SemiBold" panose="020B0502040204020203" pitchFamily="34" charset="0"/>
              </a:rPr>
              <a:t>… </a:t>
            </a:r>
            <a:r>
              <a:rPr lang="en-US" noProof="1">
                <a:solidFill>
                  <a:srgbClr val="292929"/>
                </a:solidFill>
                <a:latin typeface="Bahnschrift SemiBold" panose="020B0502040204020203" pitchFamily="34" charset="0"/>
              </a:rPr>
              <a:t>‘ya basalim ve acilan DROPDOWN menuden </a:t>
            </a:r>
            <a:r>
              <a:rPr lang="en-US" noProof="1">
                <a:solidFill>
                  <a:srgbClr val="C00000"/>
                </a:solidFill>
                <a:latin typeface="Bahnschrift SemiBold" panose="020B0502040204020203" pitchFamily="34" charset="0"/>
              </a:rPr>
              <a:t>Add request </a:t>
            </a:r>
            <a:r>
              <a:rPr lang="en-US" noProof="1">
                <a:solidFill>
                  <a:srgbClr val="292929"/>
                </a:solidFill>
                <a:latin typeface="Bahnschrift SemiBold" panose="020B0502040204020203" pitchFamily="34" charset="0"/>
              </a:rPr>
              <a:t>‘i secelim</a:t>
            </a:r>
            <a:endParaRPr lang="en-US" b="0" i="0" noProof="1">
              <a:solidFill>
                <a:srgbClr val="292929"/>
              </a:solidFill>
              <a:effectLst/>
              <a:latin typeface="Bahnschrift SemiBold" panose="020B0502040204020203" pitchFamily="34" charset="0"/>
            </a:endParaRPr>
          </a:p>
        </p:txBody>
      </p:sp>
      <p:pic>
        <p:nvPicPr>
          <p:cNvPr id="3" name="Picture 2">
            <a:extLst>
              <a:ext uri="{FF2B5EF4-FFF2-40B4-BE49-F238E27FC236}">
                <a16:creationId xmlns:a16="http://schemas.microsoft.com/office/drawing/2014/main" id="{C775BD3C-1E58-483B-9224-227E75325772}"/>
              </a:ext>
            </a:extLst>
          </p:cNvPr>
          <p:cNvPicPr>
            <a:picLocks noChangeAspect="1"/>
          </p:cNvPicPr>
          <p:nvPr/>
        </p:nvPicPr>
        <p:blipFill>
          <a:blip r:embed="rId4"/>
          <a:stretch>
            <a:fillRect/>
          </a:stretch>
        </p:blipFill>
        <p:spPr>
          <a:xfrm>
            <a:off x="4901650" y="2748841"/>
            <a:ext cx="7143750" cy="1943100"/>
          </a:xfrm>
          <a:prstGeom prst="rect">
            <a:avLst/>
          </a:prstGeom>
        </p:spPr>
      </p:pic>
      <p:sp>
        <p:nvSpPr>
          <p:cNvPr id="18" name="Rectangle 17">
            <a:extLst>
              <a:ext uri="{FF2B5EF4-FFF2-40B4-BE49-F238E27FC236}">
                <a16:creationId xmlns:a16="http://schemas.microsoft.com/office/drawing/2014/main" id="{FABFBB53-C2E9-4B5B-844F-69EEF480E8E0}"/>
              </a:ext>
            </a:extLst>
          </p:cNvPr>
          <p:cNvSpPr/>
          <p:nvPr/>
        </p:nvSpPr>
        <p:spPr>
          <a:xfrm>
            <a:off x="4901648" y="2742980"/>
            <a:ext cx="7143749" cy="198412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TextBox 18">
            <a:extLst>
              <a:ext uri="{FF2B5EF4-FFF2-40B4-BE49-F238E27FC236}">
                <a16:creationId xmlns:a16="http://schemas.microsoft.com/office/drawing/2014/main" id="{665D0F71-7955-40E5-9463-421610D38E5E}"/>
              </a:ext>
            </a:extLst>
          </p:cNvPr>
          <p:cNvSpPr txBox="1"/>
          <p:nvPr/>
        </p:nvSpPr>
        <p:spPr>
          <a:xfrm>
            <a:off x="4901648" y="4785716"/>
            <a:ext cx="7143748"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2</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Mouse ile </a:t>
            </a:r>
            <a:r>
              <a:rPr lang="en-US" b="1" noProof="1">
                <a:solidFill>
                  <a:srgbClr val="C00000"/>
                </a:solidFill>
                <a:latin typeface="charter"/>
              </a:rPr>
              <a:t>New Request </a:t>
            </a:r>
            <a:r>
              <a:rPr lang="en-US" b="0" i="0" noProof="1">
                <a:solidFill>
                  <a:srgbClr val="292929"/>
                </a:solidFill>
                <a:effectLst/>
                <a:latin typeface="Bahnschrift SemiBold" panose="020B0502040204020203" pitchFamily="34" charset="0"/>
              </a:rPr>
              <a:t>Yazisinin uzerine geldiginizde gorunur olan </a:t>
            </a:r>
            <a:r>
              <a:rPr lang="en-US" b="0" i="0" noProof="1">
                <a:solidFill>
                  <a:srgbClr val="C00000"/>
                </a:solidFill>
                <a:effectLst/>
                <a:latin typeface="Bahnschrift SemiBold" panose="020B0502040204020203" pitchFamily="34" charset="0"/>
              </a:rPr>
              <a:t>…</a:t>
            </a:r>
            <a:r>
              <a:rPr lang="en-US" b="0" i="0" noProof="1">
                <a:solidFill>
                  <a:srgbClr val="292929"/>
                </a:solidFill>
                <a:effectLst/>
                <a:latin typeface="Bahnschrift SemiBold" panose="020B0502040204020203" pitchFamily="34" charset="0"/>
              </a:rPr>
              <a:t> yi secip Rename ile request’e istedigimiz ismi verelim </a:t>
            </a:r>
          </a:p>
        </p:txBody>
      </p:sp>
      <p:sp>
        <p:nvSpPr>
          <p:cNvPr id="20" name="Rectangle 19">
            <a:extLst>
              <a:ext uri="{FF2B5EF4-FFF2-40B4-BE49-F238E27FC236}">
                <a16:creationId xmlns:a16="http://schemas.microsoft.com/office/drawing/2014/main" id="{BF1A9BB0-3FA4-4C9B-A5C9-73689F8F0847}"/>
              </a:ext>
            </a:extLst>
          </p:cNvPr>
          <p:cNvSpPr/>
          <p:nvPr/>
        </p:nvSpPr>
        <p:spPr>
          <a:xfrm>
            <a:off x="5713946" y="3708668"/>
            <a:ext cx="2154279" cy="36777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Rectangle 20">
            <a:extLst>
              <a:ext uri="{FF2B5EF4-FFF2-40B4-BE49-F238E27FC236}">
                <a16:creationId xmlns:a16="http://schemas.microsoft.com/office/drawing/2014/main" id="{3FCC9254-4972-462B-8B9E-5B79C3C0B5E0}"/>
              </a:ext>
            </a:extLst>
          </p:cNvPr>
          <p:cNvSpPr/>
          <p:nvPr/>
        </p:nvSpPr>
        <p:spPr>
          <a:xfrm>
            <a:off x="8144793" y="3708982"/>
            <a:ext cx="328729" cy="36777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TextBox 21">
            <a:extLst>
              <a:ext uri="{FF2B5EF4-FFF2-40B4-BE49-F238E27FC236}">
                <a16:creationId xmlns:a16="http://schemas.microsoft.com/office/drawing/2014/main" id="{F8B97110-32BE-4277-AB28-0246ACF4705A}"/>
              </a:ext>
            </a:extLst>
          </p:cNvPr>
          <p:cNvSpPr txBox="1"/>
          <p:nvPr/>
        </p:nvSpPr>
        <p:spPr>
          <a:xfrm>
            <a:off x="4901649" y="5471609"/>
            <a:ext cx="7143748" cy="923330"/>
          </a:xfrm>
          <a:prstGeom prst="rect">
            <a:avLst/>
          </a:prstGeom>
          <a:noFill/>
        </p:spPr>
        <p:txBody>
          <a:bodyPr wrap="square">
            <a:spAutoFit/>
          </a:bodyPr>
          <a:lstStyle/>
          <a:p>
            <a:r>
              <a:rPr lang="en-US" noProof="1">
                <a:solidFill>
                  <a:srgbClr val="C00000"/>
                </a:solidFill>
                <a:latin typeface="Bahnschrift SemiBold" panose="020B0502040204020203" pitchFamily="34" charset="0"/>
              </a:rPr>
              <a:t>3</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Veya mouse ile Request’lerin oldugu bolumdeki </a:t>
            </a:r>
            <a:r>
              <a:rPr lang="en-US" b="1" i="0" noProof="1">
                <a:solidFill>
                  <a:srgbClr val="C00000"/>
                </a:solidFill>
                <a:effectLst/>
                <a:latin typeface="Bahnschrift SemiBold" panose="020B0502040204020203" pitchFamily="34" charset="0"/>
              </a:rPr>
              <a:t>New </a:t>
            </a:r>
            <a:r>
              <a:rPr lang="en-US" b="1" noProof="1">
                <a:solidFill>
                  <a:srgbClr val="C00000"/>
                </a:solidFill>
                <a:latin typeface="charter"/>
              </a:rPr>
              <a:t>Request </a:t>
            </a:r>
            <a:r>
              <a:rPr lang="en-US" noProof="1">
                <a:solidFill>
                  <a:srgbClr val="C00000"/>
                </a:solidFill>
                <a:latin typeface="Bahnschrift SemiBold" panose="020B0502040204020203" pitchFamily="34" charset="0"/>
              </a:rPr>
              <a:t> </a:t>
            </a:r>
            <a:r>
              <a:rPr lang="en-US" b="0" i="0" noProof="1">
                <a:solidFill>
                  <a:srgbClr val="292929"/>
                </a:solidFill>
                <a:effectLst/>
                <a:latin typeface="Bahnschrift SemiBold" panose="020B0502040204020203" pitchFamily="34" charset="0"/>
              </a:rPr>
              <a:t>yazisinin ustune geldigimizde ortaya cikan </a:t>
            </a:r>
            <a:r>
              <a:rPr lang="en-US" b="0" i="0" noProof="1">
                <a:solidFill>
                  <a:srgbClr val="C00000"/>
                </a:solidFill>
                <a:effectLst/>
                <a:latin typeface="Bahnschrift SemiBold" panose="020B0502040204020203" pitchFamily="34" charset="0"/>
              </a:rPr>
              <a:t>kalem</a:t>
            </a:r>
            <a:r>
              <a:rPr lang="en-US" noProof="1">
                <a:solidFill>
                  <a:srgbClr val="292929"/>
                </a:solidFill>
                <a:latin typeface="Bahnschrift SemiBold" panose="020B0502040204020203" pitchFamily="34" charset="0"/>
              </a:rPr>
              <a:t> isaretine tiklayip request’e istedigimiz ismi verelim</a:t>
            </a:r>
            <a:endParaRPr lang="en-US" b="0" i="0" noProof="1">
              <a:solidFill>
                <a:srgbClr val="292929"/>
              </a:solidFill>
              <a:effectLst/>
              <a:latin typeface="Bahnschrift SemiBold" panose="020B0502040204020203" pitchFamily="34" charset="0"/>
            </a:endParaRPr>
          </a:p>
        </p:txBody>
      </p:sp>
      <p:sp>
        <p:nvSpPr>
          <p:cNvPr id="24" name="Rectangle 23">
            <a:extLst>
              <a:ext uri="{FF2B5EF4-FFF2-40B4-BE49-F238E27FC236}">
                <a16:creationId xmlns:a16="http://schemas.microsoft.com/office/drawing/2014/main" id="{BF182EE6-F8B2-4A6D-A9CB-026F8E9E7D5C}"/>
              </a:ext>
            </a:extLst>
          </p:cNvPr>
          <p:cNvSpPr/>
          <p:nvPr/>
        </p:nvSpPr>
        <p:spPr>
          <a:xfrm>
            <a:off x="8597822" y="3147125"/>
            <a:ext cx="2154279" cy="36777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TextBox 24">
            <a:extLst>
              <a:ext uri="{FF2B5EF4-FFF2-40B4-BE49-F238E27FC236}">
                <a16:creationId xmlns:a16="http://schemas.microsoft.com/office/drawing/2014/main" id="{CA0A60CB-8745-4259-AAB7-96CA44FF21C7}"/>
              </a:ext>
            </a:extLst>
          </p:cNvPr>
          <p:cNvSpPr txBox="1"/>
          <p:nvPr/>
        </p:nvSpPr>
        <p:spPr>
          <a:xfrm>
            <a:off x="3807470" y="2319006"/>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a:t>
            </a:r>
            <a:endParaRPr lang="en-US" sz="1400" dirty="0"/>
          </a:p>
        </p:txBody>
      </p:sp>
      <p:sp>
        <p:nvSpPr>
          <p:cNvPr id="26" name="TextBox 25">
            <a:extLst>
              <a:ext uri="{FF2B5EF4-FFF2-40B4-BE49-F238E27FC236}">
                <a16:creationId xmlns:a16="http://schemas.microsoft.com/office/drawing/2014/main" id="{F77D74F7-DF79-4109-8FDB-0743F2BC5CAD}"/>
              </a:ext>
            </a:extLst>
          </p:cNvPr>
          <p:cNvSpPr txBox="1"/>
          <p:nvPr/>
        </p:nvSpPr>
        <p:spPr>
          <a:xfrm>
            <a:off x="3225698" y="3567018"/>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a:t>
            </a:r>
            <a:endParaRPr lang="en-US" sz="1400" dirty="0"/>
          </a:p>
        </p:txBody>
      </p:sp>
      <p:sp>
        <p:nvSpPr>
          <p:cNvPr id="27" name="TextBox 26">
            <a:extLst>
              <a:ext uri="{FF2B5EF4-FFF2-40B4-BE49-F238E27FC236}">
                <a16:creationId xmlns:a16="http://schemas.microsoft.com/office/drawing/2014/main" id="{0B9D326E-78F8-4E72-A45B-EA5337D1915B}"/>
              </a:ext>
            </a:extLst>
          </p:cNvPr>
          <p:cNvSpPr txBox="1"/>
          <p:nvPr/>
        </p:nvSpPr>
        <p:spPr>
          <a:xfrm>
            <a:off x="7890666" y="3775349"/>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2</a:t>
            </a:r>
            <a:endParaRPr lang="en-US" sz="1400" dirty="0"/>
          </a:p>
        </p:txBody>
      </p:sp>
      <p:sp>
        <p:nvSpPr>
          <p:cNvPr id="28" name="TextBox 27">
            <a:extLst>
              <a:ext uri="{FF2B5EF4-FFF2-40B4-BE49-F238E27FC236}">
                <a16:creationId xmlns:a16="http://schemas.microsoft.com/office/drawing/2014/main" id="{ADF95698-616E-44AA-8CF6-A663D864448D}"/>
              </a:ext>
            </a:extLst>
          </p:cNvPr>
          <p:cNvSpPr txBox="1"/>
          <p:nvPr/>
        </p:nvSpPr>
        <p:spPr>
          <a:xfrm>
            <a:off x="9559118" y="2867879"/>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3</a:t>
            </a:r>
            <a:endParaRPr lang="en-US" sz="1400" dirty="0"/>
          </a:p>
        </p:txBody>
      </p:sp>
    </p:spTree>
    <p:extLst>
      <p:ext uri="{BB962C8B-B14F-4D97-AF65-F5344CB8AC3E}">
        <p14:creationId xmlns:p14="http://schemas.microsoft.com/office/powerpoint/2010/main" val="20667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down)">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par>
                                <p:cTn id="40" presetID="22" presetClass="entr" presetSubtype="4"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down)">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down)">
                                      <p:cBhvr>
                                        <p:cTn id="57" dur="500"/>
                                        <p:tgtEl>
                                          <p:spTgt spid="21"/>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down)">
                                      <p:cBhvr>
                                        <p:cTn id="65" dur="500"/>
                                        <p:tgtEl>
                                          <p:spTgt spid="22"/>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wipe(down)">
                                      <p:cBhvr>
                                        <p:cTn id="68" dur="500"/>
                                        <p:tgtEl>
                                          <p:spTgt spid="24"/>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wipe(down)">
                                      <p:cBhvr>
                                        <p:cTn id="7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P spid="18" grpId="0" animBg="1"/>
      <p:bldP spid="19" grpId="0"/>
      <p:bldP spid="20" grpId="0" animBg="1"/>
      <p:bldP spid="21" grpId="0" animBg="1"/>
      <p:bldP spid="22" grpId="0"/>
      <p:bldP spid="24" grpId="0" animBg="1"/>
      <p:bldP spid="25" grpId="0"/>
      <p:bldP spid="26" grpId="0"/>
      <p:bldP spid="27" grpId="0"/>
      <p:bldP spid="2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35C139-FCDD-42DC-B483-5F6A4E8DA97F}"/>
              </a:ext>
            </a:extLst>
          </p:cNvPr>
          <p:cNvSpPr txBox="1"/>
          <p:nvPr/>
        </p:nvSpPr>
        <p:spPr>
          <a:xfrm>
            <a:off x="360794" y="1168932"/>
            <a:ext cx="4923692" cy="369332"/>
          </a:xfrm>
          <a:prstGeom prst="rect">
            <a:avLst/>
          </a:prstGeom>
          <a:noFill/>
        </p:spPr>
        <p:txBody>
          <a:bodyPr wrap="square">
            <a:spAutoFit/>
          </a:bodyPr>
          <a:lstStyle/>
          <a:p>
            <a:r>
              <a:rPr lang="en-US" dirty="0">
                <a:latin typeface="Bahnschrift SemiBold" panose="020B0502040204020203" pitchFamily="34" charset="0"/>
              </a:rPr>
              <a:t>https://restful-booker.herokuapp.com/</a:t>
            </a:r>
          </a:p>
        </p:txBody>
      </p:sp>
      <p:pic>
        <p:nvPicPr>
          <p:cNvPr id="7" name="Picture 6">
            <a:extLst>
              <a:ext uri="{FF2B5EF4-FFF2-40B4-BE49-F238E27FC236}">
                <a16:creationId xmlns:a16="http://schemas.microsoft.com/office/drawing/2014/main" id="{74A8A929-6134-4045-B5CA-A3BB81AAC480}"/>
              </a:ext>
            </a:extLst>
          </p:cNvPr>
          <p:cNvPicPr>
            <a:picLocks noChangeAspect="1"/>
          </p:cNvPicPr>
          <p:nvPr/>
        </p:nvPicPr>
        <p:blipFill>
          <a:blip r:embed="rId3"/>
          <a:stretch>
            <a:fillRect/>
          </a:stretch>
        </p:blipFill>
        <p:spPr>
          <a:xfrm>
            <a:off x="323340" y="1684984"/>
            <a:ext cx="11329397" cy="2180929"/>
          </a:xfrm>
          <a:prstGeom prst="rect">
            <a:avLst/>
          </a:prstGeom>
        </p:spPr>
      </p:pic>
      <p:sp>
        <p:nvSpPr>
          <p:cNvPr id="8" name="Rectangle 7">
            <a:extLst>
              <a:ext uri="{FF2B5EF4-FFF2-40B4-BE49-F238E27FC236}">
                <a16:creationId xmlns:a16="http://schemas.microsoft.com/office/drawing/2014/main" id="{452B8149-B75F-40B1-9182-3FD51F7D3E8E}"/>
              </a:ext>
            </a:extLst>
          </p:cNvPr>
          <p:cNvSpPr/>
          <p:nvPr/>
        </p:nvSpPr>
        <p:spPr>
          <a:xfrm>
            <a:off x="323341" y="1684984"/>
            <a:ext cx="11329396" cy="216833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29068B58-80FA-4563-9A0F-ABD2283EB65B}"/>
              </a:ext>
            </a:extLst>
          </p:cNvPr>
          <p:cNvSpPr txBox="1"/>
          <p:nvPr/>
        </p:nvSpPr>
        <p:spPr>
          <a:xfrm>
            <a:off x="323340" y="4184702"/>
            <a:ext cx="11399268" cy="646331"/>
          </a:xfrm>
          <a:prstGeom prst="rect">
            <a:avLst/>
          </a:prstGeom>
          <a:noFill/>
        </p:spPr>
        <p:txBody>
          <a:bodyPr wrap="square">
            <a:spAutoFit/>
          </a:bodyPr>
          <a:lstStyle/>
          <a:p>
            <a:r>
              <a:rPr lang="en-US" noProof="1">
                <a:latin typeface="Bahnschrift SemiBold" panose="020B0502040204020203" pitchFamily="34" charset="0"/>
              </a:rPr>
              <a:t>Tabloya dikkat edersek her sorgunun basinda </a:t>
            </a:r>
            <a:r>
              <a:rPr lang="en-US" noProof="1">
                <a:solidFill>
                  <a:srgbClr val="C00000"/>
                </a:solidFill>
                <a:latin typeface="Bahnschrift SemiBold" panose="020B0502040204020203" pitchFamily="34" charset="0"/>
              </a:rPr>
              <a:t>https://restful-booker.herokuapp.com</a:t>
            </a:r>
            <a:r>
              <a:rPr lang="en-US" noProof="1">
                <a:latin typeface="Bahnschrift SemiBold" panose="020B0502040204020203" pitchFamily="34" charset="0"/>
              </a:rPr>
              <a:t> yazmak zorundayiz. Tum sorgularda kullanilmasi gereken bu kisma </a:t>
            </a:r>
            <a:r>
              <a:rPr lang="en-US" noProof="1">
                <a:solidFill>
                  <a:srgbClr val="C00000"/>
                </a:solidFill>
                <a:latin typeface="Bahnschrift SemiBold" panose="020B0502040204020203" pitchFamily="34" charset="0"/>
              </a:rPr>
              <a:t>BASE URL</a:t>
            </a:r>
            <a:r>
              <a:rPr lang="en-US" noProof="1">
                <a:latin typeface="Bahnschrift SemiBold" panose="020B0502040204020203" pitchFamily="34" charset="0"/>
              </a:rPr>
              <a:t> denir </a:t>
            </a:r>
          </a:p>
        </p:txBody>
      </p:sp>
      <p:sp>
        <p:nvSpPr>
          <p:cNvPr id="12" name="TextBox 11">
            <a:extLst>
              <a:ext uri="{FF2B5EF4-FFF2-40B4-BE49-F238E27FC236}">
                <a16:creationId xmlns:a16="http://schemas.microsoft.com/office/drawing/2014/main" id="{91478780-BA0E-46DC-BF15-9B9C57616F23}"/>
              </a:ext>
            </a:extLst>
          </p:cNvPr>
          <p:cNvSpPr txBox="1"/>
          <p:nvPr/>
        </p:nvSpPr>
        <p:spPr>
          <a:xfrm>
            <a:off x="360794" y="4952000"/>
            <a:ext cx="11399268" cy="646331"/>
          </a:xfrm>
          <a:prstGeom prst="rect">
            <a:avLst/>
          </a:prstGeom>
          <a:noFill/>
        </p:spPr>
        <p:txBody>
          <a:bodyPr wrap="square">
            <a:spAutoFit/>
          </a:bodyPr>
          <a:lstStyle/>
          <a:p>
            <a:r>
              <a:rPr lang="en-US" noProof="1">
                <a:latin typeface="Bahnschrift SemiBold" panose="020B0502040204020203" pitchFamily="34" charset="0"/>
              </a:rPr>
              <a:t>Her sorguda base Url’I yeniden yasmak yerine istersek bunu bir </a:t>
            </a:r>
            <a:r>
              <a:rPr lang="en-US" noProof="1">
                <a:solidFill>
                  <a:srgbClr val="C00000"/>
                </a:solidFill>
                <a:latin typeface="Bahnschrift SemiBold" panose="020B0502040204020203" pitchFamily="34" charset="0"/>
              </a:rPr>
              <a:t>VARIABLE</a:t>
            </a:r>
            <a:r>
              <a:rPr lang="en-US" noProof="1">
                <a:latin typeface="Bahnschrift SemiBold" panose="020B0502040204020203" pitchFamily="34" charset="0"/>
              </a:rPr>
              <a:t> olarak tanimlayabilir ve ihtiyac duydugumuzda kolayca kullanabiliriz.</a:t>
            </a:r>
          </a:p>
        </p:txBody>
      </p:sp>
    </p:spTree>
    <p:extLst>
      <p:ext uri="{BB962C8B-B14F-4D97-AF65-F5344CB8AC3E}">
        <p14:creationId xmlns:p14="http://schemas.microsoft.com/office/powerpoint/2010/main" val="186883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239" y="14772"/>
            <a:ext cx="2409344" cy="9621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FB1D5CB-70C1-48FB-A0DE-1D387161682B}"/>
              </a:ext>
            </a:extLst>
          </p:cNvPr>
          <p:cNvPicPr>
            <a:picLocks noChangeAspect="1"/>
          </p:cNvPicPr>
          <p:nvPr/>
        </p:nvPicPr>
        <p:blipFill>
          <a:blip r:embed="rId3"/>
          <a:stretch>
            <a:fillRect/>
          </a:stretch>
        </p:blipFill>
        <p:spPr>
          <a:xfrm>
            <a:off x="261872" y="858036"/>
            <a:ext cx="9336351" cy="4102799"/>
          </a:xfrm>
          <a:prstGeom prst="rect">
            <a:avLst/>
          </a:prstGeom>
        </p:spPr>
      </p:pic>
      <p:sp>
        <p:nvSpPr>
          <p:cNvPr id="11" name="Rectangle 10">
            <a:extLst>
              <a:ext uri="{FF2B5EF4-FFF2-40B4-BE49-F238E27FC236}">
                <a16:creationId xmlns:a16="http://schemas.microsoft.com/office/drawing/2014/main" id="{825A63C3-0670-4527-857C-9A6A5B911306}"/>
              </a:ext>
            </a:extLst>
          </p:cNvPr>
          <p:cNvSpPr/>
          <p:nvPr/>
        </p:nvSpPr>
        <p:spPr>
          <a:xfrm>
            <a:off x="872197" y="1736989"/>
            <a:ext cx="2200187" cy="28383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2" name="TextBox 11">
            <a:extLst>
              <a:ext uri="{FF2B5EF4-FFF2-40B4-BE49-F238E27FC236}">
                <a16:creationId xmlns:a16="http://schemas.microsoft.com/office/drawing/2014/main" id="{F8458974-D2D1-4586-A810-64441CE97403}"/>
              </a:ext>
            </a:extLst>
          </p:cNvPr>
          <p:cNvSpPr txBox="1"/>
          <p:nvPr/>
        </p:nvSpPr>
        <p:spPr>
          <a:xfrm>
            <a:off x="450188" y="5010245"/>
            <a:ext cx="11338516" cy="369332"/>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1- </a:t>
            </a:r>
            <a:r>
              <a:rPr lang="en-US" noProof="1">
                <a:solidFill>
                  <a:srgbClr val="292929"/>
                </a:solidFill>
                <a:latin typeface="Bahnschrift SemiBold" panose="020B0502040204020203" pitchFamily="34" charset="0"/>
              </a:rPr>
              <a:t>Collection’in uzerine gelelim, cikan </a:t>
            </a:r>
            <a:r>
              <a:rPr lang="en-US" noProof="1">
                <a:solidFill>
                  <a:srgbClr val="C00000"/>
                </a:solidFill>
                <a:latin typeface="Bahnschrift SemiBold" panose="020B0502040204020203" pitchFamily="34" charset="0"/>
              </a:rPr>
              <a:t>… </a:t>
            </a:r>
            <a:r>
              <a:rPr lang="en-US" noProof="1">
                <a:solidFill>
                  <a:srgbClr val="292929"/>
                </a:solidFill>
                <a:latin typeface="Bahnschrift SemiBold" panose="020B0502040204020203" pitchFamily="34" charset="0"/>
              </a:rPr>
              <a:t>‘ya basalim ve acilan DROPDOWN menuden </a:t>
            </a:r>
            <a:r>
              <a:rPr lang="en-US" noProof="1">
                <a:solidFill>
                  <a:srgbClr val="C00000"/>
                </a:solidFill>
                <a:latin typeface="Bahnschrift SemiBold" panose="020B0502040204020203" pitchFamily="34" charset="0"/>
              </a:rPr>
              <a:t>Edit </a:t>
            </a:r>
            <a:r>
              <a:rPr lang="en-US" noProof="1">
                <a:solidFill>
                  <a:srgbClr val="292929"/>
                </a:solidFill>
                <a:latin typeface="Bahnschrift SemiBold" panose="020B0502040204020203" pitchFamily="34" charset="0"/>
              </a:rPr>
              <a:t>‘i secelim</a:t>
            </a:r>
            <a:endParaRPr lang="en-US" b="0" i="0" noProof="1">
              <a:solidFill>
                <a:srgbClr val="292929"/>
              </a:solidFill>
              <a:effectLst/>
              <a:latin typeface="Bahnschrift SemiBold" panose="020B0502040204020203" pitchFamily="34" charset="0"/>
            </a:endParaRPr>
          </a:p>
        </p:txBody>
      </p:sp>
      <p:sp>
        <p:nvSpPr>
          <p:cNvPr id="13" name="Rectangle 12">
            <a:extLst>
              <a:ext uri="{FF2B5EF4-FFF2-40B4-BE49-F238E27FC236}">
                <a16:creationId xmlns:a16="http://schemas.microsoft.com/office/drawing/2014/main" id="{806D635F-4863-408D-9596-CCB78D20B5DE}"/>
              </a:ext>
            </a:extLst>
          </p:cNvPr>
          <p:cNvSpPr/>
          <p:nvPr/>
        </p:nvSpPr>
        <p:spPr>
          <a:xfrm>
            <a:off x="261872" y="864141"/>
            <a:ext cx="9336351" cy="409669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4" name="Rectangle 13">
            <a:extLst>
              <a:ext uri="{FF2B5EF4-FFF2-40B4-BE49-F238E27FC236}">
                <a16:creationId xmlns:a16="http://schemas.microsoft.com/office/drawing/2014/main" id="{DFC191BE-D0B9-4CD6-9A32-C164EEF86BAF}"/>
              </a:ext>
            </a:extLst>
          </p:cNvPr>
          <p:cNvSpPr/>
          <p:nvPr/>
        </p:nvSpPr>
        <p:spPr>
          <a:xfrm>
            <a:off x="1539403" y="2511386"/>
            <a:ext cx="1423253" cy="28383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Rectangle 17">
            <a:extLst>
              <a:ext uri="{FF2B5EF4-FFF2-40B4-BE49-F238E27FC236}">
                <a16:creationId xmlns:a16="http://schemas.microsoft.com/office/drawing/2014/main" id="{BCD477F7-80DA-4609-A826-80904295F6E8}"/>
              </a:ext>
            </a:extLst>
          </p:cNvPr>
          <p:cNvSpPr/>
          <p:nvPr/>
        </p:nvSpPr>
        <p:spPr>
          <a:xfrm>
            <a:off x="5296869" y="1805134"/>
            <a:ext cx="799132" cy="29038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TextBox 18">
            <a:extLst>
              <a:ext uri="{FF2B5EF4-FFF2-40B4-BE49-F238E27FC236}">
                <a16:creationId xmlns:a16="http://schemas.microsoft.com/office/drawing/2014/main" id="{226E81CA-C14F-4641-A1D6-46FAC55B703D}"/>
              </a:ext>
            </a:extLst>
          </p:cNvPr>
          <p:cNvSpPr txBox="1"/>
          <p:nvPr/>
        </p:nvSpPr>
        <p:spPr>
          <a:xfrm>
            <a:off x="450188" y="5354805"/>
            <a:ext cx="7143748"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2</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Variable sekmesini secelim</a:t>
            </a:r>
            <a:endParaRPr lang="en-US" b="0" i="0" noProof="1">
              <a:solidFill>
                <a:srgbClr val="292929"/>
              </a:solidFill>
              <a:effectLst/>
              <a:latin typeface="Bahnschrift SemiBold" panose="020B0502040204020203" pitchFamily="34" charset="0"/>
            </a:endParaRPr>
          </a:p>
        </p:txBody>
      </p:sp>
      <p:sp>
        <p:nvSpPr>
          <p:cNvPr id="20" name="TextBox 19">
            <a:extLst>
              <a:ext uri="{FF2B5EF4-FFF2-40B4-BE49-F238E27FC236}">
                <a16:creationId xmlns:a16="http://schemas.microsoft.com/office/drawing/2014/main" id="{10B4FC95-B934-4748-9849-FFF9C632FEF0}"/>
              </a:ext>
            </a:extLst>
          </p:cNvPr>
          <p:cNvSpPr txBox="1"/>
          <p:nvPr/>
        </p:nvSpPr>
        <p:spPr>
          <a:xfrm>
            <a:off x="450188" y="5697416"/>
            <a:ext cx="7143748"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3</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Variable ismini yazalim</a:t>
            </a:r>
            <a:endParaRPr lang="en-US" b="0" i="0" noProof="1">
              <a:solidFill>
                <a:srgbClr val="292929"/>
              </a:solidFill>
              <a:effectLst/>
              <a:latin typeface="Bahnschrift SemiBold" panose="020B0502040204020203" pitchFamily="34" charset="0"/>
            </a:endParaRPr>
          </a:p>
        </p:txBody>
      </p:sp>
      <p:sp>
        <p:nvSpPr>
          <p:cNvPr id="21" name="Rectangle 20">
            <a:extLst>
              <a:ext uri="{FF2B5EF4-FFF2-40B4-BE49-F238E27FC236}">
                <a16:creationId xmlns:a16="http://schemas.microsoft.com/office/drawing/2014/main" id="{12CF34C6-F41F-49C1-BBB7-499E26474C30}"/>
              </a:ext>
            </a:extLst>
          </p:cNvPr>
          <p:cNvSpPr/>
          <p:nvPr/>
        </p:nvSpPr>
        <p:spPr>
          <a:xfrm>
            <a:off x="3275725" y="2410717"/>
            <a:ext cx="2094295" cy="56271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Rectangle 21">
            <a:extLst>
              <a:ext uri="{FF2B5EF4-FFF2-40B4-BE49-F238E27FC236}">
                <a16:creationId xmlns:a16="http://schemas.microsoft.com/office/drawing/2014/main" id="{95436AE5-A55F-4880-9F43-45790DEBBA61}"/>
              </a:ext>
            </a:extLst>
          </p:cNvPr>
          <p:cNvSpPr/>
          <p:nvPr/>
        </p:nvSpPr>
        <p:spPr>
          <a:xfrm>
            <a:off x="5430975" y="2406300"/>
            <a:ext cx="1975666" cy="56271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TextBox 23">
            <a:extLst>
              <a:ext uri="{FF2B5EF4-FFF2-40B4-BE49-F238E27FC236}">
                <a16:creationId xmlns:a16="http://schemas.microsoft.com/office/drawing/2014/main" id="{B52A61C1-3C4D-411D-AADF-950507A16331}"/>
              </a:ext>
            </a:extLst>
          </p:cNvPr>
          <p:cNvSpPr txBox="1"/>
          <p:nvPr/>
        </p:nvSpPr>
        <p:spPr>
          <a:xfrm>
            <a:off x="442179" y="6026763"/>
            <a:ext cx="7143748"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4</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Variable’in degerini yazalim</a:t>
            </a:r>
            <a:endParaRPr lang="en-US" b="0" i="0" noProof="1">
              <a:solidFill>
                <a:srgbClr val="292929"/>
              </a:solidFill>
              <a:effectLst/>
              <a:latin typeface="Bahnschrift SemiBold" panose="020B0502040204020203" pitchFamily="34" charset="0"/>
            </a:endParaRPr>
          </a:p>
        </p:txBody>
      </p:sp>
      <p:sp>
        <p:nvSpPr>
          <p:cNvPr id="25" name="TextBox 24">
            <a:extLst>
              <a:ext uri="{FF2B5EF4-FFF2-40B4-BE49-F238E27FC236}">
                <a16:creationId xmlns:a16="http://schemas.microsoft.com/office/drawing/2014/main" id="{5933A534-6A6C-418B-AEAF-F0E63043DB63}"/>
              </a:ext>
            </a:extLst>
          </p:cNvPr>
          <p:cNvSpPr txBox="1"/>
          <p:nvPr/>
        </p:nvSpPr>
        <p:spPr>
          <a:xfrm>
            <a:off x="261872" y="421920"/>
            <a:ext cx="2966403"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VARIABLE OLUSTURMA</a:t>
            </a:r>
            <a:endParaRPr lang="en-US" b="0" i="0" noProof="1">
              <a:solidFill>
                <a:srgbClr val="292929"/>
              </a:solidFill>
              <a:effectLst/>
              <a:latin typeface="Bahnschrift SemiBold" panose="020B0502040204020203" pitchFamily="34" charset="0"/>
            </a:endParaRPr>
          </a:p>
        </p:txBody>
      </p:sp>
      <p:sp>
        <p:nvSpPr>
          <p:cNvPr id="26" name="TextBox 25">
            <a:extLst>
              <a:ext uri="{FF2B5EF4-FFF2-40B4-BE49-F238E27FC236}">
                <a16:creationId xmlns:a16="http://schemas.microsoft.com/office/drawing/2014/main" id="{64393A70-79CD-4984-96DD-574DAE141716}"/>
              </a:ext>
            </a:extLst>
          </p:cNvPr>
          <p:cNvSpPr txBox="1"/>
          <p:nvPr/>
        </p:nvSpPr>
        <p:spPr>
          <a:xfrm>
            <a:off x="1629230" y="1478225"/>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a:t>
            </a:r>
            <a:endParaRPr lang="en-US" sz="1400" dirty="0"/>
          </a:p>
        </p:txBody>
      </p:sp>
      <p:sp>
        <p:nvSpPr>
          <p:cNvPr id="27" name="TextBox 26">
            <a:extLst>
              <a:ext uri="{FF2B5EF4-FFF2-40B4-BE49-F238E27FC236}">
                <a16:creationId xmlns:a16="http://schemas.microsoft.com/office/drawing/2014/main" id="{D43EF914-0396-40D6-9B07-F8F92D211D60}"/>
              </a:ext>
            </a:extLst>
          </p:cNvPr>
          <p:cNvSpPr txBox="1"/>
          <p:nvPr/>
        </p:nvSpPr>
        <p:spPr>
          <a:xfrm>
            <a:off x="2135186" y="2259838"/>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1</a:t>
            </a:r>
            <a:endParaRPr lang="en-US" sz="1400" dirty="0"/>
          </a:p>
        </p:txBody>
      </p:sp>
      <p:sp>
        <p:nvSpPr>
          <p:cNvPr id="28" name="TextBox 27">
            <a:extLst>
              <a:ext uri="{FF2B5EF4-FFF2-40B4-BE49-F238E27FC236}">
                <a16:creationId xmlns:a16="http://schemas.microsoft.com/office/drawing/2014/main" id="{33D2621C-45ED-4CE4-83EF-AD27D0FF2FB1}"/>
              </a:ext>
            </a:extLst>
          </p:cNvPr>
          <p:cNvSpPr txBox="1"/>
          <p:nvPr/>
        </p:nvSpPr>
        <p:spPr>
          <a:xfrm>
            <a:off x="5527333" y="1561007"/>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2</a:t>
            </a:r>
            <a:endParaRPr lang="en-US" sz="1400" dirty="0"/>
          </a:p>
        </p:txBody>
      </p:sp>
      <p:sp>
        <p:nvSpPr>
          <p:cNvPr id="29" name="TextBox 28">
            <a:extLst>
              <a:ext uri="{FF2B5EF4-FFF2-40B4-BE49-F238E27FC236}">
                <a16:creationId xmlns:a16="http://schemas.microsoft.com/office/drawing/2014/main" id="{30DA7FC5-A6E2-4551-A5BE-5354DFFFECAE}"/>
              </a:ext>
            </a:extLst>
          </p:cNvPr>
          <p:cNvSpPr txBox="1"/>
          <p:nvPr/>
        </p:nvSpPr>
        <p:spPr>
          <a:xfrm>
            <a:off x="4022062" y="2964539"/>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3</a:t>
            </a:r>
            <a:endParaRPr lang="en-US" sz="1400" dirty="0"/>
          </a:p>
        </p:txBody>
      </p:sp>
      <p:sp>
        <p:nvSpPr>
          <p:cNvPr id="30" name="TextBox 29">
            <a:extLst>
              <a:ext uri="{FF2B5EF4-FFF2-40B4-BE49-F238E27FC236}">
                <a16:creationId xmlns:a16="http://schemas.microsoft.com/office/drawing/2014/main" id="{B73CDFB6-29B9-4A1E-9453-3EAC1DF9876E}"/>
              </a:ext>
            </a:extLst>
          </p:cNvPr>
          <p:cNvSpPr txBox="1"/>
          <p:nvPr/>
        </p:nvSpPr>
        <p:spPr>
          <a:xfrm>
            <a:off x="6194565" y="2976303"/>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4</a:t>
            </a:r>
            <a:endParaRPr lang="en-US" sz="1400" dirty="0"/>
          </a:p>
        </p:txBody>
      </p:sp>
    </p:spTree>
    <p:extLst>
      <p:ext uri="{BB962C8B-B14F-4D97-AF65-F5344CB8AC3E}">
        <p14:creationId xmlns:p14="http://schemas.microsoft.com/office/powerpoint/2010/main" val="340923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down)">
                                      <p:cBhvr>
                                        <p:cTn id="36" dur="500"/>
                                        <p:tgtEl>
                                          <p:spTgt spid="2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down)">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down)">
                                      <p:cBhvr>
                                        <p:cTn id="44" dur="500"/>
                                        <p:tgtEl>
                                          <p:spTgt spid="2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down)">
                                      <p:cBhvr>
                                        <p:cTn id="50" dur="500"/>
                                        <p:tgtEl>
                                          <p:spTgt spid="28"/>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down)">
                                      <p:cBhvr>
                                        <p:cTn id="53" dur="500"/>
                                        <p:tgtEl>
                                          <p:spTgt spid="29"/>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down)">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4" grpId="0" animBg="1"/>
      <p:bldP spid="18" grpId="0" animBg="1"/>
      <p:bldP spid="19" grpId="0"/>
      <p:bldP spid="20" grpId="0"/>
      <p:bldP spid="21" grpId="0" animBg="1"/>
      <p:bldP spid="22" grpId="0" animBg="1"/>
      <p:bldP spid="24" grpId="0"/>
      <p:bldP spid="26" grpId="0"/>
      <p:bldP spid="27" grpId="0"/>
      <p:bldP spid="28" grpId="0"/>
      <p:bldP spid="29" grpId="0"/>
      <p:bldP spid="3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0C208D5-4499-43B2-B8E1-FFAE4C51FCF9}"/>
              </a:ext>
            </a:extLst>
          </p:cNvPr>
          <p:cNvSpPr txBox="1"/>
          <p:nvPr/>
        </p:nvSpPr>
        <p:spPr>
          <a:xfrm>
            <a:off x="274554" y="1182499"/>
            <a:ext cx="452604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OLUSTURULAN VARIABLE’I KULLANMA</a:t>
            </a:r>
            <a:endParaRPr lang="en-US" b="0" i="0" noProof="1">
              <a:solidFill>
                <a:srgbClr val="292929"/>
              </a:solidFill>
              <a:effectLst/>
              <a:latin typeface="Bahnschrift SemiBold" panose="020B0502040204020203" pitchFamily="34" charset="0"/>
            </a:endParaRPr>
          </a:p>
        </p:txBody>
      </p:sp>
      <p:pic>
        <p:nvPicPr>
          <p:cNvPr id="3" name="Picture 2">
            <a:extLst>
              <a:ext uri="{FF2B5EF4-FFF2-40B4-BE49-F238E27FC236}">
                <a16:creationId xmlns:a16="http://schemas.microsoft.com/office/drawing/2014/main" id="{00CD0EE2-B933-46E0-A814-2780A4FA2BF2}"/>
              </a:ext>
            </a:extLst>
          </p:cNvPr>
          <p:cNvPicPr>
            <a:picLocks noChangeAspect="1"/>
          </p:cNvPicPr>
          <p:nvPr/>
        </p:nvPicPr>
        <p:blipFill>
          <a:blip r:embed="rId3"/>
          <a:stretch>
            <a:fillRect/>
          </a:stretch>
        </p:blipFill>
        <p:spPr>
          <a:xfrm>
            <a:off x="764857" y="1757362"/>
            <a:ext cx="9382125" cy="3343275"/>
          </a:xfrm>
          <a:prstGeom prst="rect">
            <a:avLst/>
          </a:prstGeom>
        </p:spPr>
      </p:pic>
      <p:sp>
        <p:nvSpPr>
          <p:cNvPr id="9" name="Rectangle 8">
            <a:extLst>
              <a:ext uri="{FF2B5EF4-FFF2-40B4-BE49-F238E27FC236}">
                <a16:creationId xmlns:a16="http://schemas.microsoft.com/office/drawing/2014/main" id="{DD9CB892-E81D-492D-AC4E-8437EABFC921}"/>
              </a:ext>
            </a:extLst>
          </p:cNvPr>
          <p:cNvSpPr/>
          <p:nvPr/>
        </p:nvSpPr>
        <p:spPr>
          <a:xfrm>
            <a:off x="764857" y="1757362"/>
            <a:ext cx="9382125" cy="334327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Rectangle 9">
            <a:extLst>
              <a:ext uri="{FF2B5EF4-FFF2-40B4-BE49-F238E27FC236}">
                <a16:creationId xmlns:a16="http://schemas.microsoft.com/office/drawing/2014/main" id="{9337BFA8-6B62-4F52-8D23-B37C7A4A3040}"/>
              </a:ext>
            </a:extLst>
          </p:cNvPr>
          <p:cNvSpPr/>
          <p:nvPr/>
        </p:nvSpPr>
        <p:spPr>
          <a:xfrm>
            <a:off x="4401121" y="2641283"/>
            <a:ext cx="4834319" cy="105289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74F312A2-FFCE-4173-8636-27535EF1F2B8}"/>
              </a:ext>
            </a:extLst>
          </p:cNvPr>
          <p:cNvSpPr txBox="1"/>
          <p:nvPr/>
        </p:nvSpPr>
        <p:spPr>
          <a:xfrm>
            <a:off x="712044" y="5265486"/>
            <a:ext cx="11338516" cy="369332"/>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1- </a:t>
            </a:r>
            <a:r>
              <a:rPr lang="en-US" noProof="1">
                <a:solidFill>
                  <a:srgbClr val="292929"/>
                </a:solidFill>
                <a:latin typeface="Bahnschrift SemiBold" panose="020B0502040204020203" pitchFamily="34" charset="0"/>
              </a:rPr>
              <a:t>Variable’i kullanmak istediginiz alanda </a:t>
            </a:r>
            <a:r>
              <a:rPr lang="en-US" noProof="1">
                <a:solidFill>
                  <a:srgbClr val="C00000"/>
                </a:solidFill>
                <a:latin typeface="Bahnschrift SemiBold" panose="020B0502040204020203" pitchFamily="34" charset="0"/>
              </a:rPr>
              <a:t>{ </a:t>
            </a:r>
            <a:r>
              <a:rPr lang="en-US" noProof="1">
                <a:solidFill>
                  <a:srgbClr val="292929"/>
                </a:solidFill>
                <a:latin typeface="Bahnschrift SemiBold" panose="020B0502040204020203" pitchFamily="34" charset="0"/>
              </a:rPr>
              <a:t>yazip, variable isminin ilk birkac harfini yazalim</a:t>
            </a:r>
            <a:endParaRPr lang="en-US" b="0" i="0" noProof="1">
              <a:solidFill>
                <a:srgbClr val="292929"/>
              </a:solidFill>
              <a:effectLst/>
              <a:latin typeface="Bahnschrift SemiBold" panose="020B0502040204020203" pitchFamily="34" charset="0"/>
            </a:endParaRPr>
          </a:p>
        </p:txBody>
      </p:sp>
      <p:sp>
        <p:nvSpPr>
          <p:cNvPr id="12" name="TextBox 11">
            <a:extLst>
              <a:ext uri="{FF2B5EF4-FFF2-40B4-BE49-F238E27FC236}">
                <a16:creationId xmlns:a16="http://schemas.microsoft.com/office/drawing/2014/main" id="{47DD3D5E-935D-4ABD-A12A-4E548B006615}"/>
              </a:ext>
            </a:extLst>
          </p:cNvPr>
          <p:cNvSpPr txBox="1"/>
          <p:nvPr/>
        </p:nvSpPr>
        <p:spPr>
          <a:xfrm>
            <a:off x="712044" y="5610046"/>
            <a:ext cx="7143748"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2</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Sunulan alternatiflerden kullanmak istedigimiz variable’i secelim</a:t>
            </a:r>
            <a:endParaRPr lang="en-US" b="0" i="0" noProof="1">
              <a:solidFill>
                <a:srgbClr val="292929"/>
              </a:solidFill>
              <a:effectLst/>
              <a:latin typeface="Bahnschrift SemiBold" panose="020B0502040204020203" pitchFamily="34" charset="0"/>
            </a:endParaRPr>
          </a:p>
        </p:txBody>
      </p:sp>
    </p:spTree>
    <p:extLst>
      <p:ext uri="{BB962C8B-B14F-4D97-AF65-F5344CB8AC3E}">
        <p14:creationId xmlns:p14="http://schemas.microsoft.com/office/powerpoint/2010/main" val="139616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7E4650-E2DF-4472-A971-AA8E18789023}"/>
              </a:ext>
            </a:extLst>
          </p:cNvPr>
          <p:cNvPicPr>
            <a:picLocks noChangeAspect="1"/>
          </p:cNvPicPr>
          <p:nvPr/>
        </p:nvPicPr>
        <p:blipFill>
          <a:blip r:embed="rId2"/>
          <a:stretch>
            <a:fillRect/>
          </a:stretch>
        </p:blipFill>
        <p:spPr>
          <a:xfrm>
            <a:off x="347706" y="1070588"/>
            <a:ext cx="9045789" cy="4367941"/>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527" y="23290"/>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86BD491-3006-4F7A-85A1-93BEC118931D}"/>
              </a:ext>
            </a:extLst>
          </p:cNvPr>
          <p:cNvSpPr txBox="1"/>
          <p:nvPr/>
        </p:nvSpPr>
        <p:spPr>
          <a:xfrm>
            <a:off x="347706" y="644241"/>
            <a:ext cx="452604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GET REQUEST OLUSTURMA</a:t>
            </a:r>
            <a:endParaRPr lang="en-US" b="0" i="0" noProof="1">
              <a:solidFill>
                <a:srgbClr val="292929"/>
              </a:solidFill>
              <a:effectLst/>
              <a:latin typeface="Bahnschrift SemiBold" panose="020B0502040204020203" pitchFamily="34" charset="0"/>
            </a:endParaRPr>
          </a:p>
        </p:txBody>
      </p:sp>
      <p:sp>
        <p:nvSpPr>
          <p:cNvPr id="9" name="Rectangle 8">
            <a:extLst>
              <a:ext uri="{FF2B5EF4-FFF2-40B4-BE49-F238E27FC236}">
                <a16:creationId xmlns:a16="http://schemas.microsoft.com/office/drawing/2014/main" id="{B164DCFB-45B3-4032-A2C9-EEE494E1313C}"/>
              </a:ext>
            </a:extLst>
          </p:cNvPr>
          <p:cNvSpPr/>
          <p:nvPr/>
        </p:nvSpPr>
        <p:spPr>
          <a:xfrm>
            <a:off x="347707" y="1072187"/>
            <a:ext cx="9032612" cy="438760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Rectangle 9">
            <a:extLst>
              <a:ext uri="{FF2B5EF4-FFF2-40B4-BE49-F238E27FC236}">
                <a16:creationId xmlns:a16="http://schemas.microsoft.com/office/drawing/2014/main" id="{D3A4C41A-5E58-4CE9-AACE-88323B566139}"/>
              </a:ext>
            </a:extLst>
          </p:cNvPr>
          <p:cNvSpPr/>
          <p:nvPr/>
        </p:nvSpPr>
        <p:spPr>
          <a:xfrm>
            <a:off x="844105" y="1451018"/>
            <a:ext cx="1597343"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56DEBA5C-FA5D-4709-83D0-C68AF52EF8E9}"/>
              </a:ext>
            </a:extLst>
          </p:cNvPr>
          <p:cNvSpPr txBox="1"/>
          <p:nvPr/>
        </p:nvSpPr>
        <p:spPr>
          <a:xfrm>
            <a:off x="9415006" y="250689"/>
            <a:ext cx="2598084" cy="1200329"/>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1- </a:t>
            </a:r>
            <a:r>
              <a:rPr lang="en-US" noProof="1">
                <a:solidFill>
                  <a:srgbClr val="292929"/>
                </a:solidFill>
                <a:latin typeface="Bahnschrift SemiBold" panose="020B0502040204020203" pitchFamily="34" charset="0"/>
              </a:rPr>
              <a:t>Collection satirinda </a:t>
            </a:r>
            <a:r>
              <a:rPr lang="en-US" noProof="1">
                <a:solidFill>
                  <a:srgbClr val="C00000"/>
                </a:solidFill>
                <a:latin typeface="Bahnschrift SemiBold" panose="020B0502040204020203" pitchFamily="34" charset="0"/>
              </a:rPr>
              <a:t>…</a:t>
            </a:r>
            <a:r>
              <a:rPr lang="en-US" noProof="1">
                <a:solidFill>
                  <a:srgbClr val="292929"/>
                </a:solidFill>
                <a:latin typeface="Bahnschrift SemiBold" panose="020B0502040204020203" pitchFamily="34" charset="0"/>
              </a:rPr>
              <a:t>’a basip Add request ile yeni sorgu olusturalim</a:t>
            </a:r>
            <a:endParaRPr lang="en-US" b="0" i="0" noProof="1">
              <a:solidFill>
                <a:srgbClr val="292929"/>
              </a:solidFill>
              <a:effectLst/>
              <a:latin typeface="Bahnschrift SemiBold" panose="020B0502040204020203" pitchFamily="34" charset="0"/>
            </a:endParaRPr>
          </a:p>
        </p:txBody>
      </p:sp>
      <p:sp>
        <p:nvSpPr>
          <p:cNvPr id="12" name="Rectangle 11">
            <a:extLst>
              <a:ext uri="{FF2B5EF4-FFF2-40B4-BE49-F238E27FC236}">
                <a16:creationId xmlns:a16="http://schemas.microsoft.com/office/drawing/2014/main" id="{66138534-D83A-4E24-A1DF-6E0A67157A67}"/>
              </a:ext>
            </a:extLst>
          </p:cNvPr>
          <p:cNvSpPr/>
          <p:nvPr/>
        </p:nvSpPr>
        <p:spPr>
          <a:xfrm>
            <a:off x="2610729" y="1308491"/>
            <a:ext cx="1597343"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TextBox 12">
            <a:extLst>
              <a:ext uri="{FF2B5EF4-FFF2-40B4-BE49-F238E27FC236}">
                <a16:creationId xmlns:a16="http://schemas.microsoft.com/office/drawing/2014/main" id="{1977880B-FD44-4D59-9078-8ACA8EF5DD61}"/>
              </a:ext>
            </a:extLst>
          </p:cNvPr>
          <p:cNvSpPr txBox="1"/>
          <p:nvPr/>
        </p:nvSpPr>
        <p:spPr>
          <a:xfrm>
            <a:off x="9438452" y="1451018"/>
            <a:ext cx="259808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2</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Request ismini degistirelim</a:t>
            </a:r>
            <a:endParaRPr lang="en-US" b="0" i="0" noProof="1">
              <a:solidFill>
                <a:srgbClr val="292929"/>
              </a:solidFill>
              <a:effectLst/>
              <a:latin typeface="Bahnschrift SemiBold" panose="020B0502040204020203" pitchFamily="34" charset="0"/>
            </a:endParaRPr>
          </a:p>
        </p:txBody>
      </p:sp>
      <p:sp>
        <p:nvSpPr>
          <p:cNvPr id="14" name="Rectangle 13">
            <a:extLst>
              <a:ext uri="{FF2B5EF4-FFF2-40B4-BE49-F238E27FC236}">
                <a16:creationId xmlns:a16="http://schemas.microsoft.com/office/drawing/2014/main" id="{E0D80C76-9569-45EB-87D3-310A1014F983}"/>
              </a:ext>
            </a:extLst>
          </p:cNvPr>
          <p:cNvSpPr/>
          <p:nvPr/>
        </p:nvSpPr>
        <p:spPr>
          <a:xfrm>
            <a:off x="2610729" y="1631184"/>
            <a:ext cx="644536"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3FE134F4-2A1C-49F5-94AB-DFBAC9E4E9E5}"/>
              </a:ext>
            </a:extLst>
          </p:cNvPr>
          <p:cNvSpPr txBox="1"/>
          <p:nvPr/>
        </p:nvSpPr>
        <p:spPr>
          <a:xfrm>
            <a:off x="9438452" y="2131925"/>
            <a:ext cx="259808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3</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HTTP metodunu secelim</a:t>
            </a:r>
            <a:endParaRPr lang="en-US" b="0" i="0" noProof="1">
              <a:solidFill>
                <a:srgbClr val="292929"/>
              </a:solidFill>
              <a:effectLst/>
              <a:latin typeface="Bahnschrift SemiBold" panose="020B0502040204020203" pitchFamily="34" charset="0"/>
            </a:endParaRPr>
          </a:p>
        </p:txBody>
      </p:sp>
      <p:sp>
        <p:nvSpPr>
          <p:cNvPr id="19" name="Rectangle 18">
            <a:extLst>
              <a:ext uri="{FF2B5EF4-FFF2-40B4-BE49-F238E27FC236}">
                <a16:creationId xmlns:a16="http://schemas.microsoft.com/office/drawing/2014/main" id="{ACB2DC44-FC6A-4248-81B6-65A01BDF5069}"/>
              </a:ext>
            </a:extLst>
          </p:cNvPr>
          <p:cNvSpPr/>
          <p:nvPr/>
        </p:nvSpPr>
        <p:spPr>
          <a:xfrm>
            <a:off x="3327954" y="1631183"/>
            <a:ext cx="3493470"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TextBox 19">
            <a:extLst>
              <a:ext uri="{FF2B5EF4-FFF2-40B4-BE49-F238E27FC236}">
                <a16:creationId xmlns:a16="http://schemas.microsoft.com/office/drawing/2014/main" id="{3F677F51-ADF1-445B-96B9-7070CB37CFB5}"/>
              </a:ext>
            </a:extLst>
          </p:cNvPr>
          <p:cNvSpPr txBox="1"/>
          <p:nvPr/>
        </p:nvSpPr>
        <p:spPr>
          <a:xfrm>
            <a:off x="9438452" y="2805344"/>
            <a:ext cx="2598084"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4</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EndPoint’i yazalim</a:t>
            </a:r>
            <a:endParaRPr lang="en-US" b="0" i="0" noProof="1">
              <a:solidFill>
                <a:srgbClr val="292929"/>
              </a:solidFill>
              <a:effectLst/>
              <a:latin typeface="Bahnschrift SemiBold" panose="020B0502040204020203" pitchFamily="34" charset="0"/>
            </a:endParaRPr>
          </a:p>
        </p:txBody>
      </p:sp>
      <p:sp>
        <p:nvSpPr>
          <p:cNvPr id="21" name="Rectangle 20">
            <a:extLst>
              <a:ext uri="{FF2B5EF4-FFF2-40B4-BE49-F238E27FC236}">
                <a16:creationId xmlns:a16="http://schemas.microsoft.com/office/drawing/2014/main" id="{81518BFC-52BC-49FE-B6EA-21A6346E666D}"/>
              </a:ext>
            </a:extLst>
          </p:cNvPr>
          <p:cNvSpPr/>
          <p:nvPr/>
        </p:nvSpPr>
        <p:spPr>
          <a:xfrm>
            <a:off x="7927711" y="1308490"/>
            <a:ext cx="637248"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TextBox 21">
            <a:extLst>
              <a:ext uri="{FF2B5EF4-FFF2-40B4-BE49-F238E27FC236}">
                <a16:creationId xmlns:a16="http://schemas.microsoft.com/office/drawing/2014/main" id="{10FFF208-97CE-433B-BB84-3CB4BDE0343C}"/>
              </a:ext>
            </a:extLst>
          </p:cNvPr>
          <p:cNvSpPr txBox="1"/>
          <p:nvPr/>
        </p:nvSpPr>
        <p:spPr>
          <a:xfrm>
            <a:off x="9438452" y="3297678"/>
            <a:ext cx="2598084" cy="923330"/>
          </a:xfrm>
          <a:prstGeom prst="rect">
            <a:avLst/>
          </a:prstGeom>
          <a:noFill/>
        </p:spPr>
        <p:txBody>
          <a:bodyPr wrap="square">
            <a:spAutoFit/>
          </a:bodyPr>
          <a:lstStyle/>
          <a:p>
            <a:r>
              <a:rPr lang="en-US" noProof="1">
                <a:solidFill>
                  <a:srgbClr val="C00000"/>
                </a:solidFill>
                <a:latin typeface="Bahnschrift SemiBold" panose="020B0502040204020203" pitchFamily="34" charset="0"/>
              </a:rPr>
              <a:t>5</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Save butonu ile yaptigimiz request’i kaydedelim.</a:t>
            </a:r>
            <a:endParaRPr lang="en-US" b="0" i="0" noProof="1">
              <a:solidFill>
                <a:srgbClr val="292929"/>
              </a:solidFill>
              <a:effectLst/>
              <a:latin typeface="Bahnschrift SemiBold" panose="020B0502040204020203" pitchFamily="34" charset="0"/>
            </a:endParaRPr>
          </a:p>
        </p:txBody>
      </p:sp>
      <p:sp>
        <p:nvSpPr>
          <p:cNvPr id="24" name="Rectangle 23">
            <a:extLst>
              <a:ext uri="{FF2B5EF4-FFF2-40B4-BE49-F238E27FC236}">
                <a16:creationId xmlns:a16="http://schemas.microsoft.com/office/drawing/2014/main" id="{CC14296F-2565-4F3A-89D1-5F0C22510395}"/>
              </a:ext>
            </a:extLst>
          </p:cNvPr>
          <p:cNvSpPr/>
          <p:nvPr/>
        </p:nvSpPr>
        <p:spPr>
          <a:xfrm>
            <a:off x="8727841" y="1612894"/>
            <a:ext cx="637248"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TextBox 24">
            <a:extLst>
              <a:ext uri="{FF2B5EF4-FFF2-40B4-BE49-F238E27FC236}">
                <a16:creationId xmlns:a16="http://schemas.microsoft.com/office/drawing/2014/main" id="{0255C895-C8D6-45D7-9B8A-48D35DC65779}"/>
              </a:ext>
            </a:extLst>
          </p:cNvPr>
          <p:cNvSpPr txBox="1"/>
          <p:nvPr/>
        </p:nvSpPr>
        <p:spPr>
          <a:xfrm>
            <a:off x="9415006" y="4134842"/>
            <a:ext cx="259808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6</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Send butonu ile request’i cagiralim.</a:t>
            </a:r>
            <a:endParaRPr lang="en-US" b="0" i="0" noProof="1">
              <a:solidFill>
                <a:srgbClr val="292929"/>
              </a:solidFill>
              <a:effectLst/>
              <a:latin typeface="Bahnschrift SemiBold" panose="020B0502040204020203" pitchFamily="34" charset="0"/>
            </a:endParaRPr>
          </a:p>
        </p:txBody>
      </p:sp>
      <p:sp>
        <p:nvSpPr>
          <p:cNvPr id="26" name="Rectangle 25">
            <a:extLst>
              <a:ext uri="{FF2B5EF4-FFF2-40B4-BE49-F238E27FC236}">
                <a16:creationId xmlns:a16="http://schemas.microsoft.com/office/drawing/2014/main" id="{E10AD31D-746A-4144-9AC9-6A907660C2E2}"/>
              </a:ext>
            </a:extLst>
          </p:cNvPr>
          <p:cNvSpPr/>
          <p:nvPr/>
        </p:nvSpPr>
        <p:spPr>
          <a:xfrm>
            <a:off x="7133563" y="3284313"/>
            <a:ext cx="637248"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7" name="TextBox 26">
            <a:extLst>
              <a:ext uri="{FF2B5EF4-FFF2-40B4-BE49-F238E27FC236}">
                <a16:creationId xmlns:a16="http://schemas.microsoft.com/office/drawing/2014/main" id="{3BDD9D8A-4DD2-42F6-ACA9-EF78164A0448}"/>
              </a:ext>
            </a:extLst>
          </p:cNvPr>
          <p:cNvSpPr txBox="1"/>
          <p:nvPr/>
        </p:nvSpPr>
        <p:spPr>
          <a:xfrm>
            <a:off x="347706" y="5543378"/>
            <a:ext cx="8772612"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8</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Status kodunu kontrol edelim 200’lu bir sayi oldugundan emin olalim</a:t>
            </a:r>
            <a:endParaRPr lang="en-US" b="0" i="0" noProof="1">
              <a:solidFill>
                <a:srgbClr val="292929"/>
              </a:solidFill>
              <a:effectLst/>
              <a:latin typeface="Bahnschrift SemiBold" panose="020B0502040204020203" pitchFamily="34" charset="0"/>
            </a:endParaRPr>
          </a:p>
        </p:txBody>
      </p:sp>
      <p:sp>
        <p:nvSpPr>
          <p:cNvPr id="28" name="Rectangle 27">
            <a:extLst>
              <a:ext uri="{FF2B5EF4-FFF2-40B4-BE49-F238E27FC236}">
                <a16:creationId xmlns:a16="http://schemas.microsoft.com/office/drawing/2014/main" id="{7D88B7BC-B79F-4287-A16A-6FA3E2C4BE84}"/>
              </a:ext>
            </a:extLst>
          </p:cNvPr>
          <p:cNvSpPr/>
          <p:nvPr/>
        </p:nvSpPr>
        <p:spPr>
          <a:xfrm>
            <a:off x="4266466" y="3501804"/>
            <a:ext cx="487255"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9" name="TextBox 28">
            <a:extLst>
              <a:ext uri="{FF2B5EF4-FFF2-40B4-BE49-F238E27FC236}">
                <a16:creationId xmlns:a16="http://schemas.microsoft.com/office/drawing/2014/main" id="{F65E2D10-0D26-427A-A9AD-0C55ADA166C1}"/>
              </a:ext>
            </a:extLst>
          </p:cNvPr>
          <p:cNvSpPr txBox="1"/>
          <p:nvPr/>
        </p:nvSpPr>
        <p:spPr>
          <a:xfrm>
            <a:off x="347706" y="5891450"/>
            <a:ext cx="8772612"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9</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Response’un formatini kontrol edelim</a:t>
            </a:r>
            <a:endParaRPr lang="en-US" b="0" i="0" noProof="1">
              <a:solidFill>
                <a:srgbClr val="292929"/>
              </a:solidFill>
              <a:effectLst/>
              <a:latin typeface="Bahnschrift SemiBold" panose="020B0502040204020203" pitchFamily="34" charset="0"/>
            </a:endParaRPr>
          </a:p>
        </p:txBody>
      </p:sp>
      <p:sp>
        <p:nvSpPr>
          <p:cNvPr id="30" name="Rectangle 29">
            <a:extLst>
              <a:ext uri="{FF2B5EF4-FFF2-40B4-BE49-F238E27FC236}">
                <a16:creationId xmlns:a16="http://schemas.microsoft.com/office/drawing/2014/main" id="{3B40C487-DFA8-46DE-AA7E-99AB674E0A05}"/>
              </a:ext>
            </a:extLst>
          </p:cNvPr>
          <p:cNvSpPr/>
          <p:nvPr/>
        </p:nvSpPr>
        <p:spPr>
          <a:xfrm>
            <a:off x="2617221" y="3750032"/>
            <a:ext cx="1531226" cy="161749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1" name="TextBox 30">
            <a:extLst>
              <a:ext uri="{FF2B5EF4-FFF2-40B4-BE49-F238E27FC236}">
                <a16:creationId xmlns:a16="http://schemas.microsoft.com/office/drawing/2014/main" id="{EBF8FB79-7995-4C75-BAAC-578332888153}"/>
              </a:ext>
            </a:extLst>
          </p:cNvPr>
          <p:cNvSpPr txBox="1"/>
          <p:nvPr/>
        </p:nvSpPr>
        <p:spPr>
          <a:xfrm>
            <a:off x="9460713" y="4764090"/>
            <a:ext cx="259808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7</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Response body’sinin geldigini kontrol edelim</a:t>
            </a:r>
            <a:endParaRPr lang="en-US" b="0" i="0" noProof="1">
              <a:solidFill>
                <a:srgbClr val="292929"/>
              </a:solidFill>
              <a:effectLst/>
              <a:latin typeface="Bahnschrift SemiBold" panose="020B0502040204020203" pitchFamily="34" charset="0"/>
            </a:endParaRPr>
          </a:p>
        </p:txBody>
      </p:sp>
      <p:sp>
        <p:nvSpPr>
          <p:cNvPr id="32" name="TextBox 31">
            <a:extLst>
              <a:ext uri="{FF2B5EF4-FFF2-40B4-BE49-F238E27FC236}">
                <a16:creationId xmlns:a16="http://schemas.microsoft.com/office/drawing/2014/main" id="{78415A7B-E618-4028-BB2E-CD7A7CCD0D09}"/>
              </a:ext>
            </a:extLst>
          </p:cNvPr>
          <p:cNvSpPr txBox="1"/>
          <p:nvPr/>
        </p:nvSpPr>
        <p:spPr>
          <a:xfrm>
            <a:off x="1411090" y="1209027"/>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a:t>
            </a:r>
            <a:endParaRPr lang="en-US" sz="1400" dirty="0"/>
          </a:p>
        </p:txBody>
      </p:sp>
      <p:sp>
        <p:nvSpPr>
          <p:cNvPr id="33" name="TextBox 32">
            <a:extLst>
              <a:ext uri="{FF2B5EF4-FFF2-40B4-BE49-F238E27FC236}">
                <a16:creationId xmlns:a16="http://schemas.microsoft.com/office/drawing/2014/main" id="{291096DF-CE5F-4212-90FE-78DD771BD5E8}"/>
              </a:ext>
            </a:extLst>
          </p:cNvPr>
          <p:cNvSpPr txBox="1"/>
          <p:nvPr/>
        </p:nvSpPr>
        <p:spPr>
          <a:xfrm>
            <a:off x="4148447" y="1289377"/>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2</a:t>
            </a:r>
            <a:endParaRPr lang="en-US" sz="1400" dirty="0"/>
          </a:p>
        </p:txBody>
      </p:sp>
      <p:sp>
        <p:nvSpPr>
          <p:cNvPr id="34" name="TextBox 33">
            <a:extLst>
              <a:ext uri="{FF2B5EF4-FFF2-40B4-BE49-F238E27FC236}">
                <a16:creationId xmlns:a16="http://schemas.microsoft.com/office/drawing/2014/main" id="{5CC095A6-F93B-42D3-BAE3-BDA3D3A8C5E3}"/>
              </a:ext>
            </a:extLst>
          </p:cNvPr>
          <p:cNvSpPr txBox="1"/>
          <p:nvPr/>
        </p:nvSpPr>
        <p:spPr>
          <a:xfrm>
            <a:off x="2811681" y="1857797"/>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3</a:t>
            </a:r>
            <a:endParaRPr lang="en-US" sz="1400" dirty="0"/>
          </a:p>
        </p:txBody>
      </p:sp>
      <p:sp>
        <p:nvSpPr>
          <p:cNvPr id="35" name="TextBox 34">
            <a:extLst>
              <a:ext uri="{FF2B5EF4-FFF2-40B4-BE49-F238E27FC236}">
                <a16:creationId xmlns:a16="http://schemas.microsoft.com/office/drawing/2014/main" id="{C6D48E2F-1E2A-4AB1-9EA7-D91FCC57F73F}"/>
              </a:ext>
            </a:extLst>
          </p:cNvPr>
          <p:cNvSpPr txBox="1"/>
          <p:nvPr/>
        </p:nvSpPr>
        <p:spPr>
          <a:xfrm>
            <a:off x="6821424" y="1599059"/>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4</a:t>
            </a:r>
            <a:endParaRPr lang="en-US" sz="1400" dirty="0"/>
          </a:p>
        </p:txBody>
      </p:sp>
      <p:sp>
        <p:nvSpPr>
          <p:cNvPr id="36" name="TextBox 35">
            <a:extLst>
              <a:ext uri="{FF2B5EF4-FFF2-40B4-BE49-F238E27FC236}">
                <a16:creationId xmlns:a16="http://schemas.microsoft.com/office/drawing/2014/main" id="{23B18699-68F9-4832-BD74-9874A7776C7F}"/>
              </a:ext>
            </a:extLst>
          </p:cNvPr>
          <p:cNvSpPr txBox="1"/>
          <p:nvPr/>
        </p:nvSpPr>
        <p:spPr>
          <a:xfrm>
            <a:off x="7696024" y="1308490"/>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5</a:t>
            </a:r>
            <a:endParaRPr lang="en-US" sz="1400" dirty="0"/>
          </a:p>
        </p:txBody>
      </p:sp>
      <p:sp>
        <p:nvSpPr>
          <p:cNvPr id="37" name="TextBox 36">
            <a:extLst>
              <a:ext uri="{FF2B5EF4-FFF2-40B4-BE49-F238E27FC236}">
                <a16:creationId xmlns:a16="http://schemas.microsoft.com/office/drawing/2014/main" id="{C511718C-A18F-4925-8F36-CDC0A9F31B9B}"/>
              </a:ext>
            </a:extLst>
          </p:cNvPr>
          <p:cNvSpPr txBox="1"/>
          <p:nvPr/>
        </p:nvSpPr>
        <p:spPr>
          <a:xfrm>
            <a:off x="8496154" y="1616266"/>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6</a:t>
            </a:r>
            <a:endParaRPr lang="en-US" sz="1400" dirty="0"/>
          </a:p>
        </p:txBody>
      </p:sp>
      <p:sp>
        <p:nvSpPr>
          <p:cNvPr id="38" name="TextBox 37">
            <a:extLst>
              <a:ext uri="{FF2B5EF4-FFF2-40B4-BE49-F238E27FC236}">
                <a16:creationId xmlns:a16="http://schemas.microsoft.com/office/drawing/2014/main" id="{AACF7C7C-9ECC-46FE-A297-74812AA3122D}"/>
              </a:ext>
            </a:extLst>
          </p:cNvPr>
          <p:cNvSpPr txBox="1"/>
          <p:nvPr/>
        </p:nvSpPr>
        <p:spPr>
          <a:xfrm>
            <a:off x="2350848" y="4304118"/>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7</a:t>
            </a:r>
            <a:endParaRPr lang="en-US" sz="1400" dirty="0"/>
          </a:p>
        </p:txBody>
      </p:sp>
      <p:sp>
        <p:nvSpPr>
          <p:cNvPr id="39" name="TextBox 38">
            <a:extLst>
              <a:ext uri="{FF2B5EF4-FFF2-40B4-BE49-F238E27FC236}">
                <a16:creationId xmlns:a16="http://schemas.microsoft.com/office/drawing/2014/main" id="{1CE9FE95-F892-4FEE-B6FA-FE9316C95D77}"/>
              </a:ext>
            </a:extLst>
          </p:cNvPr>
          <p:cNvSpPr txBox="1"/>
          <p:nvPr/>
        </p:nvSpPr>
        <p:spPr>
          <a:xfrm>
            <a:off x="7336344" y="3046836"/>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8</a:t>
            </a:r>
            <a:endParaRPr lang="en-US" sz="1400" dirty="0"/>
          </a:p>
        </p:txBody>
      </p:sp>
      <p:sp>
        <p:nvSpPr>
          <p:cNvPr id="40" name="TextBox 39">
            <a:extLst>
              <a:ext uri="{FF2B5EF4-FFF2-40B4-BE49-F238E27FC236}">
                <a16:creationId xmlns:a16="http://schemas.microsoft.com/office/drawing/2014/main" id="{24994DB7-AF4A-4FFB-9F77-1E8C4163127B}"/>
              </a:ext>
            </a:extLst>
          </p:cNvPr>
          <p:cNvSpPr txBox="1"/>
          <p:nvPr/>
        </p:nvSpPr>
        <p:spPr>
          <a:xfrm>
            <a:off x="4369500" y="3238863"/>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9</a:t>
            </a:r>
            <a:endParaRPr lang="en-US" sz="1400" dirty="0"/>
          </a:p>
        </p:txBody>
      </p:sp>
    </p:spTree>
    <p:extLst>
      <p:ext uri="{BB962C8B-B14F-4D97-AF65-F5344CB8AC3E}">
        <p14:creationId xmlns:p14="http://schemas.microsoft.com/office/powerpoint/2010/main" val="415909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down)">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down)">
                                      <p:cBhvr>
                                        <p:cTn id="47" dur="500"/>
                                        <p:tgtEl>
                                          <p:spTgt spid="24"/>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down)">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down)">
                                      <p:cBhvr>
                                        <p:cTn id="55" dur="500"/>
                                        <p:tgtEl>
                                          <p:spTgt spid="3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down)">
                                      <p:cBhvr>
                                        <p:cTn id="58" dur="5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down)">
                                      <p:cBhvr>
                                        <p:cTn id="63" dur="500"/>
                                        <p:tgtEl>
                                          <p:spTgt spid="26"/>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wipe(down)">
                                      <p:cBhvr>
                                        <p:cTn id="66" dur="500"/>
                                        <p:tgtEl>
                                          <p:spTgt spid="2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wipe(down)">
                                      <p:cBhvr>
                                        <p:cTn id="71" dur="500"/>
                                        <p:tgtEl>
                                          <p:spTgt spid="28"/>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down)">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down)">
                                      <p:cBhvr>
                                        <p:cTn id="79" dur="500"/>
                                        <p:tgtEl>
                                          <p:spTgt spid="32"/>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wipe(down)">
                                      <p:cBhvr>
                                        <p:cTn id="82" dur="500"/>
                                        <p:tgtEl>
                                          <p:spTgt spid="33"/>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wipe(down)">
                                      <p:cBhvr>
                                        <p:cTn id="85" dur="500"/>
                                        <p:tgtEl>
                                          <p:spTgt spid="34"/>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wipe(down)">
                                      <p:cBhvr>
                                        <p:cTn id="88" dur="500"/>
                                        <p:tgtEl>
                                          <p:spTgt spid="35"/>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wipe(down)">
                                      <p:cBhvr>
                                        <p:cTn id="91" dur="500"/>
                                        <p:tgtEl>
                                          <p:spTgt spid="36"/>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wipe(down)">
                                      <p:cBhvr>
                                        <p:cTn id="94" dur="500"/>
                                        <p:tgtEl>
                                          <p:spTgt spid="37"/>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wipe(down)">
                                      <p:cBhvr>
                                        <p:cTn id="97" dur="500"/>
                                        <p:tgtEl>
                                          <p:spTgt spid="38"/>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wipe(down)">
                                      <p:cBhvr>
                                        <p:cTn id="100" dur="500"/>
                                        <p:tgtEl>
                                          <p:spTgt spid="39"/>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wipe(down)">
                                      <p:cBhvr>
                                        <p:cTn id="10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4" grpId="0" animBg="1"/>
      <p:bldP spid="18" grpId="0"/>
      <p:bldP spid="19" grpId="0" animBg="1"/>
      <p:bldP spid="20" grpId="0"/>
      <p:bldP spid="21" grpId="0" animBg="1"/>
      <p:bldP spid="22" grpId="0"/>
      <p:bldP spid="24" grpId="0" animBg="1"/>
      <p:bldP spid="25" grpId="0"/>
      <p:bldP spid="26" grpId="0" animBg="1"/>
      <p:bldP spid="27" grpId="0"/>
      <p:bldP spid="28" grpId="0" animBg="1"/>
      <p:bldP spid="29" grpId="0"/>
      <p:bldP spid="30" grpId="0" animBg="1"/>
      <p:bldP spid="31" grpId="0"/>
      <p:bldP spid="32" grpId="0"/>
      <p:bldP spid="33" grpId="0"/>
      <p:bldP spid="34" grpId="0"/>
      <p:bldP spid="35" grpId="0"/>
      <p:bldP spid="36" grpId="0"/>
      <p:bldP spid="37" grpId="0"/>
      <p:bldP spid="38" grpId="0"/>
      <p:bldP spid="39" grpId="0"/>
      <p:bldP spid="4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610CB7-0889-4A7D-9AE9-E8C945E3C030}"/>
              </a:ext>
            </a:extLst>
          </p:cNvPr>
          <p:cNvPicPr>
            <a:picLocks noChangeAspect="1"/>
          </p:cNvPicPr>
          <p:nvPr/>
        </p:nvPicPr>
        <p:blipFill>
          <a:blip r:embed="rId2"/>
          <a:stretch>
            <a:fillRect/>
          </a:stretch>
        </p:blipFill>
        <p:spPr>
          <a:xfrm>
            <a:off x="189247" y="970352"/>
            <a:ext cx="8576380" cy="4146821"/>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527" y="23290"/>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86BD491-3006-4F7A-85A1-93BEC118931D}"/>
              </a:ext>
            </a:extLst>
          </p:cNvPr>
          <p:cNvSpPr txBox="1"/>
          <p:nvPr/>
        </p:nvSpPr>
        <p:spPr>
          <a:xfrm>
            <a:off x="347706" y="644241"/>
            <a:ext cx="452604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POST REQUEST OLUSTURMA</a:t>
            </a:r>
            <a:endParaRPr lang="en-US" b="0" i="0" noProof="1">
              <a:solidFill>
                <a:srgbClr val="292929"/>
              </a:solidFill>
              <a:effectLst/>
              <a:latin typeface="Bahnschrift SemiBold" panose="020B0502040204020203" pitchFamily="34" charset="0"/>
            </a:endParaRPr>
          </a:p>
        </p:txBody>
      </p:sp>
      <p:sp>
        <p:nvSpPr>
          <p:cNvPr id="9" name="Rectangle 8">
            <a:extLst>
              <a:ext uri="{FF2B5EF4-FFF2-40B4-BE49-F238E27FC236}">
                <a16:creationId xmlns:a16="http://schemas.microsoft.com/office/drawing/2014/main" id="{B164DCFB-45B3-4032-A2C9-EEE494E1313C}"/>
              </a:ext>
            </a:extLst>
          </p:cNvPr>
          <p:cNvSpPr/>
          <p:nvPr/>
        </p:nvSpPr>
        <p:spPr>
          <a:xfrm>
            <a:off x="178911" y="965856"/>
            <a:ext cx="8610162" cy="414681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Rectangle 9">
            <a:extLst>
              <a:ext uri="{FF2B5EF4-FFF2-40B4-BE49-F238E27FC236}">
                <a16:creationId xmlns:a16="http://schemas.microsoft.com/office/drawing/2014/main" id="{D3A4C41A-5E58-4CE9-AACE-88323B566139}"/>
              </a:ext>
            </a:extLst>
          </p:cNvPr>
          <p:cNvSpPr/>
          <p:nvPr/>
        </p:nvSpPr>
        <p:spPr>
          <a:xfrm>
            <a:off x="655860" y="1377374"/>
            <a:ext cx="1365840" cy="21525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56DEBA5C-FA5D-4709-83D0-C68AF52EF8E9}"/>
              </a:ext>
            </a:extLst>
          </p:cNvPr>
          <p:cNvSpPr txBox="1"/>
          <p:nvPr/>
        </p:nvSpPr>
        <p:spPr>
          <a:xfrm>
            <a:off x="8874149" y="559249"/>
            <a:ext cx="3054731" cy="923330"/>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1- </a:t>
            </a:r>
            <a:r>
              <a:rPr lang="en-US" noProof="1">
                <a:solidFill>
                  <a:srgbClr val="292929"/>
                </a:solidFill>
                <a:latin typeface="Bahnschrift SemiBold" panose="020B0502040204020203" pitchFamily="34" charset="0"/>
              </a:rPr>
              <a:t>Collection satirinda </a:t>
            </a:r>
            <a:r>
              <a:rPr lang="en-US" noProof="1">
                <a:solidFill>
                  <a:srgbClr val="C00000"/>
                </a:solidFill>
                <a:latin typeface="Bahnschrift SemiBold" panose="020B0502040204020203" pitchFamily="34" charset="0"/>
              </a:rPr>
              <a:t>…</a:t>
            </a:r>
            <a:r>
              <a:rPr lang="en-US" noProof="1">
                <a:solidFill>
                  <a:srgbClr val="292929"/>
                </a:solidFill>
                <a:latin typeface="Bahnschrift SemiBold" panose="020B0502040204020203" pitchFamily="34" charset="0"/>
              </a:rPr>
              <a:t>’a basip Add request ile yeni sorgu olusturalim</a:t>
            </a:r>
            <a:endParaRPr lang="en-US" b="0" i="0" noProof="1">
              <a:solidFill>
                <a:srgbClr val="292929"/>
              </a:solidFill>
              <a:effectLst/>
              <a:latin typeface="Bahnschrift SemiBold" panose="020B0502040204020203" pitchFamily="34" charset="0"/>
            </a:endParaRPr>
          </a:p>
        </p:txBody>
      </p:sp>
      <p:sp>
        <p:nvSpPr>
          <p:cNvPr id="12" name="Rectangle 11">
            <a:extLst>
              <a:ext uri="{FF2B5EF4-FFF2-40B4-BE49-F238E27FC236}">
                <a16:creationId xmlns:a16="http://schemas.microsoft.com/office/drawing/2014/main" id="{66138534-D83A-4E24-A1DF-6E0A67157A67}"/>
              </a:ext>
            </a:extLst>
          </p:cNvPr>
          <p:cNvSpPr/>
          <p:nvPr/>
        </p:nvSpPr>
        <p:spPr>
          <a:xfrm>
            <a:off x="2331091" y="1221612"/>
            <a:ext cx="1499404" cy="19171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TextBox 12">
            <a:extLst>
              <a:ext uri="{FF2B5EF4-FFF2-40B4-BE49-F238E27FC236}">
                <a16:creationId xmlns:a16="http://schemas.microsoft.com/office/drawing/2014/main" id="{1977880B-FD44-4D59-9078-8ACA8EF5DD61}"/>
              </a:ext>
            </a:extLst>
          </p:cNvPr>
          <p:cNvSpPr txBox="1"/>
          <p:nvPr/>
        </p:nvSpPr>
        <p:spPr>
          <a:xfrm>
            <a:off x="8854670" y="1458377"/>
            <a:ext cx="3054731"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2</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Request ismini degistirelim</a:t>
            </a:r>
            <a:endParaRPr lang="en-US" b="0" i="0" noProof="1">
              <a:solidFill>
                <a:srgbClr val="292929"/>
              </a:solidFill>
              <a:effectLst/>
              <a:latin typeface="Bahnschrift SemiBold" panose="020B0502040204020203" pitchFamily="34" charset="0"/>
            </a:endParaRPr>
          </a:p>
        </p:txBody>
      </p:sp>
      <p:sp>
        <p:nvSpPr>
          <p:cNvPr id="14" name="Rectangle 13">
            <a:extLst>
              <a:ext uri="{FF2B5EF4-FFF2-40B4-BE49-F238E27FC236}">
                <a16:creationId xmlns:a16="http://schemas.microsoft.com/office/drawing/2014/main" id="{E0D80C76-9569-45EB-87D3-310A1014F983}"/>
              </a:ext>
            </a:extLst>
          </p:cNvPr>
          <p:cNvSpPr/>
          <p:nvPr/>
        </p:nvSpPr>
        <p:spPr>
          <a:xfrm>
            <a:off x="2331091" y="1481174"/>
            <a:ext cx="541320" cy="21525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3FE134F4-2A1C-49F5-94AB-DFBAC9E4E9E5}"/>
              </a:ext>
            </a:extLst>
          </p:cNvPr>
          <p:cNvSpPr txBox="1"/>
          <p:nvPr/>
        </p:nvSpPr>
        <p:spPr>
          <a:xfrm>
            <a:off x="8854670" y="2139284"/>
            <a:ext cx="3054731"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3</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HTTP metodunu POST yapalim</a:t>
            </a:r>
            <a:endParaRPr lang="en-US" b="0" i="0" noProof="1">
              <a:solidFill>
                <a:srgbClr val="292929"/>
              </a:solidFill>
              <a:effectLst/>
              <a:latin typeface="Bahnschrift SemiBold" panose="020B0502040204020203" pitchFamily="34" charset="0"/>
            </a:endParaRPr>
          </a:p>
        </p:txBody>
      </p:sp>
      <p:sp>
        <p:nvSpPr>
          <p:cNvPr id="19" name="Rectangle 18">
            <a:extLst>
              <a:ext uri="{FF2B5EF4-FFF2-40B4-BE49-F238E27FC236}">
                <a16:creationId xmlns:a16="http://schemas.microsoft.com/office/drawing/2014/main" id="{ACB2DC44-FC6A-4248-81B6-65A01BDF5069}"/>
              </a:ext>
            </a:extLst>
          </p:cNvPr>
          <p:cNvSpPr/>
          <p:nvPr/>
        </p:nvSpPr>
        <p:spPr>
          <a:xfrm>
            <a:off x="2917738" y="1480673"/>
            <a:ext cx="3009311" cy="21525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TextBox 19">
            <a:extLst>
              <a:ext uri="{FF2B5EF4-FFF2-40B4-BE49-F238E27FC236}">
                <a16:creationId xmlns:a16="http://schemas.microsoft.com/office/drawing/2014/main" id="{3F677F51-ADF1-445B-96B9-7070CB37CFB5}"/>
              </a:ext>
            </a:extLst>
          </p:cNvPr>
          <p:cNvSpPr txBox="1"/>
          <p:nvPr/>
        </p:nvSpPr>
        <p:spPr>
          <a:xfrm>
            <a:off x="8854670" y="2812703"/>
            <a:ext cx="3054731"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4</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EndPoint’i yazalim</a:t>
            </a:r>
            <a:endParaRPr lang="en-US" b="0" i="0" noProof="1">
              <a:solidFill>
                <a:srgbClr val="292929"/>
              </a:solidFill>
              <a:effectLst/>
              <a:latin typeface="Bahnschrift SemiBold" panose="020B0502040204020203" pitchFamily="34" charset="0"/>
            </a:endParaRPr>
          </a:p>
        </p:txBody>
      </p:sp>
      <p:sp>
        <p:nvSpPr>
          <p:cNvPr id="21" name="Rectangle 20">
            <a:extLst>
              <a:ext uri="{FF2B5EF4-FFF2-40B4-BE49-F238E27FC236}">
                <a16:creationId xmlns:a16="http://schemas.microsoft.com/office/drawing/2014/main" id="{81518BFC-52BC-49FE-B6EA-21A6346E666D}"/>
              </a:ext>
            </a:extLst>
          </p:cNvPr>
          <p:cNvSpPr/>
          <p:nvPr/>
        </p:nvSpPr>
        <p:spPr>
          <a:xfrm>
            <a:off x="7377973" y="1180167"/>
            <a:ext cx="637248"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TextBox 21">
            <a:extLst>
              <a:ext uri="{FF2B5EF4-FFF2-40B4-BE49-F238E27FC236}">
                <a16:creationId xmlns:a16="http://schemas.microsoft.com/office/drawing/2014/main" id="{10FFF208-97CE-433B-BB84-3CB4BDE0343C}"/>
              </a:ext>
            </a:extLst>
          </p:cNvPr>
          <p:cNvSpPr txBox="1"/>
          <p:nvPr/>
        </p:nvSpPr>
        <p:spPr>
          <a:xfrm>
            <a:off x="8863230" y="4607327"/>
            <a:ext cx="3211539"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8</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Save butonu ile yaptigimiz request’i kaydedelim.</a:t>
            </a:r>
            <a:endParaRPr lang="en-US" b="0" i="0" noProof="1">
              <a:solidFill>
                <a:srgbClr val="292929"/>
              </a:solidFill>
              <a:effectLst/>
              <a:latin typeface="Bahnschrift SemiBold" panose="020B0502040204020203" pitchFamily="34" charset="0"/>
            </a:endParaRPr>
          </a:p>
        </p:txBody>
      </p:sp>
      <p:sp>
        <p:nvSpPr>
          <p:cNvPr id="24" name="Rectangle 23">
            <a:extLst>
              <a:ext uri="{FF2B5EF4-FFF2-40B4-BE49-F238E27FC236}">
                <a16:creationId xmlns:a16="http://schemas.microsoft.com/office/drawing/2014/main" id="{CC14296F-2565-4F3A-89D1-5F0C22510395}"/>
              </a:ext>
            </a:extLst>
          </p:cNvPr>
          <p:cNvSpPr/>
          <p:nvPr/>
        </p:nvSpPr>
        <p:spPr>
          <a:xfrm>
            <a:off x="8193150" y="1482579"/>
            <a:ext cx="541320" cy="27565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TextBox 24">
            <a:extLst>
              <a:ext uri="{FF2B5EF4-FFF2-40B4-BE49-F238E27FC236}">
                <a16:creationId xmlns:a16="http://schemas.microsoft.com/office/drawing/2014/main" id="{0255C895-C8D6-45D7-9B8A-48D35DC65779}"/>
              </a:ext>
            </a:extLst>
          </p:cNvPr>
          <p:cNvSpPr txBox="1"/>
          <p:nvPr/>
        </p:nvSpPr>
        <p:spPr>
          <a:xfrm>
            <a:off x="347706" y="5234316"/>
            <a:ext cx="795504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9</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Send butonu ile request’i cagiralim.</a:t>
            </a:r>
            <a:endParaRPr lang="en-US" b="0" i="0" noProof="1">
              <a:solidFill>
                <a:srgbClr val="292929"/>
              </a:solidFill>
              <a:effectLst/>
              <a:latin typeface="Bahnschrift SemiBold" panose="020B0502040204020203" pitchFamily="34" charset="0"/>
            </a:endParaRPr>
          </a:p>
        </p:txBody>
      </p:sp>
      <p:sp>
        <p:nvSpPr>
          <p:cNvPr id="26" name="Rectangle 25">
            <a:extLst>
              <a:ext uri="{FF2B5EF4-FFF2-40B4-BE49-F238E27FC236}">
                <a16:creationId xmlns:a16="http://schemas.microsoft.com/office/drawing/2014/main" id="{E10AD31D-746A-4144-9AC9-6A907660C2E2}"/>
              </a:ext>
            </a:extLst>
          </p:cNvPr>
          <p:cNvSpPr/>
          <p:nvPr/>
        </p:nvSpPr>
        <p:spPr>
          <a:xfrm>
            <a:off x="6575506" y="3677652"/>
            <a:ext cx="637248"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7" name="TextBox 26">
            <a:extLst>
              <a:ext uri="{FF2B5EF4-FFF2-40B4-BE49-F238E27FC236}">
                <a16:creationId xmlns:a16="http://schemas.microsoft.com/office/drawing/2014/main" id="{3BDD9D8A-4DD2-42F6-ACA9-EF78164A0448}"/>
              </a:ext>
            </a:extLst>
          </p:cNvPr>
          <p:cNvSpPr txBox="1"/>
          <p:nvPr/>
        </p:nvSpPr>
        <p:spPr>
          <a:xfrm>
            <a:off x="347706" y="5880538"/>
            <a:ext cx="8262932"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11</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Status kodunu kontrol edelim 200’lu bir sayi oldugundan emin olalim</a:t>
            </a:r>
            <a:endParaRPr lang="en-US" b="0" i="0" noProof="1">
              <a:solidFill>
                <a:srgbClr val="292929"/>
              </a:solidFill>
              <a:effectLst/>
              <a:latin typeface="Bahnschrift SemiBold" panose="020B0502040204020203" pitchFamily="34" charset="0"/>
            </a:endParaRPr>
          </a:p>
        </p:txBody>
      </p:sp>
      <p:sp>
        <p:nvSpPr>
          <p:cNvPr id="30" name="Rectangle 29">
            <a:extLst>
              <a:ext uri="{FF2B5EF4-FFF2-40B4-BE49-F238E27FC236}">
                <a16:creationId xmlns:a16="http://schemas.microsoft.com/office/drawing/2014/main" id="{3B40C487-DFA8-46DE-AA7E-99AB674E0A05}"/>
              </a:ext>
            </a:extLst>
          </p:cNvPr>
          <p:cNvSpPr/>
          <p:nvPr/>
        </p:nvSpPr>
        <p:spPr>
          <a:xfrm>
            <a:off x="2357615" y="4166168"/>
            <a:ext cx="2022999" cy="87913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1" name="TextBox 30">
            <a:extLst>
              <a:ext uri="{FF2B5EF4-FFF2-40B4-BE49-F238E27FC236}">
                <a16:creationId xmlns:a16="http://schemas.microsoft.com/office/drawing/2014/main" id="{EBF8FB79-7995-4C75-BAAC-578332888153}"/>
              </a:ext>
            </a:extLst>
          </p:cNvPr>
          <p:cNvSpPr txBox="1"/>
          <p:nvPr/>
        </p:nvSpPr>
        <p:spPr>
          <a:xfrm>
            <a:off x="347706" y="5556332"/>
            <a:ext cx="745212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10</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Response body’sinin geldigini kontrol edelim</a:t>
            </a:r>
            <a:endParaRPr lang="en-US" b="0" i="0" noProof="1">
              <a:solidFill>
                <a:srgbClr val="292929"/>
              </a:solidFill>
              <a:effectLst/>
              <a:latin typeface="Bahnschrift SemiBold" panose="020B0502040204020203" pitchFamily="34" charset="0"/>
            </a:endParaRPr>
          </a:p>
        </p:txBody>
      </p:sp>
      <p:sp>
        <p:nvSpPr>
          <p:cNvPr id="32" name="Rectangle 31">
            <a:extLst>
              <a:ext uri="{FF2B5EF4-FFF2-40B4-BE49-F238E27FC236}">
                <a16:creationId xmlns:a16="http://schemas.microsoft.com/office/drawing/2014/main" id="{5288E9EA-098A-4C90-BC07-19404D17FE1D}"/>
              </a:ext>
            </a:extLst>
          </p:cNvPr>
          <p:cNvSpPr/>
          <p:nvPr/>
        </p:nvSpPr>
        <p:spPr>
          <a:xfrm>
            <a:off x="3779449" y="1741608"/>
            <a:ext cx="346872" cy="21525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3" name="TextBox 32">
            <a:extLst>
              <a:ext uri="{FF2B5EF4-FFF2-40B4-BE49-F238E27FC236}">
                <a16:creationId xmlns:a16="http://schemas.microsoft.com/office/drawing/2014/main" id="{907DD112-7853-42C0-AEBB-E6CB9EC52586}"/>
              </a:ext>
            </a:extLst>
          </p:cNvPr>
          <p:cNvSpPr txBox="1"/>
          <p:nvPr/>
        </p:nvSpPr>
        <p:spPr>
          <a:xfrm>
            <a:off x="8869457" y="3153221"/>
            <a:ext cx="3054731"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5</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Body sekmesini secelim</a:t>
            </a:r>
            <a:endParaRPr lang="en-US" b="0" i="0" noProof="1">
              <a:solidFill>
                <a:srgbClr val="292929"/>
              </a:solidFill>
              <a:effectLst/>
              <a:latin typeface="Bahnschrift SemiBold" panose="020B0502040204020203" pitchFamily="34" charset="0"/>
            </a:endParaRPr>
          </a:p>
        </p:txBody>
      </p:sp>
      <p:sp>
        <p:nvSpPr>
          <p:cNvPr id="34" name="TextBox 33">
            <a:extLst>
              <a:ext uri="{FF2B5EF4-FFF2-40B4-BE49-F238E27FC236}">
                <a16:creationId xmlns:a16="http://schemas.microsoft.com/office/drawing/2014/main" id="{A2B704AD-A679-40FF-9574-F4B40FDF9104}"/>
              </a:ext>
            </a:extLst>
          </p:cNvPr>
          <p:cNvSpPr txBox="1"/>
          <p:nvPr/>
        </p:nvSpPr>
        <p:spPr>
          <a:xfrm>
            <a:off x="8869457" y="3562914"/>
            <a:ext cx="3054731"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6</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Raw sekmesini secelim.</a:t>
            </a:r>
            <a:endParaRPr lang="en-US" b="0" i="0" noProof="1">
              <a:solidFill>
                <a:srgbClr val="292929"/>
              </a:solidFill>
              <a:effectLst/>
              <a:latin typeface="Bahnschrift SemiBold" panose="020B0502040204020203" pitchFamily="34" charset="0"/>
            </a:endParaRPr>
          </a:p>
        </p:txBody>
      </p:sp>
      <p:sp>
        <p:nvSpPr>
          <p:cNvPr id="35" name="Rectangle 34">
            <a:extLst>
              <a:ext uri="{FF2B5EF4-FFF2-40B4-BE49-F238E27FC236}">
                <a16:creationId xmlns:a16="http://schemas.microsoft.com/office/drawing/2014/main" id="{07C53D74-BFD7-4286-93D9-0A79C878EE44}"/>
              </a:ext>
            </a:extLst>
          </p:cNvPr>
          <p:cNvSpPr/>
          <p:nvPr/>
        </p:nvSpPr>
        <p:spPr>
          <a:xfrm>
            <a:off x="4143486" y="1924369"/>
            <a:ext cx="346872" cy="21525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6" name="Rectangle 35">
            <a:extLst>
              <a:ext uri="{FF2B5EF4-FFF2-40B4-BE49-F238E27FC236}">
                <a16:creationId xmlns:a16="http://schemas.microsoft.com/office/drawing/2014/main" id="{469F132C-ED67-49EE-868C-33E50352968D}"/>
              </a:ext>
            </a:extLst>
          </p:cNvPr>
          <p:cNvSpPr/>
          <p:nvPr/>
        </p:nvSpPr>
        <p:spPr>
          <a:xfrm>
            <a:off x="2349379" y="2140932"/>
            <a:ext cx="1717351" cy="126600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7" name="TextBox 36">
            <a:extLst>
              <a:ext uri="{FF2B5EF4-FFF2-40B4-BE49-F238E27FC236}">
                <a16:creationId xmlns:a16="http://schemas.microsoft.com/office/drawing/2014/main" id="{C7567014-9BF1-4A94-B816-D45C76C9868F}"/>
              </a:ext>
            </a:extLst>
          </p:cNvPr>
          <p:cNvSpPr txBox="1"/>
          <p:nvPr/>
        </p:nvSpPr>
        <p:spPr>
          <a:xfrm>
            <a:off x="8854670" y="3972607"/>
            <a:ext cx="3000407"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7</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Request body’sini yazalim</a:t>
            </a:r>
            <a:endParaRPr lang="en-US" b="0" i="0" noProof="1">
              <a:solidFill>
                <a:srgbClr val="292929"/>
              </a:solidFill>
              <a:effectLst/>
              <a:latin typeface="Bahnschrift SemiBold" panose="020B0502040204020203" pitchFamily="34" charset="0"/>
            </a:endParaRPr>
          </a:p>
        </p:txBody>
      </p:sp>
      <p:sp>
        <p:nvSpPr>
          <p:cNvPr id="38" name="TextBox 37">
            <a:extLst>
              <a:ext uri="{FF2B5EF4-FFF2-40B4-BE49-F238E27FC236}">
                <a16:creationId xmlns:a16="http://schemas.microsoft.com/office/drawing/2014/main" id="{816B8F90-CE07-495A-9325-B6B2879E4499}"/>
              </a:ext>
            </a:extLst>
          </p:cNvPr>
          <p:cNvSpPr txBox="1"/>
          <p:nvPr/>
        </p:nvSpPr>
        <p:spPr>
          <a:xfrm>
            <a:off x="1113573" y="1135914"/>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a:t>
            </a:r>
            <a:endParaRPr lang="en-US" sz="1400" dirty="0"/>
          </a:p>
        </p:txBody>
      </p:sp>
      <p:sp>
        <p:nvSpPr>
          <p:cNvPr id="40" name="TextBox 39">
            <a:extLst>
              <a:ext uri="{FF2B5EF4-FFF2-40B4-BE49-F238E27FC236}">
                <a16:creationId xmlns:a16="http://schemas.microsoft.com/office/drawing/2014/main" id="{E497DD0A-780B-41CC-9A90-45B8024E05D1}"/>
              </a:ext>
            </a:extLst>
          </p:cNvPr>
          <p:cNvSpPr txBox="1"/>
          <p:nvPr/>
        </p:nvSpPr>
        <p:spPr>
          <a:xfrm>
            <a:off x="3812207" y="1162639"/>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2</a:t>
            </a:r>
            <a:endParaRPr lang="en-US" sz="1400" dirty="0"/>
          </a:p>
        </p:txBody>
      </p:sp>
      <p:sp>
        <p:nvSpPr>
          <p:cNvPr id="41" name="TextBox 40">
            <a:extLst>
              <a:ext uri="{FF2B5EF4-FFF2-40B4-BE49-F238E27FC236}">
                <a16:creationId xmlns:a16="http://schemas.microsoft.com/office/drawing/2014/main" id="{7E95129E-4481-44E7-9785-2EBA8E7C8399}"/>
              </a:ext>
            </a:extLst>
          </p:cNvPr>
          <p:cNvSpPr txBox="1"/>
          <p:nvPr/>
        </p:nvSpPr>
        <p:spPr>
          <a:xfrm>
            <a:off x="2454898" y="1638918"/>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3</a:t>
            </a:r>
            <a:endParaRPr lang="en-US" sz="1400" dirty="0"/>
          </a:p>
        </p:txBody>
      </p:sp>
      <p:sp>
        <p:nvSpPr>
          <p:cNvPr id="42" name="TextBox 41">
            <a:extLst>
              <a:ext uri="{FF2B5EF4-FFF2-40B4-BE49-F238E27FC236}">
                <a16:creationId xmlns:a16="http://schemas.microsoft.com/office/drawing/2014/main" id="{48A7066B-338F-4354-A35D-B7DA476C3E1B}"/>
              </a:ext>
            </a:extLst>
          </p:cNvPr>
          <p:cNvSpPr txBox="1"/>
          <p:nvPr/>
        </p:nvSpPr>
        <p:spPr>
          <a:xfrm>
            <a:off x="5879397" y="1434412"/>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4</a:t>
            </a:r>
            <a:endParaRPr lang="en-US" sz="1400" dirty="0"/>
          </a:p>
        </p:txBody>
      </p:sp>
      <p:sp>
        <p:nvSpPr>
          <p:cNvPr id="43" name="TextBox 42">
            <a:extLst>
              <a:ext uri="{FF2B5EF4-FFF2-40B4-BE49-F238E27FC236}">
                <a16:creationId xmlns:a16="http://schemas.microsoft.com/office/drawing/2014/main" id="{D46D79FD-FC83-4294-AFA6-8616A2CF7328}"/>
              </a:ext>
            </a:extLst>
          </p:cNvPr>
          <p:cNvSpPr txBox="1"/>
          <p:nvPr/>
        </p:nvSpPr>
        <p:spPr>
          <a:xfrm>
            <a:off x="3536040" y="1694871"/>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5</a:t>
            </a:r>
            <a:endParaRPr lang="en-US" sz="1400" dirty="0"/>
          </a:p>
        </p:txBody>
      </p:sp>
      <p:sp>
        <p:nvSpPr>
          <p:cNvPr id="44" name="TextBox 43">
            <a:extLst>
              <a:ext uri="{FF2B5EF4-FFF2-40B4-BE49-F238E27FC236}">
                <a16:creationId xmlns:a16="http://schemas.microsoft.com/office/drawing/2014/main" id="{FF806C9D-6ADC-49F2-9BA7-E5A1B84A187D}"/>
              </a:ext>
            </a:extLst>
          </p:cNvPr>
          <p:cNvSpPr txBox="1"/>
          <p:nvPr/>
        </p:nvSpPr>
        <p:spPr>
          <a:xfrm>
            <a:off x="4461325" y="1869090"/>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6</a:t>
            </a:r>
            <a:endParaRPr lang="en-US" sz="1400" dirty="0"/>
          </a:p>
        </p:txBody>
      </p:sp>
      <p:sp>
        <p:nvSpPr>
          <p:cNvPr id="45" name="TextBox 44">
            <a:extLst>
              <a:ext uri="{FF2B5EF4-FFF2-40B4-BE49-F238E27FC236}">
                <a16:creationId xmlns:a16="http://schemas.microsoft.com/office/drawing/2014/main" id="{F068B93B-1AAB-4A3A-9ED1-E858D5AE2FE9}"/>
              </a:ext>
            </a:extLst>
          </p:cNvPr>
          <p:cNvSpPr txBox="1"/>
          <p:nvPr/>
        </p:nvSpPr>
        <p:spPr>
          <a:xfrm>
            <a:off x="2112525" y="2557436"/>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7</a:t>
            </a:r>
            <a:endParaRPr lang="en-US" sz="1400" dirty="0"/>
          </a:p>
        </p:txBody>
      </p:sp>
      <p:sp>
        <p:nvSpPr>
          <p:cNvPr id="46" name="TextBox 45">
            <a:extLst>
              <a:ext uri="{FF2B5EF4-FFF2-40B4-BE49-F238E27FC236}">
                <a16:creationId xmlns:a16="http://schemas.microsoft.com/office/drawing/2014/main" id="{D0C1280E-80F3-4191-B7DB-7A0A17AE5115}"/>
              </a:ext>
            </a:extLst>
          </p:cNvPr>
          <p:cNvSpPr txBox="1"/>
          <p:nvPr/>
        </p:nvSpPr>
        <p:spPr>
          <a:xfrm>
            <a:off x="7150534" y="1141373"/>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8</a:t>
            </a:r>
            <a:endParaRPr lang="en-US" sz="1400" dirty="0"/>
          </a:p>
        </p:txBody>
      </p:sp>
      <p:sp>
        <p:nvSpPr>
          <p:cNvPr id="47" name="TextBox 46">
            <a:extLst>
              <a:ext uri="{FF2B5EF4-FFF2-40B4-BE49-F238E27FC236}">
                <a16:creationId xmlns:a16="http://schemas.microsoft.com/office/drawing/2014/main" id="{B0858A91-FED9-4052-AB44-C8ABBA28505A}"/>
              </a:ext>
            </a:extLst>
          </p:cNvPr>
          <p:cNvSpPr txBox="1"/>
          <p:nvPr/>
        </p:nvSpPr>
        <p:spPr>
          <a:xfrm>
            <a:off x="7962465" y="1468950"/>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9</a:t>
            </a:r>
            <a:endParaRPr lang="en-US" sz="1400" dirty="0"/>
          </a:p>
        </p:txBody>
      </p:sp>
      <p:sp>
        <p:nvSpPr>
          <p:cNvPr id="48" name="TextBox 47">
            <a:extLst>
              <a:ext uri="{FF2B5EF4-FFF2-40B4-BE49-F238E27FC236}">
                <a16:creationId xmlns:a16="http://schemas.microsoft.com/office/drawing/2014/main" id="{2A9D4767-34B4-42D3-9AA3-FC4DBE21256B}"/>
              </a:ext>
            </a:extLst>
          </p:cNvPr>
          <p:cNvSpPr txBox="1"/>
          <p:nvPr/>
        </p:nvSpPr>
        <p:spPr>
          <a:xfrm>
            <a:off x="2062876" y="4455181"/>
            <a:ext cx="365973"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10</a:t>
            </a:r>
            <a:endParaRPr lang="en-US" sz="1400" dirty="0"/>
          </a:p>
        </p:txBody>
      </p:sp>
      <p:sp>
        <p:nvSpPr>
          <p:cNvPr id="49" name="TextBox 48">
            <a:extLst>
              <a:ext uri="{FF2B5EF4-FFF2-40B4-BE49-F238E27FC236}">
                <a16:creationId xmlns:a16="http://schemas.microsoft.com/office/drawing/2014/main" id="{E6DE0A00-E0AD-4ACF-AC1E-5A75226ACAAB}"/>
              </a:ext>
            </a:extLst>
          </p:cNvPr>
          <p:cNvSpPr txBox="1"/>
          <p:nvPr/>
        </p:nvSpPr>
        <p:spPr>
          <a:xfrm>
            <a:off x="6660582" y="3400270"/>
            <a:ext cx="365973"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11</a:t>
            </a:r>
            <a:endParaRPr lang="en-US" sz="1400" dirty="0"/>
          </a:p>
        </p:txBody>
      </p:sp>
    </p:spTree>
    <p:extLst>
      <p:ext uri="{BB962C8B-B14F-4D97-AF65-F5344CB8AC3E}">
        <p14:creationId xmlns:p14="http://schemas.microsoft.com/office/powerpoint/2010/main" val="146990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500"/>
                                        <p:tgtEl>
                                          <p:spTgt spid="3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down)">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down)">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down)">
                                      <p:cBhvr>
                                        <p:cTn id="58" dur="5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down)">
                                      <p:cBhvr>
                                        <p:cTn id="63" dur="500"/>
                                        <p:tgtEl>
                                          <p:spTgt spid="21"/>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down)">
                                      <p:cBhvr>
                                        <p:cTn id="66" dur="500"/>
                                        <p:tgtEl>
                                          <p:spTgt spid="2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down)">
                                      <p:cBhvr>
                                        <p:cTn id="71" dur="500"/>
                                        <p:tgtEl>
                                          <p:spTgt spid="24"/>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wipe(down)">
                                      <p:cBhvr>
                                        <p:cTn id="79" dur="500"/>
                                        <p:tgtEl>
                                          <p:spTgt spid="30"/>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down)">
                                      <p:cBhvr>
                                        <p:cTn id="82" dur="500"/>
                                        <p:tgtEl>
                                          <p:spTgt spid="3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down)">
                                      <p:cBhvr>
                                        <p:cTn id="87" dur="500"/>
                                        <p:tgtEl>
                                          <p:spTgt spid="26"/>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wipe(down)">
                                      <p:cBhvr>
                                        <p:cTn id="90" dur="500"/>
                                        <p:tgtEl>
                                          <p:spTgt spid="27"/>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wipe(down)">
                                      <p:cBhvr>
                                        <p:cTn id="95" dur="500"/>
                                        <p:tgtEl>
                                          <p:spTgt spid="43"/>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wipe(down)">
                                      <p:cBhvr>
                                        <p:cTn id="98" dur="500"/>
                                        <p:tgtEl>
                                          <p:spTgt spid="44"/>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wipe(down)">
                                      <p:cBhvr>
                                        <p:cTn id="101" dur="500"/>
                                        <p:tgtEl>
                                          <p:spTgt spid="45"/>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wipe(down)">
                                      <p:cBhvr>
                                        <p:cTn id="104" dur="500"/>
                                        <p:tgtEl>
                                          <p:spTgt spid="46"/>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wipe(down)">
                                      <p:cBhvr>
                                        <p:cTn id="107" dur="500"/>
                                        <p:tgtEl>
                                          <p:spTgt spid="47"/>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48"/>
                                        </p:tgtEl>
                                        <p:attrNameLst>
                                          <p:attrName>style.visibility</p:attrName>
                                        </p:attrNameLst>
                                      </p:cBhvr>
                                      <p:to>
                                        <p:strVal val="visible"/>
                                      </p:to>
                                    </p:set>
                                    <p:animEffect transition="in" filter="wipe(down)">
                                      <p:cBhvr>
                                        <p:cTn id="110" dur="500"/>
                                        <p:tgtEl>
                                          <p:spTgt spid="48"/>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49"/>
                                        </p:tgtEl>
                                        <p:attrNameLst>
                                          <p:attrName>style.visibility</p:attrName>
                                        </p:attrNameLst>
                                      </p:cBhvr>
                                      <p:to>
                                        <p:strVal val="visible"/>
                                      </p:to>
                                    </p:set>
                                    <p:animEffect transition="in" filter="wipe(down)">
                                      <p:cBhvr>
                                        <p:cTn id="113" dur="500"/>
                                        <p:tgtEl>
                                          <p:spTgt spid="49"/>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wipe(down)">
                                      <p:cBhvr>
                                        <p:cTn id="116" dur="500"/>
                                        <p:tgtEl>
                                          <p:spTgt spid="38"/>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wipe(down)">
                                      <p:cBhvr>
                                        <p:cTn id="119" dur="500"/>
                                        <p:tgtEl>
                                          <p:spTgt spid="40"/>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41"/>
                                        </p:tgtEl>
                                        <p:attrNameLst>
                                          <p:attrName>style.visibility</p:attrName>
                                        </p:attrNameLst>
                                      </p:cBhvr>
                                      <p:to>
                                        <p:strVal val="visible"/>
                                      </p:to>
                                    </p:set>
                                    <p:animEffect transition="in" filter="wipe(down)">
                                      <p:cBhvr>
                                        <p:cTn id="122" dur="500"/>
                                        <p:tgtEl>
                                          <p:spTgt spid="41"/>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42"/>
                                        </p:tgtEl>
                                        <p:attrNameLst>
                                          <p:attrName>style.visibility</p:attrName>
                                        </p:attrNameLst>
                                      </p:cBhvr>
                                      <p:to>
                                        <p:strVal val="visible"/>
                                      </p:to>
                                    </p:set>
                                    <p:animEffect transition="in" filter="wipe(down)">
                                      <p:cBhvr>
                                        <p:cTn id="12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4" grpId="0" animBg="1"/>
      <p:bldP spid="18" grpId="0"/>
      <p:bldP spid="19" grpId="0" animBg="1"/>
      <p:bldP spid="20" grpId="0"/>
      <p:bldP spid="21" grpId="0" animBg="1"/>
      <p:bldP spid="22" grpId="0"/>
      <p:bldP spid="24" grpId="0" animBg="1"/>
      <p:bldP spid="25" grpId="0"/>
      <p:bldP spid="26" grpId="0" animBg="1"/>
      <p:bldP spid="27" grpId="0"/>
      <p:bldP spid="30" grpId="0" animBg="1"/>
      <p:bldP spid="31" grpId="0"/>
      <p:bldP spid="32" grpId="0" animBg="1"/>
      <p:bldP spid="33" grpId="0"/>
      <p:bldP spid="34" grpId="0"/>
      <p:bldP spid="35" grpId="0" animBg="1"/>
      <p:bldP spid="36" grpId="0" animBg="1"/>
      <p:bldP spid="37" grpId="0"/>
      <p:bldP spid="38" grpId="0"/>
      <p:bldP spid="40" grpId="0"/>
      <p:bldP spid="41" grpId="0"/>
      <p:bldP spid="42" grpId="0"/>
      <p:bldP spid="43" grpId="0"/>
      <p:bldP spid="44" grpId="0"/>
      <p:bldP spid="45" grpId="0"/>
      <p:bldP spid="46" grpId="0"/>
      <p:bldP spid="47" grpId="0"/>
      <p:bldP spid="48" grpId="0"/>
      <p:bldP spid="4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B8E2149-F2CE-4876-AE9B-A2770B532843}"/>
              </a:ext>
            </a:extLst>
          </p:cNvPr>
          <p:cNvSpPr txBox="1"/>
          <p:nvPr/>
        </p:nvSpPr>
        <p:spPr>
          <a:xfrm>
            <a:off x="3012831" y="2266243"/>
            <a:ext cx="5838092" cy="369332"/>
          </a:xfrm>
          <a:prstGeom prst="rect">
            <a:avLst/>
          </a:prstGeom>
          <a:noFill/>
        </p:spPr>
        <p:txBody>
          <a:bodyPr wrap="square">
            <a:spAutoFit/>
          </a:bodyPr>
          <a:lstStyle/>
          <a:p>
            <a:pPr algn="ctr">
              <a:spcBef>
                <a:spcPts val="1200"/>
              </a:spcBef>
              <a:spcAft>
                <a:spcPts val="1200"/>
              </a:spcAft>
            </a:pPr>
            <a:r>
              <a:rPr lang="en-US" dirty="0">
                <a:latin typeface="Bahnschrift SemiBold" panose="020B0502040204020203" pitchFamily="34" charset="0"/>
              </a:rPr>
              <a:t>BOLUM 2</a:t>
            </a: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BB25BF-0BC0-4A54-997A-EE74D1F749D6}"/>
              </a:ext>
            </a:extLst>
          </p:cNvPr>
          <p:cNvSpPr txBox="1"/>
          <p:nvPr/>
        </p:nvSpPr>
        <p:spPr>
          <a:xfrm>
            <a:off x="3012831" y="2724421"/>
            <a:ext cx="6096000" cy="646331"/>
          </a:xfrm>
          <a:prstGeom prst="rect">
            <a:avLst/>
          </a:prstGeom>
          <a:noFill/>
        </p:spPr>
        <p:txBody>
          <a:bodyPr wrap="square">
            <a:spAutoFit/>
          </a:bodyPr>
          <a:lstStyle/>
          <a:p>
            <a:r>
              <a:rPr lang="en-US" dirty="0">
                <a:latin typeface="Bahnschrift SemiBold" panose="020B0502040204020203" pitchFamily="34" charset="0"/>
              </a:rPr>
              <a:t>1-  POSTMAN GENEL TANITIMI, VARIABLE OLUSTURMA,     </a:t>
            </a:r>
          </a:p>
          <a:p>
            <a:r>
              <a:rPr lang="en-US" dirty="0">
                <a:latin typeface="Bahnschrift SemiBold" panose="020B0502040204020203" pitchFamily="34" charset="0"/>
              </a:rPr>
              <a:t>     GET VE POST REQUEST OLUSTURMA</a:t>
            </a:r>
          </a:p>
        </p:txBody>
      </p:sp>
      <p:sp>
        <p:nvSpPr>
          <p:cNvPr id="9" name="TextBox 8">
            <a:extLst>
              <a:ext uri="{FF2B5EF4-FFF2-40B4-BE49-F238E27FC236}">
                <a16:creationId xmlns:a16="http://schemas.microsoft.com/office/drawing/2014/main" id="{3BFAF74C-FE2C-4817-AA4C-87252FC6810B}"/>
              </a:ext>
            </a:extLst>
          </p:cNvPr>
          <p:cNvSpPr txBox="1"/>
          <p:nvPr/>
        </p:nvSpPr>
        <p:spPr>
          <a:xfrm>
            <a:off x="3012831" y="3536355"/>
            <a:ext cx="6096000" cy="923330"/>
          </a:xfrm>
          <a:prstGeom prst="rect">
            <a:avLst/>
          </a:prstGeom>
          <a:noFill/>
        </p:spPr>
        <p:txBody>
          <a:bodyPr wrap="square">
            <a:spAutoFit/>
          </a:bodyPr>
          <a:lstStyle/>
          <a:p>
            <a:r>
              <a:rPr lang="en-US" dirty="0">
                <a:latin typeface="Bahnschrift SemiBold" panose="020B0502040204020203" pitchFamily="34" charset="0"/>
              </a:rPr>
              <a:t>2- AUTHORIZATION ILE PUT, PATCH VE DELETE REQUEST</a:t>
            </a:r>
          </a:p>
          <a:p>
            <a:r>
              <a:rPr lang="en-US" dirty="0">
                <a:latin typeface="Bahnschrift SemiBold" panose="020B0502040204020203" pitchFamily="34" charset="0"/>
              </a:rPr>
              <a:t>     OLUSTURMA, FARKLI ENDPOINT’LER KULLANARAK   </a:t>
            </a:r>
          </a:p>
          <a:p>
            <a:r>
              <a:rPr lang="en-US" dirty="0">
                <a:latin typeface="Bahnschrift SemiBold" panose="020B0502040204020203" pitchFamily="34" charset="0"/>
              </a:rPr>
              <a:t>     API SORGULARI YAPMA</a:t>
            </a:r>
          </a:p>
        </p:txBody>
      </p:sp>
    </p:spTree>
    <p:extLst>
      <p:ext uri="{BB962C8B-B14F-4D97-AF65-F5344CB8AC3E}">
        <p14:creationId xmlns:p14="http://schemas.microsoft.com/office/powerpoint/2010/main" val="261273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D9A627-C73E-46CE-89CC-C989B3557508}"/>
              </a:ext>
            </a:extLst>
          </p:cNvPr>
          <p:cNvPicPr>
            <a:picLocks noChangeAspect="1"/>
          </p:cNvPicPr>
          <p:nvPr/>
        </p:nvPicPr>
        <p:blipFill>
          <a:blip r:embed="rId2"/>
          <a:stretch>
            <a:fillRect/>
          </a:stretch>
        </p:blipFill>
        <p:spPr>
          <a:xfrm>
            <a:off x="186699" y="1070343"/>
            <a:ext cx="8873034" cy="3654613"/>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527" y="23290"/>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86BD491-3006-4F7A-85A1-93BEC118931D}"/>
              </a:ext>
            </a:extLst>
          </p:cNvPr>
          <p:cNvSpPr txBox="1"/>
          <p:nvPr/>
        </p:nvSpPr>
        <p:spPr>
          <a:xfrm>
            <a:off x="347706" y="644241"/>
            <a:ext cx="452604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PUT REQUEST OLUSTURMA</a:t>
            </a:r>
            <a:endParaRPr lang="en-US" b="0" i="0" noProof="1">
              <a:solidFill>
                <a:srgbClr val="292929"/>
              </a:solidFill>
              <a:effectLst/>
              <a:latin typeface="Bahnschrift SemiBold" panose="020B0502040204020203" pitchFamily="34" charset="0"/>
            </a:endParaRPr>
          </a:p>
        </p:txBody>
      </p:sp>
      <p:sp>
        <p:nvSpPr>
          <p:cNvPr id="9" name="Rectangle 8">
            <a:extLst>
              <a:ext uri="{FF2B5EF4-FFF2-40B4-BE49-F238E27FC236}">
                <a16:creationId xmlns:a16="http://schemas.microsoft.com/office/drawing/2014/main" id="{B164DCFB-45B3-4032-A2C9-EEE494E1313C}"/>
              </a:ext>
            </a:extLst>
          </p:cNvPr>
          <p:cNvSpPr/>
          <p:nvPr/>
        </p:nvSpPr>
        <p:spPr>
          <a:xfrm>
            <a:off x="178910" y="1072187"/>
            <a:ext cx="8873035" cy="363793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Rectangle 9">
            <a:extLst>
              <a:ext uri="{FF2B5EF4-FFF2-40B4-BE49-F238E27FC236}">
                <a16:creationId xmlns:a16="http://schemas.microsoft.com/office/drawing/2014/main" id="{D3A4C41A-5E58-4CE9-AACE-88323B566139}"/>
              </a:ext>
            </a:extLst>
          </p:cNvPr>
          <p:cNvSpPr/>
          <p:nvPr/>
        </p:nvSpPr>
        <p:spPr>
          <a:xfrm>
            <a:off x="797077" y="1502895"/>
            <a:ext cx="1365840" cy="21525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56DEBA5C-FA5D-4709-83D0-C68AF52EF8E9}"/>
              </a:ext>
            </a:extLst>
          </p:cNvPr>
          <p:cNvSpPr txBox="1"/>
          <p:nvPr/>
        </p:nvSpPr>
        <p:spPr>
          <a:xfrm>
            <a:off x="9415006" y="250689"/>
            <a:ext cx="2598084" cy="1200329"/>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1- </a:t>
            </a:r>
            <a:r>
              <a:rPr lang="en-US" noProof="1">
                <a:solidFill>
                  <a:srgbClr val="292929"/>
                </a:solidFill>
                <a:latin typeface="Bahnschrift SemiBold" panose="020B0502040204020203" pitchFamily="34" charset="0"/>
              </a:rPr>
              <a:t>Collection satirinda </a:t>
            </a:r>
            <a:r>
              <a:rPr lang="en-US" noProof="1">
                <a:solidFill>
                  <a:srgbClr val="C00000"/>
                </a:solidFill>
                <a:latin typeface="Bahnschrift SemiBold" panose="020B0502040204020203" pitchFamily="34" charset="0"/>
              </a:rPr>
              <a:t>…</a:t>
            </a:r>
            <a:r>
              <a:rPr lang="en-US" noProof="1">
                <a:solidFill>
                  <a:srgbClr val="292929"/>
                </a:solidFill>
                <a:latin typeface="Bahnschrift SemiBold" panose="020B0502040204020203" pitchFamily="34" charset="0"/>
              </a:rPr>
              <a:t>’a basip Add request ile yeni sorgu olusturalim</a:t>
            </a:r>
            <a:endParaRPr lang="en-US" b="0" i="0" noProof="1">
              <a:solidFill>
                <a:srgbClr val="292929"/>
              </a:solidFill>
              <a:effectLst/>
              <a:latin typeface="Bahnschrift SemiBold" panose="020B0502040204020203" pitchFamily="34" charset="0"/>
            </a:endParaRPr>
          </a:p>
        </p:txBody>
      </p:sp>
      <p:sp>
        <p:nvSpPr>
          <p:cNvPr id="12" name="Rectangle 11">
            <a:extLst>
              <a:ext uri="{FF2B5EF4-FFF2-40B4-BE49-F238E27FC236}">
                <a16:creationId xmlns:a16="http://schemas.microsoft.com/office/drawing/2014/main" id="{66138534-D83A-4E24-A1DF-6E0A67157A67}"/>
              </a:ext>
            </a:extLst>
          </p:cNvPr>
          <p:cNvSpPr/>
          <p:nvPr/>
        </p:nvSpPr>
        <p:spPr>
          <a:xfrm>
            <a:off x="2375417" y="1348007"/>
            <a:ext cx="1499404" cy="19171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TextBox 12">
            <a:extLst>
              <a:ext uri="{FF2B5EF4-FFF2-40B4-BE49-F238E27FC236}">
                <a16:creationId xmlns:a16="http://schemas.microsoft.com/office/drawing/2014/main" id="{1977880B-FD44-4D59-9078-8ACA8EF5DD61}"/>
              </a:ext>
            </a:extLst>
          </p:cNvPr>
          <p:cNvSpPr txBox="1"/>
          <p:nvPr/>
        </p:nvSpPr>
        <p:spPr>
          <a:xfrm>
            <a:off x="9438452" y="1451018"/>
            <a:ext cx="259808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2</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Request ismini degistirelim</a:t>
            </a:r>
            <a:endParaRPr lang="en-US" b="0" i="0" noProof="1">
              <a:solidFill>
                <a:srgbClr val="292929"/>
              </a:solidFill>
              <a:effectLst/>
              <a:latin typeface="Bahnschrift SemiBold" panose="020B0502040204020203" pitchFamily="34" charset="0"/>
            </a:endParaRPr>
          </a:p>
        </p:txBody>
      </p:sp>
      <p:sp>
        <p:nvSpPr>
          <p:cNvPr id="14" name="Rectangle 13">
            <a:extLst>
              <a:ext uri="{FF2B5EF4-FFF2-40B4-BE49-F238E27FC236}">
                <a16:creationId xmlns:a16="http://schemas.microsoft.com/office/drawing/2014/main" id="{E0D80C76-9569-45EB-87D3-310A1014F983}"/>
              </a:ext>
            </a:extLst>
          </p:cNvPr>
          <p:cNvSpPr/>
          <p:nvPr/>
        </p:nvSpPr>
        <p:spPr>
          <a:xfrm>
            <a:off x="2375417" y="1607569"/>
            <a:ext cx="541320" cy="21525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3FE134F4-2A1C-49F5-94AB-DFBAC9E4E9E5}"/>
              </a:ext>
            </a:extLst>
          </p:cNvPr>
          <p:cNvSpPr txBox="1"/>
          <p:nvPr/>
        </p:nvSpPr>
        <p:spPr>
          <a:xfrm>
            <a:off x="9438452" y="2131925"/>
            <a:ext cx="259808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3</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HTTP metodunu PUT yapalim</a:t>
            </a:r>
            <a:endParaRPr lang="en-US" b="0" i="0" noProof="1">
              <a:solidFill>
                <a:srgbClr val="292929"/>
              </a:solidFill>
              <a:effectLst/>
              <a:latin typeface="Bahnschrift SemiBold" panose="020B0502040204020203" pitchFamily="34" charset="0"/>
            </a:endParaRPr>
          </a:p>
        </p:txBody>
      </p:sp>
      <p:sp>
        <p:nvSpPr>
          <p:cNvPr id="19" name="Rectangle 18">
            <a:extLst>
              <a:ext uri="{FF2B5EF4-FFF2-40B4-BE49-F238E27FC236}">
                <a16:creationId xmlns:a16="http://schemas.microsoft.com/office/drawing/2014/main" id="{ACB2DC44-FC6A-4248-81B6-65A01BDF5069}"/>
              </a:ext>
            </a:extLst>
          </p:cNvPr>
          <p:cNvSpPr/>
          <p:nvPr/>
        </p:nvSpPr>
        <p:spPr>
          <a:xfrm>
            <a:off x="2962064" y="1607068"/>
            <a:ext cx="3009311" cy="21525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TextBox 19">
            <a:extLst>
              <a:ext uri="{FF2B5EF4-FFF2-40B4-BE49-F238E27FC236}">
                <a16:creationId xmlns:a16="http://schemas.microsoft.com/office/drawing/2014/main" id="{3F677F51-ADF1-445B-96B9-7070CB37CFB5}"/>
              </a:ext>
            </a:extLst>
          </p:cNvPr>
          <p:cNvSpPr txBox="1"/>
          <p:nvPr/>
        </p:nvSpPr>
        <p:spPr>
          <a:xfrm>
            <a:off x="9438452" y="2805344"/>
            <a:ext cx="2598084"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4</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EndPoint’i yazalim</a:t>
            </a:r>
            <a:endParaRPr lang="en-US" b="0" i="0" noProof="1">
              <a:solidFill>
                <a:srgbClr val="292929"/>
              </a:solidFill>
              <a:effectLst/>
              <a:latin typeface="Bahnschrift SemiBold" panose="020B0502040204020203" pitchFamily="34" charset="0"/>
            </a:endParaRPr>
          </a:p>
        </p:txBody>
      </p:sp>
      <p:sp>
        <p:nvSpPr>
          <p:cNvPr id="21" name="Rectangle 20">
            <a:extLst>
              <a:ext uri="{FF2B5EF4-FFF2-40B4-BE49-F238E27FC236}">
                <a16:creationId xmlns:a16="http://schemas.microsoft.com/office/drawing/2014/main" id="{81518BFC-52BC-49FE-B6EA-21A6346E666D}"/>
              </a:ext>
            </a:extLst>
          </p:cNvPr>
          <p:cNvSpPr/>
          <p:nvPr/>
        </p:nvSpPr>
        <p:spPr>
          <a:xfrm>
            <a:off x="7603573" y="1315952"/>
            <a:ext cx="637248"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TextBox 21">
            <a:extLst>
              <a:ext uri="{FF2B5EF4-FFF2-40B4-BE49-F238E27FC236}">
                <a16:creationId xmlns:a16="http://schemas.microsoft.com/office/drawing/2014/main" id="{10FFF208-97CE-433B-BB84-3CB4BDE0343C}"/>
              </a:ext>
            </a:extLst>
          </p:cNvPr>
          <p:cNvSpPr txBox="1"/>
          <p:nvPr/>
        </p:nvSpPr>
        <p:spPr>
          <a:xfrm>
            <a:off x="347706" y="5034334"/>
            <a:ext cx="7625684"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8</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Save butonu ile yaptigimiz request’i kaydedelim.</a:t>
            </a:r>
            <a:endParaRPr lang="en-US" b="0" i="0" noProof="1">
              <a:solidFill>
                <a:srgbClr val="292929"/>
              </a:solidFill>
              <a:effectLst/>
              <a:latin typeface="Bahnschrift SemiBold" panose="020B0502040204020203" pitchFamily="34" charset="0"/>
            </a:endParaRPr>
          </a:p>
        </p:txBody>
      </p:sp>
      <p:sp>
        <p:nvSpPr>
          <p:cNvPr id="24" name="Rectangle 23">
            <a:extLst>
              <a:ext uri="{FF2B5EF4-FFF2-40B4-BE49-F238E27FC236}">
                <a16:creationId xmlns:a16="http://schemas.microsoft.com/office/drawing/2014/main" id="{CC14296F-2565-4F3A-89D1-5F0C22510395}"/>
              </a:ext>
            </a:extLst>
          </p:cNvPr>
          <p:cNvSpPr/>
          <p:nvPr/>
        </p:nvSpPr>
        <p:spPr>
          <a:xfrm>
            <a:off x="8398282" y="1577298"/>
            <a:ext cx="621764" cy="31101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TextBox 24">
            <a:extLst>
              <a:ext uri="{FF2B5EF4-FFF2-40B4-BE49-F238E27FC236}">
                <a16:creationId xmlns:a16="http://schemas.microsoft.com/office/drawing/2014/main" id="{0255C895-C8D6-45D7-9B8A-48D35DC65779}"/>
              </a:ext>
            </a:extLst>
          </p:cNvPr>
          <p:cNvSpPr txBox="1"/>
          <p:nvPr/>
        </p:nvSpPr>
        <p:spPr>
          <a:xfrm>
            <a:off x="347706" y="5329512"/>
            <a:ext cx="795504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9</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Send butonu ile request’i cagiralim.</a:t>
            </a:r>
            <a:endParaRPr lang="en-US" b="0" i="0" noProof="1">
              <a:solidFill>
                <a:srgbClr val="292929"/>
              </a:solidFill>
              <a:effectLst/>
              <a:latin typeface="Bahnschrift SemiBold" panose="020B0502040204020203" pitchFamily="34" charset="0"/>
            </a:endParaRPr>
          </a:p>
        </p:txBody>
      </p:sp>
      <p:sp>
        <p:nvSpPr>
          <p:cNvPr id="26" name="Rectangle 25">
            <a:extLst>
              <a:ext uri="{FF2B5EF4-FFF2-40B4-BE49-F238E27FC236}">
                <a16:creationId xmlns:a16="http://schemas.microsoft.com/office/drawing/2014/main" id="{E10AD31D-746A-4144-9AC9-6A907660C2E2}"/>
              </a:ext>
            </a:extLst>
          </p:cNvPr>
          <p:cNvSpPr/>
          <p:nvPr/>
        </p:nvSpPr>
        <p:spPr>
          <a:xfrm>
            <a:off x="6834168" y="3883686"/>
            <a:ext cx="637248"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7" name="TextBox 26">
            <a:extLst>
              <a:ext uri="{FF2B5EF4-FFF2-40B4-BE49-F238E27FC236}">
                <a16:creationId xmlns:a16="http://schemas.microsoft.com/office/drawing/2014/main" id="{3BDD9D8A-4DD2-42F6-ACA9-EF78164A0448}"/>
              </a:ext>
            </a:extLst>
          </p:cNvPr>
          <p:cNvSpPr txBox="1"/>
          <p:nvPr/>
        </p:nvSpPr>
        <p:spPr>
          <a:xfrm>
            <a:off x="347706" y="5975734"/>
            <a:ext cx="8262932"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11</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Status kodunu kontrol edelim 200’lu bir sayi oldugundan emin olalim</a:t>
            </a:r>
            <a:endParaRPr lang="en-US" b="0" i="0" noProof="1">
              <a:solidFill>
                <a:srgbClr val="292929"/>
              </a:solidFill>
              <a:effectLst/>
              <a:latin typeface="Bahnschrift SemiBold" panose="020B0502040204020203" pitchFamily="34" charset="0"/>
            </a:endParaRPr>
          </a:p>
        </p:txBody>
      </p:sp>
      <p:sp>
        <p:nvSpPr>
          <p:cNvPr id="30" name="Rectangle 29">
            <a:extLst>
              <a:ext uri="{FF2B5EF4-FFF2-40B4-BE49-F238E27FC236}">
                <a16:creationId xmlns:a16="http://schemas.microsoft.com/office/drawing/2014/main" id="{3B40C487-DFA8-46DE-AA7E-99AB674E0A05}"/>
              </a:ext>
            </a:extLst>
          </p:cNvPr>
          <p:cNvSpPr/>
          <p:nvPr/>
        </p:nvSpPr>
        <p:spPr>
          <a:xfrm>
            <a:off x="2335558" y="3888103"/>
            <a:ext cx="2385969" cy="69442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1" name="TextBox 30">
            <a:extLst>
              <a:ext uri="{FF2B5EF4-FFF2-40B4-BE49-F238E27FC236}">
                <a16:creationId xmlns:a16="http://schemas.microsoft.com/office/drawing/2014/main" id="{EBF8FB79-7995-4C75-BAAC-578332888153}"/>
              </a:ext>
            </a:extLst>
          </p:cNvPr>
          <p:cNvSpPr txBox="1"/>
          <p:nvPr/>
        </p:nvSpPr>
        <p:spPr>
          <a:xfrm>
            <a:off x="347706" y="5651528"/>
            <a:ext cx="745212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10</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Response body’sinin geldigini kontrol edelim</a:t>
            </a:r>
            <a:endParaRPr lang="en-US" b="0" i="0" noProof="1">
              <a:solidFill>
                <a:srgbClr val="292929"/>
              </a:solidFill>
              <a:effectLst/>
              <a:latin typeface="Bahnschrift SemiBold" panose="020B0502040204020203" pitchFamily="34" charset="0"/>
            </a:endParaRPr>
          </a:p>
        </p:txBody>
      </p:sp>
      <p:sp>
        <p:nvSpPr>
          <p:cNvPr id="32" name="Rectangle 31">
            <a:extLst>
              <a:ext uri="{FF2B5EF4-FFF2-40B4-BE49-F238E27FC236}">
                <a16:creationId xmlns:a16="http://schemas.microsoft.com/office/drawing/2014/main" id="{5288E9EA-098A-4C90-BC07-19404D17FE1D}"/>
              </a:ext>
            </a:extLst>
          </p:cNvPr>
          <p:cNvSpPr/>
          <p:nvPr/>
        </p:nvSpPr>
        <p:spPr>
          <a:xfrm>
            <a:off x="3870214" y="1867910"/>
            <a:ext cx="346872" cy="21525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3" name="TextBox 32">
            <a:extLst>
              <a:ext uri="{FF2B5EF4-FFF2-40B4-BE49-F238E27FC236}">
                <a16:creationId xmlns:a16="http://schemas.microsoft.com/office/drawing/2014/main" id="{907DD112-7853-42C0-AEBB-E6CB9EC52586}"/>
              </a:ext>
            </a:extLst>
          </p:cNvPr>
          <p:cNvSpPr txBox="1"/>
          <p:nvPr/>
        </p:nvSpPr>
        <p:spPr>
          <a:xfrm>
            <a:off x="9453239" y="3145862"/>
            <a:ext cx="259808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5</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Body sekmesini secelim</a:t>
            </a:r>
            <a:endParaRPr lang="en-US" b="0" i="0" noProof="1">
              <a:solidFill>
                <a:srgbClr val="292929"/>
              </a:solidFill>
              <a:effectLst/>
              <a:latin typeface="Bahnschrift SemiBold" panose="020B0502040204020203" pitchFamily="34" charset="0"/>
            </a:endParaRPr>
          </a:p>
        </p:txBody>
      </p:sp>
      <p:sp>
        <p:nvSpPr>
          <p:cNvPr id="34" name="TextBox 33">
            <a:extLst>
              <a:ext uri="{FF2B5EF4-FFF2-40B4-BE49-F238E27FC236}">
                <a16:creationId xmlns:a16="http://schemas.microsoft.com/office/drawing/2014/main" id="{A2B704AD-A679-40FF-9574-F4B40FDF9104}"/>
              </a:ext>
            </a:extLst>
          </p:cNvPr>
          <p:cNvSpPr txBox="1"/>
          <p:nvPr/>
        </p:nvSpPr>
        <p:spPr>
          <a:xfrm>
            <a:off x="9476685" y="3711729"/>
            <a:ext cx="259808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6</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Raw sekmesini secelim.</a:t>
            </a:r>
            <a:endParaRPr lang="en-US" b="0" i="0" noProof="1">
              <a:solidFill>
                <a:srgbClr val="292929"/>
              </a:solidFill>
              <a:effectLst/>
              <a:latin typeface="Bahnschrift SemiBold" panose="020B0502040204020203" pitchFamily="34" charset="0"/>
            </a:endParaRPr>
          </a:p>
        </p:txBody>
      </p:sp>
      <p:sp>
        <p:nvSpPr>
          <p:cNvPr id="35" name="Rectangle 34">
            <a:extLst>
              <a:ext uri="{FF2B5EF4-FFF2-40B4-BE49-F238E27FC236}">
                <a16:creationId xmlns:a16="http://schemas.microsoft.com/office/drawing/2014/main" id="{07C53D74-BFD7-4286-93D9-0A79C878EE44}"/>
              </a:ext>
            </a:extLst>
          </p:cNvPr>
          <p:cNvSpPr/>
          <p:nvPr/>
        </p:nvSpPr>
        <p:spPr>
          <a:xfrm>
            <a:off x="4223684" y="2077158"/>
            <a:ext cx="346872" cy="21525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6" name="Rectangle 35">
            <a:extLst>
              <a:ext uri="{FF2B5EF4-FFF2-40B4-BE49-F238E27FC236}">
                <a16:creationId xmlns:a16="http://schemas.microsoft.com/office/drawing/2014/main" id="{469F132C-ED67-49EE-868C-33E50352968D}"/>
              </a:ext>
            </a:extLst>
          </p:cNvPr>
          <p:cNvSpPr/>
          <p:nvPr/>
        </p:nvSpPr>
        <p:spPr>
          <a:xfrm>
            <a:off x="2411247" y="2310657"/>
            <a:ext cx="1713323" cy="124371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7" name="TextBox 36">
            <a:extLst>
              <a:ext uri="{FF2B5EF4-FFF2-40B4-BE49-F238E27FC236}">
                <a16:creationId xmlns:a16="http://schemas.microsoft.com/office/drawing/2014/main" id="{C7567014-9BF1-4A94-B816-D45C76C9868F}"/>
              </a:ext>
            </a:extLst>
          </p:cNvPr>
          <p:cNvSpPr txBox="1"/>
          <p:nvPr/>
        </p:nvSpPr>
        <p:spPr>
          <a:xfrm>
            <a:off x="9499786" y="4311758"/>
            <a:ext cx="2551881"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7</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Request body’sini yazalim</a:t>
            </a:r>
            <a:endParaRPr lang="en-US" b="0" i="0" noProof="1">
              <a:solidFill>
                <a:srgbClr val="292929"/>
              </a:solidFill>
              <a:effectLst/>
              <a:latin typeface="Bahnschrift SemiBold" panose="020B0502040204020203" pitchFamily="34" charset="0"/>
            </a:endParaRPr>
          </a:p>
        </p:txBody>
      </p:sp>
      <p:sp>
        <p:nvSpPr>
          <p:cNvPr id="38" name="TextBox 37">
            <a:extLst>
              <a:ext uri="{FF2B5EF4-FFF2-40B4-BE49-F238E27FC236}">
                <a16:creationId xmlns:a16="http://schemas.microsoft.com/office/drawing/2014/main" id="{816B8F90-CE07-495A-9325-B6B2879E4499}"/>
              </a:ext>
            </a:extLst>
          </p:cNvPr>
          <p:cNvSpPr txBox="1"/>
          <p:nvPr/>
        </p:nvSpPr>
        <p:spPr>
          <a:xfrm>
            <a:off x="1254790" y="1261435"/>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a:t>
            </a:r>
            <a:endParaRPr lang="en-US" sz="1400" dirty="0"/>
          </a:p>
        </p:txBody>
      </p:sp>
      <p:sp>
        <p:nvSpPr>
          <p:cNvPr id="40" name="TextBox 39">
            <a:extLst>
              <a:ext uri="{FF2B5EF4-FFF2-40B4-BE49-F238E27FC236}">
                <a16:creationId xmlns:a16="http://schemas.microsoft.com/office/drawing/2014/main" id="{E497DD0A-780B-41CC-9A90-45B8024E05D1}"/>
              </a:ext>
            </a:extLst>
          </p:cNvPr>
          <p:cNvSpPr txBox="1"/>
          <p:nvPr/>
        </p:nvSpPr>
        <p:spPr>
          <a:xfrm>
            <a:off x="3856533" y="1289034"/>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2</a:t>
            </a:r>
            <a:endParaRPr lang="en-US" sz="1400" dirty="0"/>
          </a:p>
        </p:txBody>
      </p:sp>
      <p:sp>
        <p:nvSpPr>
          <p:cNvPr id="41" name="TextBox 40">
            <a:extLst>
              <a:ext uri="{FF2B5EF4-FFF2-40B4-BE49-F238E27FC236}">
                <a16:creationId xmlns:a16="http://schemas.microsoft.com/office/drawing/2014/main" id="{7E95129E-4481-44E7-9785-2EBA8E7C8399}"/>
              </a:ext>
            </a:extLst>
          </p:cNvPr>
          <p:cNvSpPr txBox="1"/>
          <p:nvPr/>
        </p:nvSpPr>
        <p:spPr>
          <a:xfrm>
            <a:off x="2499224" y="1765313"/>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3</a:t>
            </a:r>
            <a:endParaRPr lang="en-US" sz="1400" dirty="0"/>
          </a:p>
        </p:txBody>
      </p:sp>
      <p:sp>
        <p:nvSpPr>
          <p:cNvPr id="42" name="TextBox 41">
            <a:extLst>
              <a:ext uri="{FF2B5EF4-FFF2-40B4-BE49-F238E27FC236}">
                <a16:creationId xmlns:a16="http://schemas.microsoft.com/office/drawing/2014/main" id="{48A7066B-338F-4354-A35D-B7DA476C3E1B}"/>
              </a:ext>
            </a:extLst>
          </p:cNvPr>
          <p:cNvSpPr txBox="1"/>
          <p:nvPr/>
        </p:nvSpPr>
        <p:spPr>
          <a:xfrm>
            <a:off x="5923723" y="1560807"/>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4</a:t>
            </a:r>
            <a:endParaRPr lang="en-US" sz="1400" dirty="0"/>
          </a:p>
        </p:txBody>
      </p:sp>
      <p:sp>
        <p:nvSpPr>
          <p:cNvPr id="43" name="TextBox 42">
            <a:extLst>
              <a:ext uri="{FF2B5EF4-FFF2-40B4-BE49-F238E27FC236}">
                <a16:creationId xmlns:a16="http://schemas.microsoft.com/office/drawing/2014/main" id="{D46D79FD-FC83-4294-AFA6-8616A2CF7328}"/>
              </a:ext>
            </a:extLst>
          </p:cNvPr>
          <p:cNvSpPr txBox="1"/>
          <p:nvPr/>
        </p:nvSpPr>
        <p:spPr>
          <a:xfrm>
            <a:off x="3626805" y="1821173"/>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5</a:t>
            </a:r>
            <a:endParaRPr lang="en-US" sz="1400" dirty="0"/>
          </a:p>
        </p:txBody>
      </p:sp>
      <p:sp>
        <p:nvSpPr>
          <p:cNvPr id="44" name="TextBox 43">
            <a:extLst>
              <a:ext uri="{FF2B5EF4-FFF2-40B4-BE49-F238E27FC236}">
                <a16:creationId xmlns:a16="http://schemas.microsoft.com/office/drawing/2014/main" id="{FF806C9D-6ADC-49F2-9BA7-E5A1B84A187D}"/>
              </a:ext>
            </a:extLst>
          </p:cNvPr>
          <p:cNvSpPr txBox="1"/>
          <p:nvPr/>
        </p:nvSpPr>
        <p:spPr>
          <a:xfrm>
            <a:off x="4541523" y="2021879"/>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6</a:t>
            </a:r>
            <a:endParaRPr lang="en-US" sz="1400" dirty="0"/>
          </a:p>
        </p:txBody>
      </p:sp>
      <p:sp>
        <p:nvSpPr>
          <p:cNvPr id="45" name="TextBox 44">
            <a:extLst>
              <a:ext uri="{FF2B5EF4-FFF2-40B4-BE49-F238E27FC236}">
                <a16:creationId xmlns:a16="http://schemas.microsoft.com/office/drawing/2014/main" id="{F068B93B-1AAB-4A3A-9ED1-E858D5AE2FE9}"/>
              </a:ext>
            </a:extLst>
          </p:cNvPr>
          <p:cNvSpPr txBox="1"/>
          <p:nvPr/>
        </p:nvSpPr>
        <p:spPr>
          <a:xfrm>
            <a:off x="2137023" y="2746305"/>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7</a:t>
            </a:r>
            <a:endParaRPr lang="en-US" sz="1400" dirty="0"/>
          </a:p>
        </p:txBody>
      </p:sp>
      <p:sp>
        <p:nvSpPr>
          <p:cNvPr id="46" name="TextBox 45">
            <a:extLst>
              <a:ext uri="{FF2B5EF4-FFF2-40B4-BE49-F238E27FC236}">
                <a16:creationId xmlns:a16="http://schemas.microsoft.com/office/drawing/2014/main" id="{D0C1280E-80F3-4191-B7DB-7A0A17AE5115}"/>
              </a:ext>
            </a:extLst>
          </p:cNvPr>
          <p:cNvSpPr txBox="1"/>
          <p:nvPr/>
        </p:nvSpPr>
        <p:spPr>
          <a:xfrm>
            <a:off x="7376134" y="1277158"/>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8</a:t>
            </a:r>
            <a:endParaRPr lang="en-US" sz="1400" dirty="0"/>
          </a:p>
        </p:txBody>
      </p:sp>
      <p:sp>
        <p:nvSpPr>
          <p:cNvPr id="47" name="TextBox 46">
            <a:extLst>
              <a:ext uri="{FF2B5EF4-FFF2-40B4-BE49-F238E27FC236}">
                <a16:creationId xmlns:a16="http://schemas.microsoft.com/office/drawing/2014/main" id="{B0858A91-FED9-4052-AB44-C8ABBA28505A}"/>
              </a:ext>
            </a:extLst>
          </p:cNvPr>
          <p:cNvSpPr txBox="1"/>
          <p:nvPr/>
        </p:nvSpPr>
        <p:spPr>
          <a:xfrm>
            <a:off x="8199496" y="1584935"/>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9</a:t>
            </a:r>
            <a:endParaRPr lang="en-US" sz="1400" dirty="0"/>
          </a:p>
        </p:txBody>
      </p:sp>
      <p:sp>
        <p:nvSpPr>
          <p:cNvPr id="48" name="TextBox 47">
            <a:extLst>
              <a:ext uri="{FF2B5EF4-FFF2-40B4-BE49-F238E27FC236}">
                <a16:creationId xmlns:a16="http://schemas.microsoft.com/office/drawing/2014/main" id="{2A9D4767-34B4-42D3-9AA3-FC4DBE21256B}"/>
              </a:ext>
            </a:extLst>
          </p:cNvPr>
          <p:cNvSpPr txBox="1"/>
          <p:nvPr/>
        </p:nvSpPr>
        <p:spPr>
          <a:xfrm>
            <a:off x="2009444" y="4101168"/>
            <a:ext cx="365973"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10</a:t>
            </a:r>
            <a:endParaRPr lang="en-US" sz="1400" dirty="0"/>
          </a:p>
        </p:txBody>
      </p:sp>
      <p:sp>
        <p:nvSpPr>
          <p:cNvPr id="49" name="TextBox 48">
            <a:extLst>
              <a:ext uri="{FF2B5EF4-FFF2-40B4-BE49-F238E27FC236}">
                <a16:creationId xmlns:a16="http://schemas.microsoft.com/office/drawing/2014/main" id="{E6DE0A00-E0AD-4ACF-AC1E-5A75226ACAAB}"/>
              </a:ext>
            </a:extLst>
          </p:cNvPr>
          <p:cNvSpPr txBox="1"/>
          <p:nvPr/>
        </p:nvSpPr>
        <p:spPr>
          <a:xfrm>
            <a:off x="6919244" y="3606304"/>
            <a:ext cx="365973"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11</a:t>
            </a:r>
            <a:endParaRPr lang="en-US" sz="1400" dirty="0"/>
          </a:p>
        </p:txBody>
      </p:sp>
    </p:spTree>
    <p:extLst>
      <p:ext uri="{BB962C8B-B14F-4D97-AF65-F5344CB8AC3E}">
        <p14:creationId xmlns:p14="http://schemas.microsoft.com/office/powerpoint/2010/main" val="288515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500"/>
                                        <p:tgtEl>
                                          <p:spTgt spid="3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down)">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down)">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down)">
                                      <p:cBhvr>
                                        <p:cTn id="58" dur="5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down)">
                                      <p:cBhvr>
                                        <p:cTn id="63" dur="500"/>
                                        <p:tgtEl>
                                          <p:spTgt spid="21"/>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down)">
                                      <p:cBhvr>
                                        <p:cTn id="66" dur="500"/>
                                        <p:tgtEl>
                                          <p:spTgt spid="2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down)">
                                      <p:cBhvr>
                                        <p:cTn id="71" dur="500"/>
                                        <p:tgtEl>
                                          <p:spTgt spid="24"/>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wipe(down)">
                                      <p:cBhvr>
                                        <p:cTn id="79" dur="500"/>
                                        <p:tgtEl>
                                          <p:spTgt spid="30"/>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down)">
                                      <p:cBhvr>
                                        <p:cTn id="82" dur="500"/>
                                        <p:tgtEl>
                                          <p:spTgt spid="3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down)">
                                      <p:cBhvr>
                                        <p:cTn id="87" dur="500"/>
                                        <p:tgtEl>
                                          <p:spTgt spid="26"/>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wipe(down)">
                                      <p:cBhvr>
                                        <p:cTn id="90" dur="500"/>
                                        <p:tgtEl>
                                          <p:spTgt spid="27"/>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wipe(down)">
                                      <p:cBhvr>
                                        <p:cTn id="95" dur="500"/>
                                        <p:tgtEl>
                                          <p:spTgt spid="43"/>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wipe(down)">
                                      <p:cBhvr>
                                        <p:cTn id="98" dur="500"/>
                                        <p:tgtEl>
                                          <p:spTgt spid="44"/>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wipe(down)">
                                      <p:cBhvr>
                                        <p:cTn id="101" dur="500"/>
                                        <p:tgtEl>
                                          <p:spTgt spid="45"/>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wipe(down)">
                                      <p:cBhvr>
                                        <p:cTn id="104" dur="500"/>
                                        <p:tgtEl>
                                          <p:spTgt spid="46"/>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wipe(down)">
                                      <p:cBhvr>
                                        <p:cTn id="107" dur="500"/>
                                        <p:tgtEl>
                                          <p:spTgt spid="47"/>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48"/>
                                        </p:tgtEl>
                                        <p:attrNameLst>
                                          <p:attrName>style.visibility</p:attrName>
                                        </p:attrNameLst>
                                      </p:cBhvr>
                                      <p:to>
                                        <p:strVal val="visible"/>
                                      </p:to>
                                    </p:set>
                                    <p:animEffect transition="in" filter="wipe(down)">
                                      <p:cBhvr>
                                        <p:cTn id="110" dur="500"/>
                                        <p:tgtEl>
                                          <p:spTgt spid="48"/>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49"/>
                                        </p:tgtEl>
                                        <p:attrNameLst>
                                          <p:attrName>style.visibility</p:attrName>
                                        </p:attrNameLst>
                                      </p:cBhvr>
                                      <p:to>
                                        <p:strVal val="visible"/>
                                      </p:to>
                                    </p:set>
                                    <p:animEffect transition="in" filter="wipe(down)">
                                      <p:cBhvr>
                                        <p:cTn id="113" dur="500"/>
                                        <p:tgtEl>
                                          <p:spTgt spid="49"/>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wipe(down)">
                                      <p:cBhvr>
                                        <p:cTn id="116" dur="500"/>
                                        <p:tgtEl>
                                          <p:spTgt spid="38"/>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wipe(down)">
                                      <p:cBhvr>
                                        <p:cTn id="119" dur="500"/>
                                        <p:tgtEl>
                                          <p:spTgt spid="40"/>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41"/>
                                        </p:tgtEl>
                                        <p:attrNameLst>
                                          <p:attrName>style.visibility</p:attrName>
                                        </p:attrNameLst>
                                      </p:cBhvr>
                                      <p:to>
                                        <p:strVal val="visible"/>
                                      </p:to>
                                    </p:set>
                                    <p:animEffect transition="in" filter="wipe(down)">
                                      <p:cBhvr>
                                        <p:cTn id="122" dur="500"/>
                                        <p:tgtEl>
                                          <p:spTgt spid="41"/>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42"/>
                                        </p:tgtEl>
                                        <p:attrNameLst>
                                          <p:attrName>style.visibility</p:attrName>
                                        </p:attrNameLst>
                                      </p:cBhvr>
                                      <p:to>
                                        <p:strVal val="visible"/>
                                      </p:to>
                                    </p:set>
                                    <p:animEffect transition="in" filter="wipe(down)">
                                      <p:cBhvr>
                                        <p:cTn id="12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4" grpId="0" animBg="1"/>
      <p:bldP spid="18" grpId="0"/>
      <p:bldP spid="19" grpId="0" animBg="1"/>
      <p:bldP spid="20" grpId="0"/>
      <p:bldP spid="21" grpId="0" animBg="1"/>
      <p:bldP spid="22" grpId="0"/>
      <p:bldP spid="24" grpId="0" animBg="1"/>
      <p:bldP spid="25" grpId="0"/>
      <p:bldP spid="26" grpId="0" animBg="1"/>
      <p:bldP spid="27" grpId="0"/>
      <p:bldP spid="30" grpId="0" animBg="1"/>
      <p:bldP spid="31" grpId="0"/>
      <p:bldP spid="32" grpId="0" animBg="1"/>
      <p:bldP spid="33" grpId="0"/>
      <p:bldP spid="34" grpId="0"/>
      <p:bldP spid="35" grpId="0" animBg="1"/>
      <p:bldP spid="36" grpId="0" animBg="1"/>
      <p:bldP spid="37" grpId="0"/>
      <p:bldP spid="38" grpId="0"/>
      <p:bldP spid="40" grpId="0"/>
      <p:bldP spid="41" grpId="0"/>
      <p:bldP spid="42" grpId="0"/>
      <p:bldP spid="43" grpId="0"/>
      <p:bldP spid="44" grpId="0"/>
      <p:bldP spid="45" grpId="0"/>
      <p:bldP spid="46" grpId="0"/>
      <p:bldP spid="47" grpId="0"/>
      <p:bldP spid="48" grpId="0"/>
      <p:bldP spid="4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BBDE2A-9B98-4A48-9C3D-7C3523A30F2E}"/>
              </a:ext>
            </a:extLst>
          </p:cNvPr>
          <p:cNvPicPr>
            <a:picLocks noChangeAspect="1"/>
          </p:cNvPicPr>
          <p:nvPr/>
        </p:nvPicPr>
        <p:blipFill>
          <a:blip r:embed="rId3"/>
          <a:stretch>
            <a:fillRect/>
          </a:stretch>
        </p:blipFill>
        <p:spPr>
          <a:xfrm>
            <a:off x="355509" y="1227546"/>
            <a:ext cx="9072869" cy="3872495"/>
          </a:xfrm>
          <a:prstGeom prst="rect">
            <a:avLst/>
          </a:prstGeom>
        </p:spPr>
      </p:pic>
      <p:sp>
        <p:nvSpPr>
          <p:cNvPr id="10" name="Rectangle 9">
            <a:extLst>
              <a:ext uri="{FF2B5EF4-FFF2-40B4-BE49-F238E27FC236}">
                <a16:creationId xmlns:a16="http://schemas.microsoft.com/office/drawing/2014/main" id="{D8A29AE6-0B11-4EC8-9290-1992358C6675}"/>
              </a:ext>
            </a:extLst>
          </p:cNvPr>
          <p:cNvSpPr/>
          <p:nvPr/>
        </p:nvSpPr>
        <p:spPr>
          <a:xfrm>
            <a:off x="355509" y="1227546"/>
            <a:ext cx="9072869" cy="387249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Rectangle 10">
            <a:extLst>
              <a:ext uri="{FF2B5EF4-FFF2-40B4-BE49-F238E27FC236}">
                <a16:creationId xmlns:a16="http://schemas.microsoft.com/office/drawing/2014/main" id="{98ECC703-1787-4DF3-BA75-B10DB933C02D}"/>
              </a:ext>
            </a:extLst>
          </p:cNvPr>
          <p:cNvSpPr/>
          <p:nvPr/>
        </p:nvSpPr>
        <p:spPr>
          <a:xfrm>
            <a:off x="2904845" y="2094613"/>
            <a:ext cx="699592" cy="14885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2" name="TextBox 11">
            <a:extLst>
              <a:ext uri="{FF2B5EF4-FFF2-40B4-BE49-F238E27FC236}">
                <a16:creationId xmlns:a16="http://schemas.microsoft.com/office/drawing/2014/main" id="{A2F3A189-A4B2-4E2C-9E02-DE678F6A45A0}"/>
              </a:ext>
            </a:extLst>
          </p:cNvPr>
          <p:cNvSpPr txBox="1"/>
          <p:nvPr/>
        </p:nvSpPr>
        <p:spPr>
          <a:xfrm>
            <a:off x="911236" y="5218791"/>
            <a:ext cx="8354355" cy="369332"/>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1- </a:t>
            </a:r>
            <a:r>
              <a:rPr lang="en-US" noProof="1">
                <a:solidFill>
                  <a:srgbClr val="292929"/>
                </a:solidFill>
                <a:latin typeface="Bahnschrift SemiBold" panose="020B0502040204020203" pitchFamily="34" charset="0"/>
              </a:rPr>
              <a:t>Authorization sekmesine gelelim</a:t>
            </a:r>
            <a:endParaRPr lang="en-US" b="0" i="0" noProof="1">
              <a:solidFill>
                <a:srgbClr val="292929"/>
              </a:solidFill>
              <a:effectLst/>
              <a:latin typeface="Bahnschrift SemiBold" panose="020B0502040204020203" pitchFamily="34" charset="0"/>
            </a:endParaRPr>
          </a:p>
        </p:txBody>
      </p:sp>
      <p:sp>
        <p:nvSpPr>
          <p:cNvPr id="13" name="TextBox 12">
            <a:extLst>
              <a:ext uri="{FF2B5EF4-FFF2-40B4-BE49-F238E27FC236}">
                <a16:creationId xmlns:a16="http://schemas.microsoft.com/office/drawing/2014/main" id="{15FF7ED3-B55B-48AE-9FA9-3BB9F72A4745}"/>
              </a:ext>
            </a:extLst>
          </p:cNvPr>
          <p:cNvSpPr txBox="1"/>
          <p:nvPr/>
        </p:nvSpPr>
        <p:spPr>
          <a:xfrm>
            <a:off x="3138798" y="1811112"/>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a:t>
            </a:r>
            <a:endParaRPr lang="en-US" sz="1400" dirty="0"/>
          </a:p>
        </p:txBody>
      </p:sp>
      <p:sp>
        <p:nvSpPr>
          <p:cNvPr id="14" name="Rectangle 13">
            <a:extLst>
              <a:ext uri="{FF2B5EF4-FFF2-40B4-BE49-F238E27FC236}">
                <a16:creationId xmlns:a16="http://schemas.microsoft.com/office/drawing/2014/main" id="{3BCA344F-6612-43F8-8593-5F0BDAAC5279}"/>
              </a:ext>
            </a:extLst>
          </p:cNvPr>
          <p:cNvSpPr/>
          <p:nvPr/>
        </p:nvSpPr>
        <p:spPr>
          <a:xfrm>
            <a:off x="2551785" y="2362220"/>
            <a:ext cx="1807563" cy="21101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2C20FBD3-A5B5-4CA7-9EAA-56D9569A9685}"/>
              </a:ext>
            </a:extLst>
          </p:cNvPr>
          <p:cNvSpPr txBox="1"/>
          <p:nvPr/>
        </p:nvSpPr>
        <p:spPr>
          <a:xfrm>
            <a:off x="911236" y="5554382"/>
            <a:ext cx="8517142"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2</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Authorization type drop-down menusunden Basic Auth. secelim</a:t>
            </a:r>
            <a:endParaRPr lang="en-US" b="0" i="0" noProof="1">
              <a:solidFill>
                <a:srgbClr val="292929"/>
              </a:solidFill>
              <a:effectLst/>
              <a:latin typeface="Bahnschrift SemiBold" panose="020B0502040204020203" pitchFamily="34" charset="0"/>
            </a:endParaRPr>
          </a:p>
        </p:txBody>
      </p:sp>
      <p:sp>
        <p:nvSpPr>
          <p:cNvPr id="19" name="TextBox 18">
            <a:extLst>
              <a:ext uri="{FF2B5EF4-FFF2-40B4-BE49-F238E27FC236}">
                <a16:creationId xmlns:a16="http://schemas.microsoft.com/office/drawing/2014/main" id="{6E0E67AE-F557-4BD8-9B1C-2F0F05D8937F}"/>
              </a:ext>
            </a:extLst>
          </p:cNvPr>
          <p:cNvSpPr txBox="1"/>
          <p:nvPr/>
        </p:nvSpPr>
        <p:spPr>
          <a:xfrm>
            <a:off x="4359348" y="2313836"/>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2</a:t>
            </a:r>
            <a:endParaRPr lang="en-US" sz="1400" dirty="0"/>
          </a:p>
        </p:txBody>
      </p:sp>
      <p:sp>
        <p:nvSpPr>
          <p:cNvPr id="20" name="Rectangle 19">
            <a:extLst>
              <a:ext uri="{FF2B5EF4-FFF2-40B4-BE49-F238E27FC236}">
                <a16:creationId xmlns:a16="http://schemas.microsoft.com/office/drawing/2014/main" id="{CB884C22-A362-4991-B503-EE803997B63F}"/>
              </a:ext>
            </a:extLst>
          </p:cNvPr>
          <p:cNvSpPr/>
          <p:nvPr/>
        </p:nvSpPr>
        <p:spPr>
          <a:xfrm>
            <a:off x="4420371" y="2770323"/>
            <a:ext cx="3607210" cy="81294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68034819-19C0-4620-9BBC-6D0105E180A7}"/>
              </a:ext>
            </a:extLst>
          </p:cNvPr>
          <p:cNvSpPr txBox="1"/>
          <p:nvPr/>
        </p:nvSpPr>
        <p:spPr>
          <a:xfrm>
            <a:off x="902470" y="5936139"/>
            <a:ext cx="10570059"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3</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Username : admin , password : password123 yazalim</a:t>
            </a:r>
            <a:endParaRPr lang="en-US" b="0" i="0" noProof="1">
              <a:solidFill>
                <a:srgbClr val="292929"/>
              </a:solidFill>
              <a:effectLst/>
              <a:latin typeface="Bahnschrift SemiBold" panose="020B0502040204020203" pitchFamily="34" charset="0"/>
            </a:endParaRPr>
          </a:p>
        </p:txBody>
      </p:sp>
      <p:sp>
        <p:nvSpPr>
          <p:cNvPr id="22" name="TextBox 21">
            <a:extLst>
              <a:ext uri="{FF2B5EF4-FFF2-40B4-BE49-F238E27FC236}">
                <a16:creationId xmlns:a16="http://schemas.microsoft.com/office/drawing/2014/main" id="{AD12988C-3AA5-4D0D-BBE7-2F46F2878530}"/>
              </a:ext>
            </a:extLst>
          </p:cNvPr>
          <p:cNvSpPr txBox="1"/>
          <p:nvPr/>
        </p:nvSpPr>
        <p:spPr>
          <a:xfrm>
            <a:off x="6108133" y="2497684"/>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3</a:t>
            </a:r>
            <a:endParaRPr lang="en-US" sz="1400" dirty="0"/>
          </a:p>
        </p:txBody>
      </p:sp>
      <p:sp>
        <p:nvSpPr>
          <p:cNvPr id="17" name="TextBox 16">
            <a:extLst>
              <a:ext uri="{FF2B5EF4-FFF2-40B4-BE49-F238E27FC236}">
                <a16:creationId xmlns:a16="http://schemas.microsoft.com/office/drawing/2014/main" id="{FA8DA2DB-C154-437E-BE43-FF52E67F1596}"/>
              </a:ext>
            </a:extLst>
          </p:cNvPr>
          <p:cNvSpPr txBox="1"/>
          <p:nvPr/>
        </p:nvSpPr>
        <p:spPr>
          <a:xfrm>
            <a:off x="355509" y="749620"/>
            <a:ext cx="219627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AUTHORIZATION</a:t>
            </a:r>
            <a:endParaRPr lang="en-US" b="0" i="0" noProof="1">
              <a:solidFill>
                <a:srgbClr val="292929"/>
              </a:solidFill>
              <a:effectLst/>
              <a:latin typeface="Bahnschrift SemiBold" panose="020B0502040204020203" pitchFamily="34" charset="0"/>
            </a:endParaRPr>
          </a:p>
        </p:txBody>
      </p:sp>
    </p:spTree>
    <p:extLst>
      <p:ext uri="{BB962C8B-B14F-4D97-AF65-F5344CB8AC3E}">
        <p14:creationId xmlns:p14="http://schemas.microsoft.com/office/powerpoint/2010/main" val="160473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down)">
                                      <p:cBhvr>
                                        <p:cTn id="29" dur="500"/>
                                        <p:tgtEl>
                                          <p:spTgt spid="20"/>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animBg="1"/>
      <p:bldP spid="18" grpId="0"/>
      <p:bldP spid="19" grpId="0"/>
      <p:bldP spid="20" grpId="0" animBg="1"/>
      <p:bldP spid="21" grpId="0"/>
      <p:bldP spid="2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AC0BE4-417B-483D-AB9D-77AB91618437}"/>
              </a:ext>
            </a:extLst>
          </p:cNvPr>
          <p:cNvPicPr>
            <a:picLocks noChangeAspect="1"/>
          </p:cNvPicPr>
          <p:nvPr/>
        </p:nvPicPr>
        <p:blipFill>
          <a:blip r:embed="rId2"/>
          <a:stretch>
            <a:fillRect/>
          </a:stretch>
        </p:blipFill>
        <p:spPr>
          <a:xfrm>
            <a:off x="1082677" y="1072187"/>
            <a:ext cx="9560513" cy="4650223"/>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527" y="23290"/>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86BD491-3006-4F7A-85A1-93BEC118931D}"/>
              </a:ext>
            </a:extLst>
          </p:cNvPr>
          <p:cNvSpPr txBox="1"/>
          <p:nvPr/>
        </p:nvSpPr>
        <p:spPr>
          <a:xfrm>
            <a:off x="347706" y="644241"/>
            <a:ext cx="452604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PUT REQUEST OLUSTURMA</a:t>
            </a:r>
            <a:endParaRPr lang="en-US" b="0" i="0" noProof="1">
              <a:solidFill>
                <a:srgbClr val="292929"/>
              </a:solidFill>
              <a:effectLst/>
              <a:latin typeface="Bahnschrift SemiBold" panose="020B0502040204020203" pitchFamily="34" charset="0"/>
            </a:endParaRPr>
          </a:p>
        </p:txBody>
      </p:sp>
      <p:sp>
        <p:nvSpPr>
          <p:cNvPr id="9" name="Rectangle 8">
            <a:extLst>
              <a:ext uri="{FF2B5EF4-FFF2-40B4-BE49-F238E27FC236}">
                <a16:creationId xmlns:a16="http://schemas.microsoft.com/office/drawing/2014/main" id="{B164DCFB-45B3-4032-A2C9-EEE494E1313C}"/>
              </a:ext>
            </a:extLst>
          </p:cNvPr>
          <p:cNvSpPr/>
          <p:nvPr/>
        </p:nvSpPr>
        <p:spPr>
          <a:xfrm>
            <a:off x="1082677" y="1070289"/>
            <a:ext cx="9560513" cy="465022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7" name="TextBox 26">
            <a:extLst>
              <a:ext uri="{FF2B5EF4-FFF2-40B4-BE49-F238E27FC236}">
                <a16:creationId xmlns:a16="http://schemas.microsoft.com/office/drawing/2014/main" id="{3BDD9D8A-4DD2-42F6-ACA9-EF78164A0448}"/>
              </a:ext>
            </a:extLst>
          </p:cNvPr>
          <p:cNvSpPr txBox="1"/>
          <p:nvPr/>
        </p:nvSpPr>
        <p:spPr>
          <a:xfrm>
            <a:off x="347706" y="5840630"/>
            <a:ext cx="11582024" cy="369332"/>
          </a:xfrm>
          <a:prstGeom prst="rect">
            <a:avLst/>
          </a:prstGeom>
          <a:noFill/>
        </p:spPr>
        <p:txBody>
          <a:bodyPr wrap="square">
            <a:spAutoFit/>
          </a:bodyPr>
          <a:lstStyle/>
          <a:p>
            <a:r>
              <a:rPr lang="en-US" noProof="1">
                <a:solidFill>
                  <a:srgbClr val="292929"/>
                </a:solidFill>
                <a:latin typeface="Bahnschrift SemiBold" panose="020B0502040204020203" pitchFamily="34" charset="0"/>
              </a:rPr>
              <a:t>Response body’sinin geldigini  ve Status kodunu kontrol edelim 200’lu bir sayi oldugunu kontrol edelim</a:t>
            </a:r>
            <a:endParaRPr lang="en-US" b="0" i="0" noProof="1">
              <a:solidFill>
                <a:srgbClr val="292929"/>
              </a:solidFill>
              <a:effectLst/>
              <a:latin typeface="Bahnschrift SemiBold" panose="020B0502040204020203" pitchFamily="34" charset="0"/>
            </a:endParaRPr>
          </a:p>
        </p:txBody>
      </p:sp>
      <p:sp>
        <p:nvSpPr>
          <p:cNvPr id="51" name="Rectangle 50">
            <a:extLst>
              <a:ext uri="{FF2B5EF4-FFF2-40B4-BE49-F238E27FC236}">
                <a16:creationId xmlns:a16="http://schemas.microsoft.com/office/drawing/2014/main" id="{830A2180-7D6C-4611-BC87-FFCFD6A8C8B2}"/>
              </a:ext>
            </a:extLst>
          </p:cNvPr>
          <p:cNvSpPr/>
          <p:nvPr/>
        </p:nvSpPr>
        <p:spPr>
          <a:xfrm>
            <a:off x="8280196" y="4095942"/>
            <a:ext cx="637248"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52" name="Rectangle 51">
            <a:extLst>
              <a:ext uri="{FF2B5EF4-FFF2-40B4-BE49-F238E27FC236}">
                <a16:creationId xmlns:a16="http://schemas.microsoft.com/office/drawing/2014/main" id="{123CF2D5-E387-4E6C-A655-BF244C24D49F}"/>
              </a:ext>
            </a:extLst>
          </p:cNvPr>
          <p:cNvSpPr/>
          <p:nvPr/>
        </p:nvSpPr>
        <p:spPr>
          <a:xfrm>
            <a:off x="3356284" y="4233769"/>
            <a:ext cx="2739716" cy="143338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266724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down)">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down)">
                                      <p:cBhvr>
                                        <p:cTn id="1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1" grpId="0" animBg="1"/>
      <p:bldP spid="5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0" name="Picture 4" descr="Amazon, Tek Dokunuş ile Ürün İnceleme Sistemini Test Ediyor! - PC Hocası">
            <a:extLst>
              <a:ext uri="{FF2B5EF4-FFF2-40B4-BE49-F238E27FC236}">
                <a16:creationId xmlns:a16="http://schemas.microsoft.com/office/drawing/2014/main" id="{0EEEF138-C7AC-4591-9E9C-CBC4859D3D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446" y="4174561"/>
            <a:ext cx="3015735" cy="169774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Credit card - Wikipedia">
            <a:extLst>
              <a:ext uri="{FF2B5EF4-FFF2-40B4-BE49-F238E27FC236}">
                <a16:creationId xmlns:a16="http://schemas.microsoft.com/office/drawing/2014/main" id="{3700B0AF-F963-43B1-A8FA-EA83C2D131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5853" y="1089519"/>
            <a:ext cx="2804171" cy="1702263"/>
          </a:xfrm>
          <a:prstGeom prst="rect">
            <a:avLst/>
          </a:prstGeom>
          <a:noFill/>
          <a:extLst>
            <a:ext uri="{909E8E84-426E-40DD-AFC4-6F175D3DCCD1}">
              <a14:hiddenFill xmlns:a14="http://schemas.microsoft.com/office/drawing/2010/main">
                <a:solidFill>
                  <a:srgbClr val="FFFFFF"/>
                </a:solidFill>
              </a14:hiddenFill>
            </a:ext>
          </a:extLst>
        </p:spPr>
      </p:pic>
      <p:pic>
        <p:nvPicPr>
          <p:cNvPr id="52" name="Resim 2">
            <a:extLst>
              <a:ext uri="{FF2B5EF4-FFF2-40B4-BE49-F238E27FC236}">
                <a16:creationId xmlns:a16="http://schemas.microsoft.com/office/drawing/2014/main" id="{B0705377-C7FC-43AF-BA53-38904C8F72A3}"/>
              </a:ext>
            </a:extLst>
          </p:cNvPr>
          <p:cNvPicPr>
            <a:picLocks noChangeAspect="1"/>
          </p:cNvPicPr>
          <p:nvPr/>
        </p:nvPicPr>
        <p:blipFill>
          <a:blip r:embed="rId4"/>
          <a:stretch>
            <a:fillRect/>
          </a:stretch>
        </p:blipFill>
        <p:spPr>
          <a:xfrm>
            <a:off x="900699" y="812210"/>
            <a:ext cx="2045332" cy="2013122"/>
          </a:xfrm>
          <a:prstGeom prst="rect">
            <a:avLst/>
          </a:prstGeom>
        </p:spPr>
      </p:pic>
      <p:cxnSp>
        <p:nvCxnSpPr>
          <p:cNvPr id="54" name="Düz Ok Bağlayıcısı 6">
            <a:extLst>
              <a:ext uri="{FF2B5EF4-FFF2-40B4-BE49-F238E27FC236}">
                <a16:creationId xmlns:a16="http://schemas.microsoft.com/office/drawing/2014/main" id="{35D2B7C1-55DB-4915-962B-0EB53D06CDF4}"/>
              </a:ext>
            </a:extLst>
          </p:cNvPr>
          <p:cNvCxnSpPr>
            <a:cxnSpLocks/>
          </p:cNvCxnSpPr>
          <p:nvPr/>
        </p:nvCxnSpPr>
        <p:spPr>
          <a:xfrm flipV="1">
            <a:off x="2244201" y="2966294"/>
            <a:ext cx="0" cy="1109608"/>
          </a:xfrm>
          <a:prstGeom prst="straightConnector1">
            <a:avLst/>
          </a:prstGeom>
          <a:noFill/>
          <a:ln w="38100" cap="flat">
            <a:solidFill>
              <a:schemeClr val="accent6">
                <a:hueOff val="61929"/>
                <a:satOff val="10820"/>
                <a:lumOff val="-8848"/>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5" name="Düz Ok Bağlayıcısı 8">
            <a:extLst>
              <a:ext uri="{FF2B5EF4-FFF2-40B4-BE49-F238E27FC236}">
                <a16:creationId xmlns:a16="http://schemas.microsoft.com/office/drawing/2014/main" id="{D1F00CB0-6120-4120-85F7-6BBB3C95D769}"/>
              </a:ext>
            </a:extLst>
          </p:cNvPr>
          <p:cNvCxnSpPr>
            <a:cxnSpLocks/>
          </p:cNvCxnSpPr>
          <p:nvPr/>
        </p:nvCxnSpPr>
        <p:spPr>
          <a:xfrm>
            <a:off x="3666477" y="4580551"/>
            <a:ext cx="3273585" cy="2907"/>
          </a:xfrm>
          <a:prstGeom prst="straightConnector1">
            <a:avLst/>
          </a:prstGeom>
          <a:noFill/>
          <a:ln w="38100" cap="flat">
            <a:solidFill>
              <a:schemeClr val="accent6">
                <a:hueOff val="61929"/>
                <a:satOff val="10820"/>
                <a:lumOff val="-8848"/>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6" name="Düz Ok Bağlayıcısı 14">
            <a:extLst>
              <a:ext uri="{FF2B5EF4-FFF2-40B4-BE49-F238E27FC236}">
                <a16:creationId xmlns:a16="http://schemas.microsoft.com/office/drawing/2014/main" id="{7B39A1E5-7572-40F0-A4CD-B42F474B3978}"/>
              </a:ext>
            </a:extLst>
          </p:cNvPr>
          <p:cNvCxnSpPr>
            <a:cxnSpLocks/>
          </p:cNvCxnSpPr>
          <p:nvPr/>
        </p:nvCxnSpPr>
        <p:spPr>
          <a:xfrm flipH="1">
            <a:off x="3666478" y="5231340"/>
            <a:ext cx="3191522" cy="0"/>
          </a:xfrm>
          <a:prstGeom prst="straightConnector1">
            <a:avLst/>
          </a:prstGeom>
          <a:noFill/>
          <a:ln w="38100" cap="flat">
            <a:solidFill>
              <a:schemeClr val="accent6">
                <a:hueOff val="61929"/>
                <a:satOff val="10820"/>
                <a:lumOff val="-8848"/>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7" name="Düz Ok Bağlayıcısı 16">
            <a:extLst>
              <a:ext uri="{FF2B5EF4-FFF2-40B4-BE49-F238E27FC236}">
                <a16:creationId xmlns:a16="http://schemas.microsoft.com/office/drawing/2014/main" id="{577EA379-3F18-4554-8B1E-D13EBFA1B068}"/>
              </a:ext>
            </a:extLst>
          </p:cNvPr>
          <p:cNvCxnSpPr>
            <a:cxnSpLocks/>
          </p:cNvCxnSpPr>
          <p:nvPr/>
        </p:nvCxnSpPr>
        <p:spPr>
          <a:xfrm>
            <a:off x="1454063" y="3017804"/>
            <a:ext cx="0" cy="1058098"/>
          </a:xfrm>
          <a:prstGeom prst="straightConnector1">
            <a:avLst/>
          </a:prstGeom>
          <a:noFill/>
          <a:ln w="38100" cap="flat">
            <a:solidFill>
              <a:schemeClr val="accent6">
                <a:hueOff val="61929"/>
                <a:satOff val="10820"/>
                <a:lumOff val="-8848"/>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6" name="Rectangle 65">
            <a:extLst>
              <a:ext uri="{FF2B5EF4-FFF2-40B4-BE49-F238E27FC236}">
                <a16:creationId xmlns:a16="http://schemas.microsoft.com/office/drawing/2014/main" id="{A0A17B67-AC61-4981-84F1-3001A791EFF3}"/>
              </a:ext>
            </a:extLst>
          </p:cNvPr>
          <p:cNvSpPr/>
          <p:nvPr/>
        </p:nvSpPr>
        <p:spPr>
          <a:xfrm>
            <a:off x="7301216" y="1072256"/>
            <a:ext cx="2860532" cy="171952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67" name="Rectangle 66">
            <a:extLst>
              <a:ext uri="{FF2B5EF4-FFF2-40B4-BE49-F238E27FC236}">
                <a16:creationId xmlns:a16="http://schemas.microsoft.com/office/drawing/2014/main" id="{1871E5D3-6255-4923-ADEF-C55567EC2110}"/>
              </a:ext>
            </a:extLst>
          </p:cNvPr>
          <p:cNvSpPr/>
          <p:nvPr/>
        </p:nvSpPr>
        <p:spPr>
          <a:xfrm>
            <a:off x="900696" y="775075"/>
            <a:ext cx="2045335" cy="205025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81" name="Resim 3">
            <a:extLst>
              <a:ext uri="{FF2B5EF4-FFF2-40B4-BE49-F238E27FC236}">
                <a16:creationId xmlns:a16="http://schemas.microsoft.com/office/drawing/2014/main" id="{7AE12C89-534A-430D-9883-2ED9F522EA47}"/>
              </a:ext>
            </a:extLst>
          </p:cNvPr>
          <p:cNvPicPr>
            <a:picLocks noChangeAspect="1"/>
          </p:cNvPicPr>
          <p:nvPr/>
        </p:nvPicPr>
        <p:blipFill>
          <a:blip r:embed="rId5"/>
          <a:stretch>
            <a:fillRect/>
          </a:stretch>
        </p:blipFill>
        <p:spPr>
          <a:xfrm>
            <a:off x="7857312" y="3849692"/>
            <a:ext cx="1522172" cy="1963381"/>
          </a:xfrm>
          <a:prstGeom prst="rect">
            <a:avLst/>
          </a:prstGeom>
        </p:spPr>
      </p:pic>
      <p:sp>
        <p:nvSpPr>
          <p:cNvPr id="82" name="Rectangle 81">
            <a:extLst>
              <a:ext uri="{FF2B5EF4-FFF2-40B4-BE49-F238E27FC236}">
                <a16:creationId xmlns:a16="http://schemas.microsoft.com/office/drawing/2014/main" id="{39E0325B-1D87-4061-8131-C08BE7779D24}"/>
              </a:ext>
            </a:extLst>
          </p:cNvPr>
          <p:cNvSpPr/>
          <p:nvPr/>
        </p:nvSpPr>
        <p:spPr>
          <a:xfrm>
            <a:off x="7857310" y="3821851"/>
            <a:ext cx="1518988" cy="200090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83" name="TextBox 82">
            <a:extLst>
              <a:ext uri="{FF2B5EF4-FFF2-40B4-BE49-F238E27FC236}">
                <a16:creationId xmlns:a16="http://schemas.microsoft.com/office/drawing/2014/main" id="{41238312-F488-46F1-B52F-A12D4FC00AF0}"/>
              </a:ext>
            </a:extLst>
          </p:cNvPr>
          <p:cNvSpPr txBox="1"/>
          <p:nvPr/>
        </p:nvSpPr>
        <p:spPr>
          <a:xfrm>
            <a:off x="4607963" y="233221"/>
            <a:ext cx="2737890" cy="461665"/>
          </a:xfrm>
          <a:prstGeom prst="rect">
            <a:avLst/>
          </a:prstGeom>
          <a:noFill/>
        </p:spPr>
        <p:txBody>
          <a:bodyPr wrap="square">
            <a:spAutoFit/>
          </a:bodyPr>
          <a:lstStyle/>
          <a:p>
            <a:pPr algn="ctr"/>
            <a:r>
              <a:rPr lang="en-US" sz="2400" b="0" i="0" noProof="1">
                <a:effectLst/>
                <a:latin typeface="Bahnschrift SemiBold" panose="020B0502040204020203" pitchFamily="34" charset="0"/>
              </a:rPr>
              <a:t>API Nasil Calisir </a:t>
            </a:r>
            <a:r>
              <a:rPr lang="en-US" sz="2400" b="0" i="0" dirty="0">
                <a:effectLst/>
                <a:latin typeface="Bahnschrift SemiBold" panose="020B0502040204020203" pitchFamily="34" charset="0"/>
              </a:rPr>
              <a:t>?</a:t>
            </a:r>
          </a:p>
        </p:txBody>
      </p:sp>
      <p:cxnSp>
        <p:nvCxnSpPr>
          <p:cNvPr id="87" name="Düz Ok Bağlayıcısı 6">
            <a:extLst>
              <a:ext uri="{FF2B5EF4-FFF2-40B4-BE49-F238E27FC236}">
                <a16:creationId xmlns:a16="http://schemas.microsoft.com/office/drawing/2014/main" id="{3371ACB5-8026-4696-9F17-13537C16CF5E}"/>
              </a:ext>
            </a:extLst>
          </p:cNvPr>
          <p:cNvCxnSpPr>
            <a:cxnSpLocks/>
          </p:cNvCxnSpPr>
          <p:nvPr/>
        </p:nvCxnSpPr>
        <p:spPr>
          <a:xfrm flipV="1">
            <a:off x="8316756" y="2915227"/>
            <a:ext cx="0" cy="713066"/>
          </a:xfrm>
          <a:prstGeom prst="straightConnector1">
            <a:avLst/>
          </a:prstGeom>
          <a:noFill/>
          <a:ln w="38100" cap="flat">
            <a:solidFill>
              <a:schemeClr val="accent6">
                <a:hueOff val="61929"/>
                <a:satOff val="10820"/>
                <a:lumOff val="-8848"/>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8" name="Düz Ok Bağlayıcısı 16">
            <a:extLst>
              <a:ext uri="{FF2B5EF4-FFF2-40B4-BE49-F238E27FC236}">
                <a16:creationId xmlns:a16="http://schemas.microsoft.com/office/drawing/2014/main" id="{35FE112B-A2E7-42DF-ACE5-EEC2F580C7DE}"/>
              </a:ext>
            </a:extLst>
          </p:cNvPr>
          <p:cNvCxnSpPr>
            <a:cxnSpLocks/>
          </p:cNvCxnSpPr>
          <p:nvPr/>
        </p:nvCxnSpPr>
        <p:spPr>
          <a:xfrm>
            <a:off x="8909941" y="2966294"/>
            <a:ext cx="0" cy="755340"/>
          </a:xfrm>
          <a:prstGeom prst="straightConnector1">
            <a:avLst/>
          </a:prstGeom>
          <a:noFill/>
          <a:ln w="38100" cap="flat">
            <a:solidFill>
              <a:schemeClr val="accent6">
                <a:hueOff val="61929"/>
                <a:satOff val="10820"/>
                <a:lumOff val="-8848"/>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94" name="TextBox 93">
            <a:extLst>
              <a:ext uri="{FF2B5EF4-FFF2-40B4-BE49-F238E27FC236}">
                <a16:creationId xmlns:a16="http://schemas.microsoft.com/office/drawing/2014/main" id="{DDB998E6-51D0-4AA3-AC16-54E68FCFCD4E}"/>
              </a:ext>
            </a:extLst>
          </p:cNvPr>
          <p:cNvSpPr txBox="1"/>
          <p:nvPr/>
        </p:nvSpPr>
        <p:spPr>
          <a:xfrm>
            <a:off x="1190293" y="3273980"/>
            <a:ext cx="345829" cy="378098"/>
          </a:xfrm>
          <a:prstGeom prst="rect">
            <a:avLst/>
          </a:prstGeom>
          <a:noFill/>
        </p:spPr>
        <p:txBody>
          <a:bodyPr wrap="square">
            <a:spAutoFit/>
          </a:bodyPr>
          <a:lstStyle/>
          <a:p>
            <a:r>
              <a:rPr lang="en-US" sz="1800" b="1" i="0" noProof="1">
                <a:solidFill>
                  <a:srgbClr val="C00000"/>
                </a:solidFill>
                <a:effectLst/>
                <a:latin typeface="Bahnschrift SemiBold" panose="020B0502040204020203" pitchFamily="34" charset="0"/>
              </a:rPr>
              <a:t>1</a:t>
            </a:r>
            <a:endParaRPr lang="en-US" b="1" dirty="0">
              <a:solidFill>
                <a:srgbClr val="C00000"/>
              </a:solidFill>
            </a:endParaRPr>
          </a:p>
        </p:txBody>
      </p:sp>
      <p:sp>
        <p:nvSpPr>
          <p:cNvPr id="95" name="TextBox 94">
            <a:extLst>
              <a:ext uri="{FF2B5EF4-FFF2-40B4-BE49-F238E27FC236}">
                <a16:creationId xmlns:a16="http://schemas.microsoft.com/office/drawing/2014/main" id="{B96622F8-6ED4-49E3-ADAB-7A19BB4F1C75}"/>
              </a:ext>
            </a:extLst>
          </p:cNvPr>
          <p:cNvSpPr txBox="1"/>
          <p:nvPr/>
        </p:nvSpPr>
        <p:spPr>
          <a:xfrm>
            <a:off x="5089324" y="4202453"/>
            <a:ext cx="345829" cy="378098"/>
          </a:xfrm>
          <a:prstGeom prst="rect">
            <a:avLst/>
          </a:prstGeom>
          <a:noFill/>
        </p:spPr>
        <p:txBody>
          <a:bodyPr wrap="square">
            <a:spAutoFit/>
          </a:bodyPr>
          <a:lstStyle/>
          <a:p>
            <a:r>
              <a:rPr lang="en-US" b="1" dirty="0">
                <a:solidFill>
                  <a:srgbClr val="C00000"/>
                </a:solidFill>
              </a:rPr>
              <a:t>2</a:t>
            </a:r>
          </a:p>
        </p:txBody>
      </p:sp>
      <p:sp>
        <p:nvSpPr>
          <p:cNvPr id="97" name="TextBox 96">
            <a:extLst>
              <a:ext uri="{FF2B5EF4-FFF2-40B4-BE49-F238E27FC236}">
                <a16:creationId xmlns:a16="http://schemas.microsoft.com/office/drawing/2014/main" id="{5CBF664A-EBD1-4828-9388-488598711857}"/>
              </a:ext>
            </a:extLst>
          </p:cNvPr>
          <p:cNvSpPr txBox="1"/>
          <p:nvPr/>
        </p:nvSpPr>
        <p:spPr>
          <a:xfrm>
            <a:off x="7970927" y="3134141"/>
            <a:ext cx="345829" cy="378098"/>
          </a:xfrm>
          <a:prstGeom prst="rect">
            <a:avLst/>
          </a:prstGeom>
          <a:noFill/>
        </p:spPr>
        <p:txBody>
          <a:bodyPr wrap="square">
            <a:spAutoFit/>
          </a:bodyPr>
          <a:lstStyle/>
          <a:p>
            <a:r>
              <a:rPr lang="en-US" noProof="1">
                <a:solidFill>
                  <a:srgbClr val="C00000"/>
                </a:solidFill>
                <a:latin typeface="Bahnschrift SemiBold" panose="020B0502040204020203" pitchFamily="34" charset="0"/>
              </a:rPr>
              <a:t>3</a:t>
            </a:r>
            <a:endParaRPr lang="en-US" dirty="0">
              <a:solidFill>
                <a:srgbClr val="C00000"/>
              </a:solidFill>
            </a:endParaRPr>
          </a:p>
        </p:txBody>
      </p:sp>
      <p:sp>
        <p:nvSpPr>
          <p:cNvPr id="98" name="TextBox 97">
            <a:extLst>
              <a:ext uri="{FF2B5EF4-FFF2-40B4-BE49-F238E27FC236}">
                <a16:creationId xmlns:a16="http://schemas.microsoft.com/office/drawing/2014/main" id="{AFC393F0-BCBF-4AD6-B8E2-EB331C58857A}"/>
              </a:ext>
            </a:extLst>
          </p:cNvPr>
          <p:cNvSpPr txBox="1"/>
          <p:nvPr/>
        </p:nvSpPr>
        <p:spPr>
          <a:xfrm>
            <a:off x="8909940" y="3108085"/>
            <a:ext cx="345829" cy="378098"/>
          </a:xfrm>
          <a:prstGeom prst="rect">
            <a:avLst/>
          </a:prstGeom>
          <a:noFill/>
        </p:spPr>
        <p:txBody>
          <a:bodyPr wrap="square">
            <a:spAutoFit/>
          </a:bodyPr>
          <a:lstStyle/>
          <a:p>
            <a:r>
              <a:rPr lang="en-US" noProof="1">
                <a:solidFill>
                  <a:srgbClr val="C00000"/>
                </a:solidFill>
                <a:latin typeface="Bahnschrift SemiBold" panose="020B0502040204020203" pitchFamily="34" charset="0"/>
              </a:rPr>
              <a:t>4</a:t>
            </a:r>
            <a:endParaRPr lang="en-US" dirty="0">
              <a:solidFill>
                <a:srgbClr val="C00000"/>
              </a:solidFill>
            </a:endParaRPr>
          </a:p>
        </p:txBody>
      </p:sp>
      <p:sp>
        <p:nvSpPr>
          <p:cNvPr id="100" name="TextBox 99">
            <a:extLst>
              <a:ext uri="{FF2B5EF4-FFF2-40B4-BE49-F238E27FC236}">
                <a16:creationId xmlns:a16="http://schemas.microsoft.com/office/drawing/2014/main" id="{9E9D0DAA-6D06-498B-9333-89FCF09246E9}"/>
              </a:ext>
            </a:extLst>
          </p:cNvPr>
          <p:cNvSpPr txBox="1"/>
          <p:nvPr/>
        </p:nvSpPr>
        <p:spPr>
          <a:xfrm>
            <a:off x="5117871" y="5305480"/>
            <a:ext cx="345829" cy="378098"/>
          </a:xfrm>
          <a:prstGeom prst="rect">
            <a:avLst/>
          </a:prstGeom>
          <a:noFill/>
        </p:spPr>
        <p:txBody>
          <a:bodyPr wrap="square">
            <a:spAutoFit/>
          </a:bodyPr>
          <a:lstStyle/>
          <a:p>
            <a:r>
              <a:rPr lang="en-US" noProof="1">
                <a:solidFill>
                  <a:srgbClr val="C00000"/>
                </a:solidFill>
                <a:latin typeface="Bahnschrift SemiBold" panose="020B0502040204020203" pitchFamily="34" charset="0"/>
              </a:rPr>
              <a:t>5</a:t>
            </a:r>
            <a:endParaRPr lang="en-US" dirty="0">
              <a:solidFill>
                <a:srgbClr val="C00000"/>
              </a:solidFill>
            </a:endParaRPr>
          </a:p>
        </p:txBody>
      </p:sp>
      <p:sp>
        <p:nvSpPr>
          <p:cNvPr id="101" name="TextBox 100">
            <a:extLst>
              <a:ext uri="{FF2B5EF4-FFF2-40B4-BE49-F238E27FC236}">
                <a16:creationId xmlns:a16="http://schemas.microsoft.com/office/drawing/2014/main" id="{5FEA080F-7C0A-4F65-81B4-E49817D8BFAC}"/>
              </a:ext>
            </a:extLst>
          </p:cNvPr>
          <p:cNvSpPr txBox="1"/>
          <p:nvPr/>
        </p:nvSpPr>
        <p:spPr>
          <a:xfrm>
            <a:off x="2269601" y="3297134"/>
            <a:ext cx="345829" cy="378098"/>
          </a:xfrm>
          <a:prstGeom prst="rect">
            <a:avLst/>
          </a:prstGeom>
          <a:noFill/>
        </p:spPr>
        <p:txBody>
          <a:bodyPr wrap="square">
            <a:spAutoFit/>
          </a:bodyPr>
          <a:lstStyle/>
          <a:p>
            <a:r>
              <a:rPr lang="en-US" noProof="1">
                <a:solidFill>
                  <a:srgbClr val="C00000"/>
                </a:solidFill>
                <a:latin typeface="Bahnschrift SemiBold" panose="020B0502040204020203" pitchFamily="34" charset="0"/>
              </a:rPr>
              <a:t>6</a:t>
            </a:r>
            <a:endParaRPr lang="en-US" dirty="0">
              <a:solidFill>
                <a:srgbClr val="C00000"/>
              </a:solidFill>
            </a:endParaRPr>
          </a:p>
        </p:txBody>
      </p:sp>
      <p:sp>
        <p:nvSpPr>
          <p:cNvPr id="103" name="TextBox 102">
            <a:extLst>
              <a:ext uri="{FF2B5EF4-FFF2-40B4-BE49-F238E27FC236}">
                <a16:creationId xmlns:a16="http://schemas.microsoft.com/office/drawing/2014/main" id="{E6C7B5DB-D6D7-45C1-9629-A1A4F79D41B4}"/>
              </a:ext>
            </a:extLst>
          </p:cNvPr>
          <p:cNvSpPr txBox="1"/>
          <p:nvPr/>
        </p:nvSpPr>
        <p:spPr>
          <a:xfrm>
            <a:off x="1536122" y="2825332"/>
            <a:ext cx="774487" cy="369332"/>
          </a:xfrm>
          <a:prstGeom prst="rect">
            <a:avLst/>
          </a:prstGeom>
          <a:noFill/>
        </p:spPr>
        <p:txBody>
          <a:bodyPr wrap="square">
            <a:spAutoFit/>
          </a:bodyPr>
          <a:lstStyle/>
          <a:p>
            <a:r>
              <a:rPr lang="en-US" sz="1800" b="0" i="0" noProof="1">
                <a:effectLst/>
                <a:latin typeface="Bahnschrift SemiBold" panose="020B0502040204020203" pitchFamily="34" charset="0"/>
              </a:rPr>
              <a:t>Ayse</a:t>
            </a:r>
            <a:endParaRPr lang="en-US" dirty="0"/>
          </a:p>
        </p:txBody>
      </p:sp>
      <p:sp>
        <p:nvSpPr>
          <p:cNvPr id="105" name="TextBox 104">
            <a:extLst>
              <a:ext uri="{FF2B5EF4-FFF2-40B4-BE49-F238E27FC236}">
                <a16:creationId xmlns:a16="http://schemas.microsoft.com/office/drawing/2014/main" id="{966CFFC7-FEBF-41AC-A564-BB07AE91E39E}"/>
              </a:ext>
            </a:extLst>
          </p:cNvPr>
          <p:cNvSpPr txBox="1"/>
          <p:nvPr/>
        </p:nvSpPr>
        <p:spPr>
          <a:xfrm>
            <a:off x="7623021" y="5881368"/>
            <a:ext cx="1987566" cy="369332"/>
          </a:xfrm>
          <a:prstGeom prst="rect">
            <a:avLst/>
          </a:prstGeom>
          <a:noFill/>
        </p:spPr>
        <p:txBody>
          <a:bodyPr wrap="square">
            <a:spAutoFit/>
          </a:bodyPr>
          <a:lstStyle/>
          <a:p>
            <a:r>
              <a:rPr lang="en-US" sz="1800" b="0" i="0" noProof="1">
                <a:effectLst/>
                <a:latin typeface="Bahnschrift SemiBold" panose="020B0502040204020203" pitchFamily="34" charset="0"/>
              </a:rPr>
              <a:t>Kart Provider API</a:t>
            </a:r>
            <a:endParaRPr lang="en-US" dirty="0"/>
          </a:p>
        </p:txBody>
      </p:sp>
    </p:spTree>
    <p:extLst>
      <p:ext uri="{BB962C8B-B14F-4D97-AF65-F5344CB8AC3E}">
        <p14:creationId xmlns:p14="http://schemas.microsoft.com/office/powerpoint/2010/main" val="254307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down)">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wipe(down)">
                                      <p:cBhvr>
                                        <p:cTn id="17" dur="500"/>
                                        <p:tgtEl>
                                          <p:spTgt spid="5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wipe(down)">
                                      <p:cBhvr>
                                        <p:cTn id="20" dur="500"/>
                                        <p:tgtEl>
                                          <p:spTgt spid="9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wipe(down)">
                                      <p:cBhvr>
                                        <p:cTn id="25" dur="500"/>
                                        <p:tgtEl>
                                          <p:spTgt spid="5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wipe(down)">
                                      <p:cBhvr>
                                        <p:cTn id="28" dur="500"/>
                                        <p:tgtEl>
                                          <p:spTgt spid="66"/>
                                        </p:tgtEl>
                                      </p:cBhvr>
                                    </p:animEffect>
                                  </p:childTnLst>
                                </p:cTn>
                              </p:par>
                              <p:par>
                                <p:cTn id="29" presetID="22" presetClass="entr" presetSubtype="4"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down)">
                                      <p:cBhvr>
                                        <p:cTn id="31" dur="500"/>
                                        <p:tgtEl>
                                          <p:spTgt spid="5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95"/>
                                        </p:tgtEl>
                                        <p:attrNameLst>
                                          <p:attrName>style.visibility</p:attrName>
                                        </p:attrNameLst>
                                      </p:cBhvr>
                                      <p:to>
                                        <p:strVal val="visible"/>
                                      </p:to>
                                    </p:set>
                                    <p:animEffect transition="in" filter="wipe(down)">
                                      <p:cBhvr>
                                        <p:cTn id="34" dur="500"/>
                                        <p:tgtEl>
                                          <p:spTgt spid="9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wipe(down)">
                                      <p:cBhvr>
                                        <p:cTn id="39" dur="500"/>
                                        <p:tgtEl>
                                          <p:spTgt spid="81"/>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wipe(down)">
                                      <p:cBhvr>
                                        <p:cTn id="42" dur="500"/>
                                        <p:tgtEl>
                                          <p:spTgt spid="82"/>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05"/>
                                        </p:tgtEl>
                                        <p:attrNameLst>
                                          <p:attrName>style.visibility</p:attrName>
                                        </p:attrNameLst>
                                      </p:cBhvr>
                                      <p:to>
                                        <p:strVal val="visible"/>
                                      </p:to>
                                    </p:set>
                                    <p:animEffect transition="in" filter="wipe(down)">
                                      <p:cBhvr>
                                        <p:cTn id="45" dur="500"/>
                                        <p:tgtEl>
                                          <p:spTgt spid="10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87"/>
                                        </p:tgtEl>
                                        <p:attrNameLst>
                                          <p:attrName>style.visibility</p:attrName>
                                        </p:attrNameLst>
                                      </p:cBhvr>
                                      <p:to>
                                        <p:strVal val="visible"/>
                                      </p:to>
                                    </p:set>
                                    <p:animEffect transition="in" filter="wipe(down)">
                                      <p:cBhvr>
                                        <p:cTn id="50" dur="500"/>
                                        <p:tgtEl>
                                          <p:spTgt spid="87"/>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wipe(down)">
                                      <p:cBhvr>
                                        <p:cTn id="53" dur="500"/>
                                        <p:tgtEl>
                                          <p:spTgt spid="9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88"/>
                                        </p:tgtEl>
                                        <p:attrNameLst>
                                          <p:attrName>style.visibility</p:attrName>
                                        </p:attrNameLst>
                                      </p:cBhvr>
                                      <p:to>
                                        <p:strVal val="visible"/>
                                      </p:to>
                                    </p:set>
                                    <p:animEffect transition="in" filter="wipe(down)">
                                      <p:cBhvr>
                                        <p:cTn id="58" dur="500"/>
                                        <p:tgtEl>
                                          <p:spTgt spid="88"/>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wipe(down)">
                                      <p:cBhvr>
                                        <p:cTn id="61" dur="500"/>
                                        <p:tgtEl>
                                          <p:spTgt spid="9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wipe(down)">
                                      <p:cBhvr>
                                        <p:cTn id="66" dur="500"/>
                                        <p:tgtEl>
                                          <p:spTgt spid="56"/>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wipe(down)">
                                      <p:cBhvr>
                                        <p:cTn id="69" dur="500"/>
                                        <p:tgtEl>
                                          <p:spTgt spid="100"/>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wipe(down)">
                                      <p:cBhvr>
                                        <p:cTn id="74" dur="500"/>
                                        <p:tgtEl>
                                          <p:spTgt spid="54"/>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101"/>
                                        </p:tgtEl>
                                        <p:attrNameLst>
                                          <p:attrName>style.visibility</p:attrName>
                                        </p:attrNameLst>
                                      </p:cBhvr>
                                      <p:to>
                                        <p:strVal val="visible"/>
                                      </p:to>
                                    </p:set>
                                    <p:animEffect transition="in" filter="wipe(down)">
                                      <p:cBhvr>
                                        <p:cTn id="7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82" grpId="0" animBg="1"/>
      <p:bldP spid="94" grpId="0"/>
      <p:bldP spid="95" grpId="0"/>
      <p:bldP spid="97" grpId="0"/>
      <p:bldP spid="98" grpId="0"/>
      <p:bldP spid="100" grpId="0"/>
      <p:bldP spid="101" grpId="0"/>
      <p:bldP spid="103" grpId="0"/>
      <p:bldP spid="10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8B9E64-9DE5-49C8-8550-E6DF3B943EC7}"/>
              </a:ext>
            </a:extLst>
          </p:cNvPr>
          <p:cNvPicPr>
            <a:picLocks noChangeAspect="1"/>
          </p:cNvPicPr>
          <p:nvPr/>
        </p:nvPicPr>
        <p:blipFill>
          <a:blip r:embed="rId2"/>
          <a:stretch>
            <a:fillRect/>
          </a:stretch>
        </p:blipFill>
        <p:spPr>
          <a:xfrm>
            <a:off x="186823" y="1078845"/>
            <a:ext cx="8397093" cy="3704441"/>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527" y="23290"/>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86BD491-3006-4F7A-85A1-93BEC118931D}"/>
              </a:ext>
            </a:extLst>
          </p:cNvPr>
          <p:cNvSpPr txBox="1"/>
          <p:nvPr/>
        </p:nvSpPr>
        <p:spPr>
          <a:xfrm>
            <a:off x="347706" y="644241"/>
            <a:ext cx="452604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PATCH REQUEST OLUSTURMA</a:t>
            </a:r>
            <a:endParaRPr lang="en-US" b="0" i="0" noProof="1">
              <a:solidFill>
                <a:srgbClr val="292929"/>
              </a:solidFill>
              <a:effectLst/>
              <a:latin typeface="Bahnschrift SemiBold" panose="020B0502040204020203" pitchFamily="34" charset="0"/>
            </a:endParaRPr>
          </a:p>
        </p:txBody>
      </p:sp>
      <p:sp>
        <p:nvSpPr>
          <p:cNvPr id="9" name="Rectangle 8">
            <a:extLst>
              <a:ext uri="{FF2B5EF4-FFF2-40B4-BE49-F238E27FC236}">
                <a16:creationId xmlns:a16="http://schemas.microsoft.com/office/drawing/2014/main" id="{B164DCFB-45B3-4032-A2C9-EEE494E1313C}"/>
              </a:ext>
            </a:extLst>
          </p:cNvPr>
          <p:cNvSpPr/>
          <p:nvPr/>
        </p:nvSpPr>
        <p:spPr>
          <a:xfrm>
            <a:off x="178910" y="1072187"/>
            <a:ext cx="8397093" cy="372103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Rectangle 9">
            <a:extLst>
              <a:ext uri="{FF2B5EF4-FFF2-40B4-BE49-F238E27FC236}">
                <a16:creationId xmlns:a16="http://schemas.microsoft.com/office/drawing/2014/main" id="{D3A4C41A-5E58-4CE9-AACE-88323B566139}"/>
              </a:ext>
            </a:extLst>
          </p:cNvPr>
          <p:cNvSpPr/>
          <p:nvPr/>
        </p:nvSpPr>
        <p:spPr>
          <a:xfrm>
            <a:off x="688679" y="1459461"/>
            <a:ext cx="1481115" cy="22855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56DEBA5C-FA5D-4709-83D0-C68AF52EF8E9}"/>
              </a:ext>
            </a:extLst>
          </p:cNvPr>
          <p:cNvSpPr txBox="1"/>
          <p:nvPr/>
        </p:nvSpPr>
        <p:spPr>
          <a:xfrm>
            <a:off x="8711216" y="919307"/>
            <a:ext cx="3052242" cy="923330"/>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1- </a:t>
            </a:r>
            <a:r>
              <a:rPr lang="en-US" noProof="1">
                <a:solidFill>
                  <a:srgbClr val="292929"/>
                </a:solidFill>
                <a:latin typeface="Bahnschrift SemiBold" panose="020B0502040204020203" pitchFamily="34" charset="0"/>
              </a:rPr>
              <a:t>Collection satirinda </a:t>
            </a:r>
            <a:r>
              <a:rPr lang="en-US" noProof="1">
                <a:solidFill>
                  <a:srgbClr val="C00000"/>
                </a:solidFill>
                <a:latin typeface="Bahnschrift SemiBold" panose="020B0502040204020203" pitchFamily="34" charset="0"/>
              </a:rPr>
              <a:t>…</a:t>
            </a:r>
            <a:r>
              <a:rPr lang="en-US" noProof="1">
                <a:solidFill>
                  <a:srgbClr val="292929"/>
                </a:solidFill>
                <a:latin typeface="Bahnschrift SemiBold" panose="020B0502040204020203" pitchFamily="34" charset="0"/>
              </a:rPr>
              <a:t>’a basip Add request ile yeni sorgu olusturalim</a:t>
            </a:r>
            <a:endParaRPr lang="en-US" b="0" i="0" noProof="1">
              <a:solidFill>
                <a:srgbClr val="292929"/>
              </a:solidFill>
              <a:effectLst/>
              <a:latin typeface="Bahnschrift SemiBold" panose="020B0502040204020203" pitchFamily="34" charset="0"/>
            </a:endParaRPr>
          </a:p>
        </p:txBody>
      </p:sp>
      <p:sp>
        <p:nvSpPr>
          <p:cNvPr id="12" name="Rectangle 11">
            <a:extLst>
              <a:ext uri="{FF2B5EF4-FFF2-40B4-BE49-F238E27FC236}">
                <a16:creationId xmlns:a16="http://schemas.microsoft.com/office/drawing/2014/main" id="{66138534-D83A-4E24-A1DF-6E0A67157A67}"/>
              </a:ext>
            </a:extLst>
          </p:cNvPr>
          <p:cNvSpPr/>
          <p:nvPr/>
        </p:nvSpPr>
        <p:spPr>
          <a:xfrm>
            <a:off x="2283042" y="1362980"/>
            <a:ext cx="1499404" cy="19171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TextBox 12">
            <a:extLst>
              <a:ext uri="{FF2B5EF4-FFF2-40B4-BE49-F238E27FC236}">
                <a16:creationId xmlns:a16="http://schemas.microsoft.com/office/drawing/2014/main" id="{1977880B-FD44-4D59-9078-8ACA8EF5DD61}"/>
              </a:ext>
            </a:extLst>
          </p:cNvPr>
          <p:cNvSpPr txBox="1"/>
          <p:nvPr/>
        </p:nvSpPr>
        <p:spPr>
          <a:xfrm>
            <a:off x="8716086" y="1784910"/>
            <a:ext cx="3052242"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2</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Request ismini degistirelim</a:t>
            </a:r>
            <a:endParaRPr lang="en-US" b="0" i="0" noProof="1">
              <a:solidFill>
                <a:srgbClr val="292929"/>
              </a:solidFill>
              <a:effectLst/>
              <a:latin typeface="Bahnschrift SemiBold" panose="020B0502040204020203" pitchFamily="34" charset="0"/>
            </a:endParaRPr>
          </a:p>
        </p:txBody>
      </p:sp>
      <p:sp>
        <p:nvSpPr>
          <p:cNvPr id="14" name="Rectangle 13">
            <a:extLst>
              <a:ext uri="{FF2B5EF4-FFF2-40B4-BE49-F238E27FC236}">
                <a16:creationId xmlns:a16="http://schemas.microsoft.com/office/drawing/2014/main" id="{E0D80C76-9569-45EB-87D3-310A1014F983}"/>
              </a:ext>
            </a:extLst>
          </p:cNvPr>
          <p:cNvSpPr/>
          <p:nvPr/>
        </p:nvSpPr>
        <p:spPr>
          <a:xfrm>
            <a:off x="2283042" y="1610819"/>
            <a:ext cx="541320" cy="21525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3FE134F4-2A1C-49F5-94AB-DFBAC9E4E9E5}"/>
              </a:ext>
            </a:extLst>
          </p:cNvPr>
          <p:cNvSpPr txBox="1"/>
          <p:nvPr/>
        </p:nvSpPr>
        <p:spPr>
          <a:xfrm>
            <a:off x="8716086" y="2465817"/>
            <a:ext cx="3052242"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3</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HTTP metodunu PATCH yapalim</a:t>
            </a:r>
            <a:endParaRPr lang="en-US" b="0" i="0" noProof="1">
              <a:solidFill>
                <a:srgbClr val="292929"/>
              </a:solidFill>
              <a:effectLst/>
              <a:latin typeface="Bahnschrift SemiBold" panose="020B0502040204020203" pitchFamily="34" charset="0"/>
            </a:endParaRPr>
          </a:p>
        </p:txBody>
      </p:sp>
      <p:sp>
        <p:nvSpPr>
          <p:cNvPr id="19" name="Rectangle 18">
            <a:extLst>
              <a:ext uri="{FF2B5EF4-FFF2-40B4-BE49-F238E27FC236}">
                <a16:creationId xmlns:a16="http://schemas.microsoft.com/office/drawing/2014/main" id="{ACB2DC44-FC6A-4248-81B6-65A01BDF5069}"/>
              </a:ext>
            </a:extLst>
          </p:cNvPr>
          <p:cNvSpPr/>
          <p:nvPr/>
        </p:nvSpPr>
        <p:spPr>
          <a:xfrm>
            <a:off x="2857966" y="1610318"/>
            <a:ext cx="3009311" cy="21525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TextBox 19">
            <a:extLst>
              <a:ext uri="{FF2B5EF4-FFF2-40B4-BE49-F238E27FC236}">
                <a16:creationId xmlns:a16="http://schemas.microsoft.com/office/drawing/2014/main" id="{3F677F51-ADF1-445B-96B9-7070CB37CFB5}"/>
              </a:ext>
            </a:extLst>
          </p:cNvPr>
          <p:cNvSpPr txBox="1"/>
          <p:nvPr/>
        </p:nvSpPr>
        <p:spPr>
          <a:xfrm>
            <a:off x="8716086" y="3139236"/>
            <a:ext cx="3052242"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4</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EndPoint’i yazalim</a:t>
            </a:r>
            <a:endParaRPr lang="en-US" b="0" i="0" noProof="1">
              <a:solidFill>
                <a:srgbClr val="292929"/>
              </a:solidFill>
              <a:effectLst/>
              <a:latin typeface="Bahnschrift SemiBold" panose="020B0502040204020203" pitchFamily="34" charset="0"/>
            </a:endParaRPr>
          </a:p>
        </p:txBody>
      </p:sp>
      <p:sp>
        <p:nvSpPr>
          <p:cNvPr id="21" name="Rectangle 20">
            <a:extLst>
              <a:ext uri="{FF2B5EF4-FFF2-40B4-BE49-F238E27FC236}">
                <a16:creationId xmlns:a16="http://schemas.microsoft.com/office/drawing/2014/main" id="{81518BFC-52BC-49FE-B6EA-21A6346E666D}"/>
              </a:ext>
            </a:extLst>
          </p:cNvPr>
          <p:cNvSpPr/>
          <p:nvPr/>
        </p:nvSpPr>
        <p:spPr>
          <a:xfrm>
            <a:off x="7241444" y="1305999"/>
            <a:ext cx="637248"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TextBox 21">
            <a:extLst>
              <a:ext uri="{FF2B5EF4-FFF2-40B4-BE49-F238E27FC236}">
                <a16:creationId xmlns:a16="http://schemas.microsoft.com/office/drawing/2014/main" id="{10FFF208-97CE-433B-BB84-3CB4BDE0343C}"/>
              </a:ext>
            </a:extLst>
          </p:cNvPr>
          <p:cNvSpPr txBox="1"/>
          <p:nvPr/>
        </p:nvSpPr>
        <p:spPr>
          <a:xfrm>
            <a:off x="347706" y="5034334"/>
            <a:ext cx="7625684"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8</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Save butonu ile yaptigimiz request’i kaydedelim.</a:t>
            </a:r>
            <a:endParaRPr lang="en-US" b="0" i="0" noProof="1">
              <a:solidFill>
                <a:srgbClr val="292929"/>
              </a:solidFill>
              <a:effectLst/>
              <a:latin typeface="Bahnschrift SemiBold" panose="020B0502040204020203" pitchFamily="34" charset="0"/>
            </a:endParaRPr>
          </a:p>
        </p:txBody>
      </p:sp>
      <p:sp>
        <p:nvSpPr>
          <p:cNvPr id="24" name="Rectangle 23">
            <a:extLst>
              <a:ext uri="{FF2B5EF4-FFF2-40B4-BE49-F238E27FC236}">
                <a16:creationId xmlns:a16="http://schemas.microsoft.com/office/drawing/2014/main" id="{CC14296F-2565-4F3A-89D1-5F0C22510395}"/>
              </a:ext>
            </a:extLst>
          </p:cNvPr>
          <p:cNvSpPr/>
          <p:nvPr/>
        </p:nvSpPr>
        <p:spPr>
          <a:xfrm>
            <a:off x="7964227" y="1571019"/>
            <a:ext cx="577157" cy="30777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TextBox 24">
            <a:extLst>
              <a:ext uri="{FF2B5EF4-FFF2-40B4-BE49-F238E27FC236}">
                <a16:creationId xmlns:a16="http://schemas.microsoft.com/office/drawing/2014/main" id="{0255C895-C8D6-45D7-9B8A-48D35DC65779}"/>
              </a:ext>
            </a:extLst>
          </p:cNvPr>
          <p:cNvSpPr txBox="1"/>
          <p:nvPr/>
        </p:nvSpPr>
        <p:spPr>
          <a:xfrm>
            <a:off x="347706" y="5329512"/>
            <a:ext cx="795504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9</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Send butonu ile request’i cagiralim.</a:t>
            </a:r>
            <a:endParaRPr lang="en-US" b="0" i="0" noProof="1">
              <a:solidFill>
                <a:srgbClr val="292929"/>
              </a:solidFill>
              <a:effectLst/>
              <a:latin typeface="Bahnschrift SemiBold" panose="020B0502040204020203" pitchFamily="34" charset="0"/>
            </a:endParaRPr>
          </a:p>
        </p:txBody>
      </p:sp>
      <p:sp>
        <p:nvSpPr>
          <p:cNvPr id="26" name="Rectangle 25">
            <a:extLst>
              <a:ext uri="{FF2B5EF4-FFF2-40B4-BE49-F238E27FC236}">
                <a16:creationId xmlns:a16="http://schemas.microsoft.com/office/drawing/2014/main" id="{E10AD31D-746A-4144-9AC9-6A907660C2E2}"/>
              </a:ext>
            </a:extLst>
          </p:cNvPr>
          <p:cNvSpPr/>
          <p:nvPr/>
        </p:nvSpPr>
        <p:spPr>
          <a:xfrm>
            <a:off x="6339572" y="3262729"/>
            <a:ext cx="637248"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7" name="TextBox 26">
            <a:extLst>
              <a:ext uri="{FF2B5EF4-FFF2-40B4-BE49-F238E27FC236}">
                <a16:creationId xmlns:a16="http://schemas.microsoft.com/office/drawing/2014/main" id="{3BDD9D8A-4DD2-42F6-ACA9-EF78164A0448}"/>
              </a:ext>
            </a:extLst>
          </p:cNvPr>
          <p:cNvSpPr txBox="1"/>
          <p:nvPr/>
        </p:nvSpPr>
        <p:spPr>
          <a:xfrm>
            <a:off x="347706" y="5975734"/>
            <a:ext cx="8262932"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11</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Status kodunu kontrol edelim 200’lu bir sayi oldugundan emin olalim</a:t>
            </a:r>
            <a:endParaRPr lang="en-US" b="0" i="0" noProof="1">
              <a:solidFill>
                <a:srgbClr val="292929"/>
              </a:solidFill>
              <a:effectLst/>
              <a:latin typeface="Bahnschrift SemiBold" panose="020B0502040204020203" pitchFamily="34" charset="0"/>
            </a:endParaRPr>
          </a:p>
        </p:txBody>
      </p:sp>
      <p:sp>
        <p:nvSpPr>
          <p:cNvPr id="30" name="Rectangle 29">
            <a:extLst>
              <a:ext uri="{FF2B5EF4-FFF2-40B4-BE49-F238E27FC236}">
                <a16:creationId xmlns:a16="http://schemas.microsoft.com/office/drawing/2014/main" id="{3B40C487-DFA8-46DE-AA7E-99AB674E0A05}"/>
              </a:ext>
            </a:extLst>
          </p:cNvPr>
          <p:cNvSpPr/>
          <p:nvPr/>
        </p:nvSpPr>
        <p:spPr>
          <a:xfrm>
            <a:off x="2169794" y="3676458"/>
            <a:ext cx="1888426" cy="108098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1" name="TextBox 30">
            <a:extLst>
              <a:ext uri="{FF2B5EF4-FFF2-40B4-BE49-F238E27FC236}">
                <a16:creationId xmlns:a16="http://schemas.microsoft.com/office/drawing/2014/main" id="{EBF8FB79-7995-4C75-BAAC-578332888153}"/>
              </a:ext>
            </a:extLst>
          </p:cNvPr>
          <p:cNvSpPr txBox="1"/>
          <p:nvPr/>
        </p:nvSpPr>
        <p:spPr>
          <a:xfrm>
            <a:off x="347706" y="5651528"/>
            <a:ext cx="745212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10</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Response body’sinin geldigini kontrol edelim</a:t>
            </a:r>
            <a:endParaRPr lang="en-US" b="0" i="0" noProof="1">
              <a:solidFill>
                <a:srgbClr val="292929"/>
              </a:solidFill>
              <a:effectLst/>
              <a:latin typeface="Bahnschrift SemiBold" panose="020B0502040204020203" pitchFamily="34" charset="0"/>
            </a:endParaRPr>
          </a:p>
        </p:txBody>
      </p:sp>
      <p:sp>
        <p:nvSpPr>
          <p:cNvPr id="32" name="Rectangle 31">
            <a:extLst>
              <a:ext uri="{FF2B5EF4-FFF2-40B4-BE49-F238E27FC236}">
                <a16:creationId xmlns:a16="http://schemas.microsoft.com/office/drawing/2014/main" id="{5288E9EA-098A-4C90-BC07-19404D17FE1D}"/>
              </a:ext>
            </a:extLst>
          </p:cNvPr>
          <p:cNvSpPr/>
          <p:nvPr/>
        </p:nvSpPr>
        <p:spPr>
          <a:xfrm>
            <a:off x="3672275" y="1870386"/>
            <a:ext cx="346872" cy="21525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3" name="TextBox 32">
            <a:extLst>
              <a:ext uri="{FF2B5EF4-FFF2-40B4-BE49-F238E27FC236}">
                <a16:creationId xmlns:a16="http://schemas.microsoft.com/office/drawing/2014/main" id="{907DD112-7853-42C0-AEBB-E6CB9EC52586}"/>
              </a:ext>
            </a:extLst>
          </p:cNvPr>
          <p:cNvSpPr txBox="1"/>
          <p:nvPr/>
        </p:nvSpPr>
        <p:spPr>
          <a:xfrm>
            <a:off x="8730873" y="3479754"/>
            <a:ext cx="3052242"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5</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Body sekmesini secelim</a:t>
            </a:r>
            <a:endParaRPr lang="en-US" b="0" i="0" noProof="1">
              <a:solidFill>
                <a:srgbClr val="292929"/>
              </a:solidFill>
              <a:effectLst/>
              <a:latin typeface="Bahnschrift SemiBold" panose="020B0502040204020203" pitchFamily="34" charset="0"/>
            </a:endParaRPr>
          </a:p>
        </p:txBody>
      </p:sp>
      <p:sp>
        <p:nvSpPr>
          <p:cNvPr id="34" name="TextBox 33">
            <a:extLst>
              <a:ext uri="{FF2B5EF4-FFF2-40B4-BE49-F238E27FC236}">
                <a16:creationId xmlns:a16="http://schemas.microsoft.com/office/drawing/2014/main" id="{A2B704AD-A679-40FF-9574-F4B40FDF9104}"/>
              </a:ext>
            </a:extLst>
          </p:cNvPr>
          <p:cNvSpPr txBox="1"/>
          <p:nvPr/>
        </p:nvSpPr>
        <p:spPr>
          <a:xfrm>
            <a:off x="8730873" y="3820272"/>
            <a:ext cx="3052242"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6</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Raw sekmesini secelim.</a:t>
            </a:r>
            <a:endParaRPr lang="en-US" b="0" i="0" noProof="1">
              <a:solidFill>
                <a:srgbClr val="292929"/>
              </a:solidFill>
              <a:effectLst/>
              <a:latin typeface="Bahnschrift SemiBold" panose="020B0502040204020203" pitchFamily="34" charset="0"/>
            </a:endParaRPr>
          </a:p>
        </p:txBody>
      </p:sp>
      <p:sp>
        <p:nvSpPr>
          <p:cNvPr id="35" name="Rectangle 34">
            <a:extLst>
              <a:ext uri="{FF2B5EF4-FFF2-40B4-BE49-F238E27FC236}">
                <a16:creationId xmlns:a16="http://schemas.microsoft.com/office/drawing/2014/main" id="{07C53D74-BFD7-4286-93D9-0A79C878EE44}"/>
              </a:ext>
            </a:extLst>
          </p:cNvPr>
          <p:cNvSpPr/>
          <p:nvPr/>
        </p:nvSpPr>
        <p:spPr>
          <a:xfrm>
            <a:off x="4058220" y="2047999"/>
            <a:ext cx="346872" cy="21525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6" name="Rectangle 35">
            <a:extLst>
              <a:ext uri="{FF2B5EF4-FFF2-40B4-BE49-F238E27FC236}">
                <a16:creationId xmlns:a16="http://schemas.microsoft.com/office/drawing/2014/main" id="{469F132C-ED67-49EE-868C-33E50352968D}"/>
              </a:ext>
            </a:extLst>
          </p:cNvPr>
          <p:cNvSpPr/>
          <p:nvPr/>
        </p:nvSpPr>
        <p:spPr>
          <a:xfrm>
            <a:off x="2292186" y="2332183"/>
            <a:ext cx="1380089" cy="57437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7" name="TextBox 36">
            <a:extLst>
              <a:ext uri="{FF2B5EF4-FFF2-40B4-BE49-F238E27FC236}">
                <a16:creationId xmlns:a16="http://schemas.microsoft.com/office/drawing/2014/main" id="{C7567014-9BF1-4A94-B816-D45C76C9868F}"/>
              </a:ext>
            </a:extLst>
          </p:cNvPr>
          <p:cNvSpPr txBox="1"/>
          <p:nvPr/>
        </p:nvSpPr>
        <p:spPr>
          <a:xfrm>
            <a:off x="8742050" y="4219077"/>
            <a:ext cx="2997962" cy="923330"/>
          </a:xfrm>
          <a:prstGeom prst="rect">
            <a:avLst/>
          </a:prstGeom>
          <a:noFill/>
        </p:spPr>
        <p:txBody>
          <a:bodyPr wrap="square">
            <a:spAutoFit/>
          </a:bodyPr>
          <a:lstStyle/>
          <a:p>
            <a:r>
              <a:rPr lang="en-US" noProof="1">
                <a:solidFill>
                  <a:srgbClr val="C00000"/>
                </a:solidFill>
                <a:latin typeface="Bahnschrift SemiBold" panose="020B0502040204020203" pitchFamily="34" charset="0"/>
              </a:rPr>
              <a:t>7</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Request body’sini yazalim ve Authorization’i yapalim</a:t>
            </a:r>
            <a:endParaRPr lang="en-US" b="0" i="0" noProof="1">
              <a:solidFill>
                <a:srgbClr val="292929"/>
              </a:solidFill>
              <a:effectLst/>
              <a:latin typeface="Bahnschrift SemiBold" panose="020B0502040204020203" pitchFamily="34" charset="0"/>
            </a:endParaRPr>
          </a:p>
        </p:txBody>
      </p:sp>
      <p:sp>
        <p:nvSpPr>
          <p:cNvPr id="38" name="TextBox 37">
            <a:extLst>
              <a:ext uri="{FF2B5EF4-FFF2-40B4-BE49-F238E27FC236}">
                <a16:creationId xmlns:a16="http://schemas.microsoft.com/office/drawing/2014/main" id="{816B8F90-CE07-495A-9325-B6B2879E4499}"/>
              </a:ext>
            </a:extLst>
          </p:cNvPr>
          <p:cNvSpPr txBox="1"/>
          <p:nvPr/>
        </p:nvSpPr>
        <p:spPr>
          <a:xfrm>
            <a:off x="1146393" y="1218001"/>
            <a:ext cx="251240"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a:t>
            </a:r>
            <a:endParaRPr lang="en-US" sz="1400" dirty="0"/>
          </a:p>
        </p:txBody>
      </p:sp>
      <p:sp>
        <p:nvSpPr>
          <p:cNvPr id="40" name="TextBox 39">
            <a:extLst>
              <a:ext uri="{FF2B5EF4-FFF2-40B4-BE49-F238E27FC236}">
                <a16:creationId xmlns:a16="http://schemas.microsoft.com/office/drawing/2014/main" id="{E497DD0A-780B-41CC-9A90-45B8024E05D1}"/>
              </a:ext>
            </a:extLst>
          </p:cNvPr>
          <p:cNvSpPr txBox="1"/>
          <p:nvPr/>
        </p:nvSpPr>
        <p:spPr>
          <a:xfrm>
            <a:off x="3764158" y="1304007"/>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2</a:t>
            </a:r>
            <a:endParaRPr lang="en-US" sz="1400" dirty="0"/>
          </a:p>
        </p:txBody>
      </p:sp>
      <p:sp>
        <p:nvSpPr>
          <p:cNvPr id="41" name="TextBox 40">
            <a:extLst>
              <a:ext uri="{FF2B5EF4-FFF2-40B4-BE49-F238E27FC236}">
                <a16:creationId xmlns:a16="http://schemas.microsoft.com/office/drawing/2014/main" id="{7E95129E-4481-44E7-9785-2EBA8E7C8399}"/>
              </a:ext>
            </a:extLst>
          </p:cNvPr>
          <p:cNvSpPr txBox="1"/>
          <p:nvPr/>
        </p:nvSpPr>
        <p:spPr>
          <a:xfrm>
            <a:off x="2406849" y="1768563"/>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3</a:t>
            </a:r>
            <a:endParaRPr lang="en-US" sz="1400" dirty="0"/>
          </a:p>
        </p:txBody>
      </p:sp>
      <p:sp>
        <p:nvSpPr>
          <p:cNvPr id="42" name="TextBox 41">
            <a:extLst>
              <a:ext uri="{FF2B5EF4-FFF2-40B4-BE49-F238E27FC236}">
                <a16:creationId xmlns:a16="http://schemas.microsoft.com/office/drawing/2014/main" id="{48A7066B-338F-4354-A35D-B7DA476C3E1B}"/>
              </a:ext>
            </a:extLst>
          </p:cNvPr>
          <p:cNvSpPr txBox="1"/>
          <p:nvPr/>
        </p:nvSpPr>
        <p:spPr>
          <a:xfrm>
            <a:off x="5819625" y="1564057"/>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4</a:t>
            </a:r>
            <a:endParaRPr lang="en-US" sz="1400" dirty="0"/>
          </a:p>
        </p:txBody>
      </p:sp>
      <p:sp>
        <p:nvSpPr>
          <p:cNvPr id="43" name="TextBox 42">
            <a:extLst>
              <a:ext uri="{FF2B5EF4-FFF2-40B4-BE49-F238E27FC236}">
                <a16:creationId xmlns:a16="http://schemas.microsoft.com/office/drawing/2014/main" id="{D46D79FD-FC83-4294-AFA6-8616A2CF7328}"/>
              </a:ext>
            </a:extLst>
          </p:cNvPr>
          <p:cNvSpPr txBox="1"/>
          <p:nvPr/>
        </p:nvSpPr>
        <p:spPr>
          <a:xfrm>
            <a:off x="3428866" y="1823649"/>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5</a:t>
            </a:r>
            <a:endParaRPr lang="en-US" sz="1400" dirty="0"/>
          </a:p>
        </p:txBody>
      </p:sp>
      <p:sp>
        <p:nvSpPr>
          <p:cNvPr id="44" name="TextBox 43">
            <a:extLst>
              <a:ext uri="{FF2B5EF4-FFF2-40B4-BE49-F238E27FC236}">
                <a16:creationId xmlns:a16="http://schemas.microsoft.com/office/drawing/2014/main" id="{FF806C9D-6ADC-49F2-9BA7-E5A1B84A187D}"/>
              </a:ext>
            </a:extLst>
          </p:cNvPr>
          <p:cNvSpPr txBox="1"/>
          <p:nvPr/>
        </p:nvSpPr>
        <p:spPr>
          <a:xfrm>
            <a:off x="4376059" y="1992720"/>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6</a:t>
            </a:r>
            <a:endParaRPr lang="en-US" sz="1400" dirty="0"/>
          </a:p>
        </p:txBody>
      </p:sp>
      <p:sp>
        <p:nvSpPr>
          <p:cNvPr id="45" name="TextBox 44">
            <a:extLst>
              <a:ext uri="{FF2B5EF4-FFF2-40B4-BE49-F238E27FC236}">
                <a16:creationId xmlns:a16="http://schemas.microsoft.com/office/drawing/2014/main" id="{F068B93B-1AAB-4A3A-9ED1-E858D5AE2FE9}"/>
              </a:ext>
            </a:extLst>
          </p:cNvPr>
          <p:cNvSpPr txBox="1"/>
          <p:nvPr/>
        </p:nvSpPr>
        <p:spPr>
          <a:xfrm>
            <a:off x="2060500" y="2432924"/>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7</a:t>
            </a:r>
            <a:endParaRPr lang="en-US" sz="1400" dirty="0"/>
          </a:p>
        </p:txBody>
      </p:sp>
      <p:sp>
        <p:nvSpPr>
          <p:cNvPr id="46" name="TextBox 45">
            <a:extLst>
              <a:ext uri="{FF2B5EF4-FFF2-40B4-BE49-F238E27FC236}">
                <a16:creationId xmlns:a16="http://schemas.microsoft.com/office/drawing/2014/main" id="{D0C1280E-80F3-4191-B7DB-7A0A17AE5115}"/>
              </a:ext>
            </a:extLst>
          </p:cNvPr>
          <p:cNvSpPr txBox="1"/>
          <p:nvPr/>
        </p:nvSpPr>
        <p:spPr>
          <a:xfrm>
            <a:off x="7014005" y="1267205"/>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8</a:t>
            </a:r>
            <a:endParaRPr lang="en-US" sz="1400" dirty="0"/>
          </a:p>
        </p:txBody>
      </p:sp>
      <p:sp>
        <p:nvSpPr>
          <p:cNvPr id="47" name="TextBox 46">
            <a:extLst>
              <a:ext uri="{FF2B5EF4-FFF2-40B4-BE49-F238E27FC236}">
                <a16:creationId xmlns:a16="http://schemas.microsoft.com/office/drawing/2014/main" id="{B0858A91-FED9-4052-AB44-C8ABBA28505A}"/>
              </a:ext>
            </a:extLst>
          </p:cNvPr>
          <p:cNvSpPr txBox="1"/>
          <p:nvPr/>
        </p:nvSpPr>
        <p:spPr>
          <a:xfrm>
            <a:off x="7732542" y="1594854"/>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9</a:t>
            </a:r>
            <a:endParaRPr lang="en-US" sz="1400" dirty="0"/>
          </a:p>
        </p:txBody>
      </p:sp>
      <p:sp>
        <p:nvSpPr>
          <p:cNvPr id="48" name="TextBox 47">
            <a:extLst>
              <a:ext uri="{FF2B5EF4-FFF2-40B4-BE49-F238E27FC236}">
                <a16:creationId xmlns:a16="http://schemas.microsoft.com/office/drawing/2014/main" id="{2A9D4767-34B4-42D3-9AA3-FC4DBE21256B}"/>
              </a:ext>
            </a:extLst>
          </p:cNvPr>
          <p:cNvSpPr txBox="1"/>
          <p:nvPr/>
        </p:nvSpPr>
        <p:spPr>
          <a:xfrm>
            <a:off x="1916058" y="4052794"/>
            <a:ext cx="365973"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10</a:t>
            </a:r>
            <a:endParaRPr lang="en-US" sz="1400" dirty="0"/>
          </a:p>
        </p:txBody>
      </p:sp>
      <p:sp>
        <p:nvSpPr>
          <p:cNvPr id="49" name="TextBox 48">
            <a:extLst>
              <a:ext uri="{FF2B5EF4-FFF2-40B4-BE49-F238E27FC236}">
                <a16:creationId xmlns:a16="http://schemas.microsoft.com/office/drawing/2014/main" id="{E6DE0A00-E0AD-4ACF-AC1E-5A75226ACAAB}"/>
              </a:ext>
            </a:extLst>
          </p:cNvPr>
          <p:cNvSpPr txBox="1"/>
          <p:nvPr/>
        </p:nvSpPr>
        <p:spPr>
          <a:xfrm>
            <a:off x="6424648" y="2985347"/>
            <a:ext cx="365973"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11</a:t>
            </a:r>
            <a:endParaRPr lang="en-US" sz="1400" dirty="0"/>
          </a:p>
        </p:txBody>
      </p:sp>
    </p:spTree>
    <p:extLst>
      <p:ext uri="{BB962C8B-B14F-4D97-AF65-F5344CB8AC3E}">
        <p14:creationId xmlns:p14="http://schemas.microsoft.com/office/powerpoint/2010/main" val="59859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500"/>
                                        <p:tgtEl>
                                          <p:spTgt spid="3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down)">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down)">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down)">
                                      <p:cBhvr>
                                        <p:cTn id="58" dur="5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down)">
                                      <p:cBhvr>
                                        <p:cTn id="63" dur="500"/>
                                        <p:tgtEl>
                                          <p:spTgt spid="21"/>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down)">
                                      <p:cBhvr>
                                        <p:cTn id="66" dur="500"/>
                                        <p:tgtEl>
                                          <p:spTgt spid="2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down)">
                                      <p:cBhvr>
                                        <p:cTn id="71" dur="500"/>
                                        <p:tgtEl>
                                          <p:spTgt spid="24"/>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wipe(down)">
                                      <p:cBhvr>
                                        <p:cTn id="79" dur="500"/>
                                        <p:tgtEl>
                                          <p:spTgt spid="30"/>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down)">
                                      <p:cBhvr>
                                        <p:cTn id="82" dur="500"/>
                                        <p:tgtEl>
                                          <p:spTgt spid="3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down)">
                                      <p:cBhvr>
                                        <p:cTn id="87" dur="500"/>
                                        <p:tgtEl>
                                          <p:spTgt spid="26"/>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wipe(down)">
                                      <p:cBhvr>
                                        <p:cTn id="90" dur="500"/>
                                        <p:tgtEl>
                                          <p:spTgt spid="27"/>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wipe(down)">
                                      <p:cBhvr>
                                        <p:cTn id="95" dur="500"/>
                                        <p:tgtEl>
                                          <p:spTgt spid="43"/>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wipe(down)">
                                      <p:cBhvr>
                                        <p:cTn id="98" dur="500"/>
                                        <p:tgtEl>
                                          <p:spTgt spid="44"/>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wipe(down)">
                                      <p:cBhvr>
                                        <p:cTn id="101" dur="500"/>
                                        <p:tgtEl>
                                          <p:spTgt spid="45"/>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wipe(down)">
                                      <p:cBhvr>
                                        <p:cTn id="104" dur="500"/>
                                        <p:tgtEl>
                                          <p:spTgt spid="46"/>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wipe(down)">
                                      <p:cBhvr>
                                        <p:cTn id="107" dur="500"/>
                                        <p:tgtEl>
                                          <p:spTgt spid="47"/>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48"/>
                                        </p:tgtEl>
                                        <p:attrNameLst>
                                          <p:attrName>style.visibility</p:attrName>
                                        </p:attrNameLst>
                                      </p:cBhvr>
                                      <p:to>
                                        <p:strVal val="visible"/>
                                      </p:to>
                                    </p:set>
                                    <p:animEffect transition="in" filter="wipe(down)">
                                      <p:cBhvr>
                                        <p:cTn id="110" dur="500"/>
                                        <p:tgtEl>
                                          <p:spTgt spid="48"/>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49"/>
                                        </p:tgtEl>
                                        <p:attrNameLst>
                                          <p:attrName>style.visibility</p:attrName>
                                        </p:attrNameLst>
                                      </p:cBhvr>
                                      <p:to>
                                        <p:strVal val="visible"/>
                                      </p:to>
                                    </p:set>
                                    <p:animEffect transition="in" filter="wipe(down)">
                                      <p:cBhvr>
                                        <p:cTn id="113" dur="500"/>
                                        <p:tgtEl>
                                          <p:spTgt spid="49"/>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wipe(down)">
                                      <p:cBhvr>
                                        <p:cTn id="116" dur="500"/>
                                        <p:tgtEl>
                                          <p:spTgt spid="38"/>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wipe(down)">
                                      <p:cBhvr>
                                        <p:cTn id="119" dur="500"/>
                                        <p:tgtEl>
                                          <p:spTgt spid="40"/>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41"/>
                                        </p:tgtEl>
                                        <p:attrNameLst>
                                          <p:attrName>style.visibility</p:attrName>
                                        </p:attrNameLst>
                                      </p:cBhvr>
                                      <p:to>
                                        <p:strVal val="visible"/>
                                      </p:to>
                                    </p:set>
                                    <p:animEffect transition="in" filter="wipe(down)">
                                      <p:cBhvr>
                                        <p:cTn id="122" dur="500"/>
                                        <p:tgtEl>
                                          <p:spTgt spid="41"/>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42"/>
                                        </p:tgtEl>
                                        <p:attrNameLst>
                                          <p:attrName>style.visibility</p:attrName>
                                        </p:attrNameLst>
                                      </p:cBhvr>
                                      <p:to>
                                        <p:strVal val="visible"/>
                                      </p:to>
                                    </p:set>
                                    <p:animEffect transition="in" filter="wipe(down)">
                                      <p:cBhvr>
                                        <p:cTn id="12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4" grpId="0" animBg="1"/>
      <p:bldP spid="18" grpId="0"/>
      <p:bldP spid="19" grpId="0" animBg="1"/>
      <p:bldP spid="20" grpId="0"/>
      <p:bldP spid="21" grpId="0" animBg="1"/>
      <p:bldP spid="22" grpId="0"/>
      <p:bldP spid="24" grpId="0" animBg="1"/>
      <p:bldP spid="25" grpId="0"/>
      <p:bldP spid="26" grpId="0" animBg="1"/>
      <p:bldP spid="27" grpId="0"/>
      <p:bldP spid="30" grpId="0" animBg="1"/>
      <p:bldP spid="31" grpId="0"/>
      <p:bldP spid="32" grpId="0" animBg="1"/>
      <p:bldP spid="33" grpId="0"/>
      <p:bldP spid="34" grpId="0"/>
      <p:bldP spid="35" grpId="0" animBg="1"/>
      <p:bldP spid="36" grpId="0" animBg="1"/>
      <p:bldP spid="37" grpId="0"/>
      <p:bldP spid="38" grpId="0"/>
      <p:bldP spid="40" grpId="0"/>
      <p:bldP spid="41" grpId="0"/>
      <p:bldP spid="42" grpId="0"/>
      <p:bldP spid="43" grpId="0"/>
      <p:bldP spid="44" grpId="0"/>
      <p:bldP spid="45" grpId="0"/>
      <p:bldP spid="46" grpId="0"/>
      <p:bldP spid="47" grpId="0"/>
      <p:bldP spid="48" grpId="0"/>
      <p:bldP spid="4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09C71C-F0C9-407B-8AC3-B32E6C9CEDFB}"/>
              </a:ext>
            </a:extLst>
          </p:cNvPr>
          <p:cNvPicPr>
            <a:picLocks noChangeAspect="1"/>
          </p:cNvPicPr>
          <p:nvPr/>
        </p:nvPicPr>
        <p:blipFill>
          <a:blip r:embed="rId2"/>
          <a:stretch>
            <a:fillRect/>
          </a:stretch>
        </p:blipFill>
        <p:spPr>
          <a:xfrm>
            <a:off x="358606" y="1082819"/>
            <a:ext cx="9013853" cy="3925107"/>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527" y="23290"/>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86BD491-3006-4F7A-85A1-93BEC118931D}"/>
              </a:ext>
            </a:extLst>
          </p:cNvPr>
          <p:cNvSpPr txBox="1"/>
          <p:nvPr/>
        </p:nvSpPr>
        <p:spPr>
          <a:xfrm>
            <a:off x="347706" y="644241"/>
            <a:ext cx="452604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DELETE REQUEST OLUSTURMA</a:t>
            </a:r>
            <a:endParaRPr lang="en-US" b="0" i="0" noProof="1">
              <a:solidFill>
                <a:srgbClr val="292929"/>
              </a:solidFill>
              <a:effectLst/>
              <a:latin typeface="Bahnschrift SemiBold" panose="020B0502040204020203" pitchFamily="34" charset="0"/>
            </a:endParaRPr>
          </a:p>
        </p:txBody>
      </p:sp>
      <p:sp>
        <p:nvSpPr>
          <p:cNvPr id="9" name="Rectangle 8">
            <a:extLst>
              <a:ext uri="{FF2B5EF4-FFF2-40B4-BE49-F238E27FC236}">
                <a16:creationId xmlns:a16="http://schemas.microsoft.com/office/drawing/2014/main" id="{B164DCFB-45B3-4032-A2C9-EEE494E1313C}"/>
              </a:ext>
            </a:extLst>
          </p:cNvPr>
          <p:cNvSpPr/>
          <p:nvPr/>
        </p:nvSpPr>
        <p:spPr>
          <a:xfrm>
            <a:off x="347706" y="1072187"/>
            <a:ext cx="9013853" cy="393573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Rectangle 9">
            <a:extLst>
              <a:ext uri="{FF2B5EF4-FFF2-40B4-BE49-F238E27FC236}">
                <a16:creationId xmlns:a16="http://schemas.microsoft.com/office/drawing/2014/main" id="{D3A4C41A-5E58-4CE9-AACE-88323B566139}"/>
              </a:ext>
            </a:extLst>
          </p:cNvPr>
          <p:cNvSpPr/>
          <p:nvPr/>
        </p:nvSpPr>
        <p:spPr>
          <a:xfrm>
            <a:off x="855668" y="1483239"/>
            <a:ext cx="1597343"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56DEBA5C-FA5D-4709-83D0-C68AF52EF8E9}"/>
              </a:ext>
            </a:extLst>
          </p:cNvPr>
          <p:cNvSpPr txBox="1"/>
          <p:nvPr/>
        </p:nvSpPr>
        <p:spPr>
          <a:xfrm>
            <a:off x="9437778" y="383646"/>
            <a:ext cx="2598084" cy="1200329"/>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1- </a:t>
            </a:r>
            <a:r>
              <a:rPr lang="en-US" noProof="1">
                <a:solidFill>
                  <a:srgbClr val="292929"/>
                </a:solidFill>
                <a:latin typeface="Bahnschrift SemiBold" panose="020B0502040204020203" pitchFamily="34" charset="0"/>
              </a:rPr>
              <a:t>Collection satirinda </a:t>
            </a:r>
            <a:r>
              <a:rPr lang="en-US" noProof="1">
                <a:solidFill>
                  <a:srgbClr val="C00000"/>
                </a:solidFill>
                <a:latin typeface="Bahnschrift SemiBold" panose="020B0502040204020203" pitchFamily="34" charset="0"/>
              </a:rPr>
              <a:t>…</a:t>
            </a:r>
            <a:r>
              <a:rPr lang="en-US" noProof="1">
                <a:solidFill>
                  <a:srgbClr val="292929"/>
                </a:solidFill>
                <a:latin typeface="Bahnschrift SemiBold" panose="020B0502040204020203" pitchFamily="34" charset="0"/>
              </a:rPr>
              <a:t>’a basip Add request ile yeni sorgu olusturalim</a:t>
            </a:r>
            <a:endParaRPr lang="en-US" b="0" i="0" noProof="1">
              <a:solidFill>
                <a:srgbClr val="292929"/>
              </a:solidFill>
              <a:effectLst/>
              <a:latin typeface="Bahnschrift SemiBold" panose="020B0502040204020203" pitchFamily="34" charset="0"/>
            </a:endParaRPr>
          </a:p>
        </p:txBody>
      </p:sp>
      <p:sp>
        <p:nvSpPr>
          <p:cNvPr id="12" name="Rectangle 11">
            <a:extLst>
              <a:ext uri="{FF2B5EF4-FFF2-40B4-BE49-F238E27FC236}">
                <a16:creationId xmlns:a16="http://schemas.microsoft.com/office/drawing/2014/main" id="{66138534-D83A-4E24-A1DF-6E0A67157A67}"/>
              </a:ext>
            </a:extLst>
          </p:cNvPr>
          <p:cNvSpPr/>
          <p:nvPr/>
        </p:nvSpPr>
        <p:spPr>
          <a:xfrm>
            <a:off x="2610729" y="1308491"/>
            <a:ext cx="1597343"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TextBox 12">
            <a:extLst>
              <a:ext uri="{FF2B5EF4-FFF2-40B4-BE49-F238E27FC236}">
                <a16:creationId xmlns:a16="http://schemas.microsoft.com/office/drawing/2014/main" id="{1977880B-FD44-4D59-9078-8ACA8EF5DD61}"/>
              </a:ext>
            </a:extLst>
          </p:cNvPr>
          <p:cNvSpPr txBox="1"/>
          <p:nvPr/>
        </p:nvSpPr>
        <p:spPr>
          <a:xfrm>
            <a:off x="9461224" y="1583975"/>
            <a:ext cx="259808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2</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Request ismini degistirelim</a:t>
            </a:r>
            <a:endParaRPr lang="en-US" b="0" i="0" noProof="1">
              <a:solidFill>
                <a:srgbClr val="292929"/>
              </a:solidFill>
              <a:effectLst/>
              <a:latin typeface="Bahnschrift SemiBold" panose="020B0502040204020203" pitchFamily="34" charset="0"/>
            </a:endParaRPr>
          </a:p>
        </p:txBody>
      </p:sp>
      <p:sp>
        <p:nvSpPr>
          <p:cNvPr id="14" name="Rectangle 13">
            <a:extLst>
              <a:ext uri="{FF2B5EF4-FFF2-40B4-BE49-F238E27FC236}">
                <a16:creationId xmlns:a16="http://schemas.microsoft.com/office/drawing/2014/main" id="{E0D80C76-9569-45EB-87D3-310A1014F983}"/>
              </a:ext>
            </a:extLst>
          </p:cNvPr>
          <p:cNvSpPr/>
          <p:nvPr/>
        </p:nvSpPr>
        <p:spPr>
          <a:xfrm>
            <a:off x="2610729" y="1631184"/>
            <a:ext cx="644536"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3FE134F4-2A1C-49F5-94AB-DFBAC9E4E9E5}"/>
              </a:ext>
            </a:extLst>
          </p:cNvPr>
          <p:cNvSpPr txBox="1"/>
          <p:nvPr/>
        </p:nvSpPr>
        <p:spPr>
          <a:xfrm>
            <a:off x="9461224" y="2264882"/>
            <a:ext cx="259808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3</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HTTP metodunu DELETE yapalim</a:t>
            </a:r>
            <a:endParaRPr lang="en-US" b="0" i="0" noProof="1">
              <a:solidFill>
                <a:srgbClr val="292929"/>
              </a:solidFill>
              <a:effectLst/>
              <a:latin typeface="Bahnschrift SemiBold" panose="020B0502040204020203" pitchFamily="34" charset="0"/>
            </a:endParaRPr>
          </a:p>
        </p:txBody>
      </p:sp>
      <p:sp>
        <p:nvSpPr>
          <p:cNvPr id="19" name="Rectangle 18">
            <a:extLst>
              <a:ext uri="{FF2B5EF4-FFF2-40B4-BE49-F238E27FC236}">
                <a16:creationId xmlns:a16="http://schemas.microsoft.com/office/drawing/2014/main" id="{ACB2DC44-FC6A-4248-81B6-65A01BDF5069}"/>
              </a:ext>
            </a:extLst>
          </p:cNvPr>
          <p:cNvSpPr/>
          <p:nvPr/>
        </p:nvSpPr>
        <p:spPr>
          <a:xfrm>
            <a:off x="3327954" y="1631183"/>
            <a:ext cx="3493470"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TextBox 19">
            <a:extLst>
              <a:ext uri="{FF2B5EF4-FFF2-40B4-BE49-F238E27FC236}">
                <a16:creationId xmlns:a16="http://schemas.microsoft.com/office/drawing/2014/main" id="{3F677F51-ADF1-445B-96B9-7070CB37CFB5}"/>
              </a:ext>
            </a:extLst>
          </p:cNvPr>
          <p:cNvSpPr txBox="1"/>
          <p:nvPr/>
        </p:nvSpPr>
        <p:spPr>
          <a:xfrm>
            <a:off x="9461224" y="2938301"/>
            <a:ext cx="2598084"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4</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EndPoint’i yazalim</a:t>
            </a:r>
            <a:endParaRPr lang="en-US" b="0" i="0" noProof="1">
              <a:solidFill>
                <a:srgbClr val="292929"/>
              </a:solidFill>
              <a:effectLst/>
              <a:latin typeface="Bahnschrift SemiBold" panose="020B0502040204020203" pitchFamily="34" charset="0"/>
            </a:endParaRPr>
          </a:p>
        </p:txBody>
      </p:sp>
      <p:sp>
        <p:nvSpPr>
          <p:cNvPr id="21" name="Rectangle 20">
            <a:extLst>
              <a:ext uri="{FF2B5EF4-FFF2-40B4-BE49-F238E27FC236}">
                <a16:creationId xmlns:a16="http://schemas.microsoft.com/office/drawing/2014/main" id="{81518BFC-52BC-49FE-B6EA-21A6346E666D}"/>
              </a:ext>
            </a:extLst>
          </p:cNvPr>
          <p:cNvSpPr/>
          <p:nvPr/>
        </p:nvSpPr>
        <p:spPr>
          <a:xfrm>
            <a:off x="7927711" y="1308490"/>
            <a:ext cx="637248"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TextBox 21">
            <a:extLst>
              <a:ext uri="{FF2B5EF4-FFF2-40B4-BE49-F238E27FC236}">
                <a16:creationId xmlns:a16="http://schemas.microsoft.com/office/drawing/2014/main" id="{10FFF208-97CE-433B-BB84-3CB4BDE0343C}"/>
              </a:ext>
            </a:extLst>
          </p:cNvPr>
          <p:cNvSpPr txBox="1"/>
          <p:nvPr/>
        </p:nvSpPr>
        <p:spPr>
          <a:xfrm>
            <a:off x="9490770" y="3903188"/>
            <a:ext cx="2598084" cy="923330"/>
          </a:xfrm>
          <a:prstGeom prst="rect">
            <a:avLst/>
          </a:prstGeom>
          <a:noFill/>
        </p:spPr>
        <p:txBody>
          <a:bodyPr wrap="square">
            <a:spAutoFit/>
          </a:bodyPr>
          <a:lstStyle/>
          <a:p>
            <a:r>
              <a:rPr lang="en-US" noProof="1">
                <a:solidFill>
                  <a:srgbClr val="C00000"/>
                </a:solidFill>
                <a:latin typeface="Bahnschrift SemiBold" panose="020B0502040204020203" pitchFamily="34" charset="0"/>
              </a:rPr>
              <a:t>6</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Save butonu ile yaptigimiz request’i kaydedelim.</a:t>
            </a:r>
            <a:endParaRPr lang="en-US" b="0" i="0" noProof="1">
              <a:solidFill>
                <a:srgbClr val="292929"/>
              </a:solidFill>
              <a:effectLst/>
              <a:latin typeface="Bahnschrift SemiBold" panose="020B0502040204020203" pitchFamily="34" charset="0"/>
            </a:endParaRPr>
          </a:p>
        </p:txBody>
      </p:sp>
      <p:sp>
        <p:nvSpPr>
          <p:cNvPr id="24" name="Rectangle 23">
            <a:extLst>
              <a:ext uri="{FF2B5EF4-FFF2-40B4-BE49-F238E27FC236}">
                <a16:creationId xmlns:a16="http://schemas.microsoft.com/office/drawing/2014/main" id="{CC14296F-2565-4F3A-89D1-5F0C22510395}"/>
              </a:ext>
            </a:extLst>
          </p:cNvPr>
          <p:cNvSpPr/>
          <p:nvPr/>
        </p:nvSpPr>
        <p:spPr>
          <a:xfrm>
            <a:off x="8674676" y="1623527"/>
            <a:ext cx="637248"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TextBox 24">
            <a:extLst>
              <a:ext uri="{FF2B5EF4-FFF2-40B4-BE49-F238E27FC236}">
                <a16:creationId xmlns:a16="http://schemas.microsoft.com/office/drawing/2014/main" id="{0255C895-C8D6-45D7-9B8A-48D35DC65779}"/>
              </a:ext>
            </a:extLst>
          </p:cNvPr>
          <p:cNvSpPr txBox="1"/>
          <p:nvPr/>
        </p:nvSpPr>
        <p:spPr>
          <a:xfrm>
            <a:off x="9467324" y="4825501"/>
            <a:ext cx="259808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7</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Send butonu ile request’i cagiralim.</a:t>
            </a:r>
            <a:endParaRPr lang="en-US" b="0" i="0" noProof="1">
              <a:solidFill>
                <a:srgbClr val="292929"/>
              </a:solidFill>
              <a:effectLst/>
              <a:latin typeface="Bahnschrift SemiBold" panose="020B0502040204020203" pitchFamily="34" charset="0"/>
            </a:endParaRPr>
          </a:p>
        </p:txBody>
      </p:sp>
      <p:sp>
        <p:nvSpPr>
          <p:cNvPr id="26" name="Rectangle 25">
            <a:extLst>
              <a:ext uri="{FF2B5EF4-FFF2-40B4-BE49-F238E27FC236}">
                <a16:creationId xmlns:a16="http://schemas.microsoft.com/office/drawing/2014/main" id="{E10AD31D-746A-4144-9AC9-6A907660C2E2}"/>
              </a:ext>
            </a:extLst>
          </p:cNvPr>
          <p:cNvSpPr/>
          <p:nvPr/>
        </p:nvSpPr>
        <p:spPr>
          <a:xfrm>
            <a:off x="7053110" y="3431851"/>
            <a:ext cx="637248"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7" name="TextBox 26">
            <a:extLst>
              <a:ext uri="{FF2B5EF4-FFF2-40B4-BE49-F238E27FC236}">
                <a16:creationId xmlns:a16="http://schemas.microsoft.com/office/drawing/2014/main" id="{3BDD9D8A-4DD2-42F6-ACA9-EF78164A0448}"/>
              </a:ext>
            </a:extLst>
          </p:cNvPr>
          <p:cNvSpPr txBox="1"/>
          <p:nvPr/>
        </p:nvSpPr>
        <p:spPr>
          <a:xfrm>
            <a:off x="347706" y="5522112"/>
            <a:ext cx="8772612"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9</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Status kodunu kontrol edelim 200’lu bir sayi oldugundan emin olalim</a:t>
            </a:r>
            <a:endParaRPr lang="en-US" b="0" i="0" noProof="1">
              <a:solidFill>
                <a:srgbClr val="292929"/>
              </a:solidFill>
              <a:effectLst/>
              <a:latin typeface="Bahnschrift SemiBold" panose="020B0502040204020203" pitchFamily="34" charset="0"/>
            </a:endParaRPr>
          </a:p>
        </p:txBody>
      </p:sp>
      <p:sp>
        <p:nvSpPr>
          <p:cNvPr id="28" name="Rectangle 27">
            <a:extLst>
              <a:ext uri="{FF2B5EF4-FFF2-40B4-BE49-F238E27FC236}">
                <a16:creationId xmlns:a16="http://schemas.microsoft.com/office/drawing/2014/main" id="{7D88B7BC-B79F-4287-A16A-6FA3E2C4BE84}"/>
              </a:ext>
            </a:extLst>
          </p:cNvPr>
          <p:cNvSpPr/>
          <p:nvPr/>
        </p:nvSpPr>
        <p:spPr>
          <a:xfrm>
            <a:off x="4231294" y="3665068"/>
            <a:ext cx="487255"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9" name="TextBox 28">
            <a:extLst>
              <a:ext uri="{FF2B5EF4-FFF2-40B4-BE49-F238E27FC236}">
                <a16:creationId xmlns:a16="http://schemas.microsoft.com/office/drawing/2014/main" id="{F65E2D10-0D26-427A-A9AD-0C55ADA166C1}"/>
              </a:ext>
            </a:extLst>
          </p:cNvPr>
          <p:cNvSpPr txBox="1"/>
          <p:nvPr/>
        </p:nvSpPr>
        <p:spPr>
          <a:xfrm>
            <a:off x="347706" y="5891450"/>
            <a:ext cx="8772612"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10</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Response’un formatini kontrol edelim</a:t>
            </a:r>
            <a:endParaRPr lang="en-US" b="0" i="0" noProof="1">
              <a:solidFill>
                <a:srgbClr val="292929"/>
              </a:solidFill>
              <a:effectLst/>
              <a:latin typeface="Bahnschrift SemiBold" panose="020B0502040204020203" pitchFamily="34" charset="0"/>
            </a:endParaRPr>
          </a:p>
        </p:txBody>
      </p:sp>
      <p:sp>
        <p:nvSpPr>
          <p:cNvPr id="30" name="Rectangle 29">
            <a:extLst>
              <a:ext uri="{FF2B5EF4-FFF2-40B4-BE49-F238E27FC236}">
                <a16:creationId xmlns:a16="http://schemas.microsoft.com/office/drawing/2014/main" id="{3B40C487-DFA8-46DE-AA7E-99AB674E0A05}"/>
              </a:ext>
            </a:extLst>
          </p:cNvPr>
          <p:cNvSpPr/>
          <p:nvPr/>
        </p:nvSpPr>
        <p:spPr>
          <a:xfrm>
            <a:off x="2561268" y="3889626"/>
            <a:ext cx="1457839" cy="80280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1" name="TextBox 30">
            <a:extLst>
              <a:ext uri="{FF2B5EF4-FFF2-40B4-BE49-F238E27FC236}">
                <a16:creationId xmlns:a16="http://schemas.microsoft.com/office/drawing/2014/main" id="{EBF8FB79-7995-4C75-BAAC-578332888153}"/>
              </a:ext>
            </a:extLst>
          </p:cNvPr>
          <p:cNvSpPr txBox="1"/>
          <p:nvPr/>
        </p:nvSpPr>
        <p:spPr>
          <a:xfrm>
            <a:off x="356729" y="5113760"/>
            <a:ext cx="7603450"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8</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Response body’sinin kontrol edelim</a:t>
            </a:r>
            <a:endParaRPr lang="en-US" b="0" i="0" noProof="1">
              <a:solidFill>
                <a:srgbClr val="292929"/>
              </a:solidFill>
              <a:effectLst/>
              <a:latin typeface="Bahnschrift SemiBold" panose="020B0502040204020203" pitchFamily="34" charset="0"/>
            </a:endParaRPr>
          </a:p>
        </p:txBody>
      </p:sp>
      <p:sp>
        <p:nvSpPr>
          <p:cNvPr id="32" name="TextBox 31">
            <a:extLst>
              <a:ext uri="{FF2B5EF4-FFF2-40B4-BE49-F238E27FC236}">
                <a16:creationId xmlns:a16="http://schemas.microsoft.com/office/drawing/2014/main" id="{78415A7B-E618-4028-BB2E-CD7A7CCD0D09}"/>
              </a:ext>
            </a:extLst>
          </p:cNvPr>
          <p:cNvSpPr txBox="1"/>
          <p:nvPr/>
        </p:nvSpPr>
        <p:spPr>
          <a:xfrm>
            <a:off x="1422653" y="1241248"/>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a:t>
            </a:r>
            <a:endParaRPr lang="en-US" sz="1400" dirty="0"/>
          </a:p>
        </p:txBody>
      </p:sp>
      <p:sp>
        <p:nvSpPr>
          <p:cNvPr id="33" name="TextBox 32">
            <a:extLst>
              <a:ext uri="{FF2B5EF4-FFF2-40B4-BE49-F238E27FC236}">
                <a16:creationId xmlns:a16="http://schemas.microsoft.com/office/drawing/2014/main" id="{291096DF-CE5F-4212-90FE-78DD771BD5E8}"/>
              </a:ext>
            </a:extLst>
          </p:cNvPr>
          <p:cNvSpPr txBox="1"/>
          <p:nvPr/>
        </p:nvSpPr>
        <p:spPr>
          <a:xfrm>
            <a:off x="4148447" y="1289377"/>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2</a:t>
            </a:r>
            <a:endParaRPr lang="en-US" sz="1400" dirty="0"/>
          </a:p>
        </p:txBody>
      </p:sp>
      <p:sp>
        <p:nvSpPr>
          <p:cNvPr id="34" name="TextBox 33">
            <a:extLst>
              <a:ext uri="{FF2B5EF4-FFF2-40B4-BE49-F238E27FC236}">
                <a16:creationId xmlns:a16="http://schemas.microsoft.com/office/drawing/2014/main" id="{5CC095A6-F93B-42D3-BAE3-BDA3D3A8C5E3}"/>
              </a:ext>
            </a:extLst>
          </p:cNvPr>
          <p:cNvSpPr txBox="1"/>
          <p:nvPr/>
        </p:nvSpPr>
        <p:spPr>
          <a:xfrm>
            <a:off x="2811681" y="1857797"/>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3</a:t>
            </a:r>
            <a:endParaRPr lang="en-US" sz="1400" dirty="0"/>
          </a:p>
        </p:txBody>
      </p:sp>
      <p:sp>
        <p:nvSpPr>
          <p:cNvPr id="35" name="TextBox 34">
            <a:extLst>
              <a:ext uri="{FF2B5EF4-FFF2-40B4-BE49-F238E27FC236}">
                <a16:creationId xmlns:a16="http://schemas.microsoft.com/office/drawing/2014/main" id="{C6D48E2F-1E2A-4AB1-9EA7-D91FCC57F73F}"/>
              </a:ext>
            </a:extLst>
          </p:cNvPr>
          <p:cNvSpPr txBox="1"/>
          <p:nvPr/>
        </p:nvSpPr>
        <p:spPr>
          <a:xfrm>
            <a:off x="6821424" y="1599059"/>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4</a:t>
            </a:r>
            <a:endParaRPr lang="en-US" sz="1400" dirty="0"/>
          </a:p>
        </p:txBody>
      </p:sp>
      <p:sp>
        <p:nvSpPr>
          <p:cNvPr id="36" name="TextBox 35">
            <a:extLst>
              <a:ext uri="{FF2B5EF4-FFF2-40B4-BE49-F238E27FC236}">
                <a16:creationId xmlns:a16="http://schemas.microsoft.com/office/drawing/2014/main" id="{23B18699-68F9-4832-BD74-9874A7776C7F}"/>
              </a:ext>
            </a:extLst>
          </p:cNvPr>
          <p:cNvSpPr txBox="1"/>
          <p:nvPr/>
        </p:nvSpPr>
        <p:spPr>
          <a:xfrm>
            <a:off x="7696024" y="1308490"/>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5</a:t>
            </a:r>
            <a:endParaRPr lang="en-US" sz="1400" dirty="0"/>
          </a:p>
        </p:txBody>
      </p:sp>
      <p:sp>
        <p:nvSpPr>
          <p:cNvPr id="37" name="TextBox 36">
            <a:extLst>
              <a:ext uri="{FF2B5EF4-FFF2-40B4-BE49-F238E27FC236}">
                <a16:creationId xmlns:a16="http://schemas.microsoft.com/office/drawing/2014/main" id="{C511718C-A18F-4925-8F36-CDC0A9F31B9B}"/>
              </a:ext>
            </a:extLst>
          </p:cNvPr>
          <p:cNvSpPr txBox="1"/>
          <p:nvPr/>
        </p:nvSpPr>
        <p:spPr>
          <a:xfrm>
            <a:off x="8442989" y="1626899"/>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6</a:t>
            </a:r>
            <a:endParaRPr lang="en-US" sz="1400" dirty="0"/>
          </a:p>
        </p:txBody>
      </p:sp>
      <p:sp>
        <p:nvSpPr>
          <p:cNvPr id="38" name="TextBox 37">
            <a:extLst>
              <a:ext uri="{FF2B5EF4-FFF2-40B4-BE49-F238E27FC236}">
                <a16:creationId xmlns:a16="http://schemas.microsoft.com/office/drawing/2014/main" id="{AACF7C7C-9ECC-46FE-A297-74812AA3122D}"/>
              </a:ext>
            </a:extLst>
          </p:cNvPr>
          <p:cNvSpPr txBox="1"/>
          <p:nvPr/>
        </p:nvSpPr>
        <p:spPr>
          <a:xfrm>
            <a:off x="2327114" y="4127130"/>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7</a:t>
            </a:r>
            <a:endParaRPr lang="en-US" sz="1400" dirty="0"/>
          </a:p>
        </p:txBody>
      </p:sp>
      <p:sp>
        <p:nvSpPr>
          <p:cNvPr id="39" name="TextBox 38">
            <a:extLst>
              <a:ext uri="{FF2B5EF4-FFF2-40B4-BE49-F238E27FC236}">
                <a16:creationId xmlns:a16="http://schemas.microsoft.com/office/drawing/2014/main" id="{1CE9FE95-F892-4FEE-B6FA-FE9316C95D77}"/>
              </a:ext>
            </a:extLst>
          </p:cNvPr>
          <p:cNvSpPr txBox="1"/>
          <p:nvPr/>
        </p:nvSpPr>
        <p:spPr>
          <a:xfrm>
            <a:off x="7255891" y="3194374"/>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8</a:t>
            </a:r>
            <a:endParaRPr lang="en-US" sz="1400" dirty="0"/>
          </a:p>
        </p:txBody>
      </p:sp>
      <p:sp>
        <p:nvSpPr>
          <p:cNvPr id="40" name="TextBox 39">
            <a:extLst>
              <a:ext uri="{FF2B5EF4-FFF2-40B4-BE49-F238E27FC236}">
                <a16:creationId xmlns:a16="http://schemas.microsoft.com/office/drawing/2014/main" id="{24994DB7-AF4A-4FFB-9F77-1E8C4163127B}"/>
              </a:ext>
            </a:extLst>
          </p:cNvPr>
          <p:cNvSpPr txBox="1"/>
          <p:nvPr/>
        </p:nvSpPr>
        <p:spPr>
          <a:xfrm>
            <a:off x="4334328" y="3383839"/>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9</a:t>
            </a:r>
            <a:endParaRPr lang="en-US" sz="1400" dirty="0"/>
          </a:p>
        </p:txBody>
      </p:sp>
      <p:sp>
        <p:nvSpPr>
          <p:cNvPr id="42" name="TextBox 41">
            <a:extLst>
              <a:ext uri="{FF2B5EF4-FFF2-40B4-BE49-F238E27FC236}">
                <a16:creationId xmlns:a16="http://schemas.microsoft.com/office/drawing/2014/main" id="{89E79A66-6097-4905-8432-AE85BB721B65}"/>
              </a:ext>
            </a:extLst>
          </p:cNvPr>
          <p:cNvSpPr txBox="1"/>
          <p:nvPr/>
        </p:nvSpPr>
        <p:spPr>
          <a:xfrm>
            <a:off x="9472512" y="3320270"/>
            <a:ext cx="259808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5</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Authorization’i yapalim</a:t>
            </a:r>
            <a:endParaRPr lang="en-US" b="0" i="0" noProof="1">
              <a:solidFill>
                <a:srgbClr val="292929"/>
              </a:solidFill>
              <a:effectLst/>
              <a:latin typeface="Bahnschrift SemiBold" panose="020B0502040204020203" pitchFamily="34" charset="0"/>
            </a:endParaRPr>
          </a:p>
        </p:txBody>
      </p:sp>
    </p:spTree>
    <p:extLst>
      <p:ext uri="{BB962C8B-B14F-4D97-AF65-F5344CB8AC3E}">
        <p14:creationId xmlns:p14="http://schemas.microsoft.com/office/powerpoint/2010/main" val="242274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down)">
                                      <p:cBhvr>
                                        <p:cTn id="39" dur="500"/>
                                        <p:tgtEl>
                                          <p:spTgt spid="4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down)">
                                      <p:cBhvr>
                                        <p:cTn id="44" dur="500"/>
                                        <p:tgtEl>
                                          <p:spTgt spid="21"/>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down)">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down)">
                                      <p:cBhvr>
                                        <p:cTn id="52" dur="500"/>
                                        <p:tgtEl>
                                          <p:spTgt spid="2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down)">
                                      <p:cBhvr>
                                        <p:cTn id="55" dur="5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wipe(down)">
                                      <p:cBhvr>
                                        <p:cTn id="63" dur="500"/>
                                        <p:tgtEl>
                                          <p:spTgt spid="3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down)">
                                      <p:cBhvr>
                                        <p:cTn id="71" dur="500"/>
                                        <p:tgtEl>
                                          <p:spTgt spid="2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wipe(down)">
                                      <p:cBhvr>
                                        <p:cTn id="76" dur="500"/>
                                        <p:tgtEl>
                                          <p:spTgt spid="28"/>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wipe(down)">
                                      <p:cBhvr>
                                        <p:cTn id="79" dur="5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down)">
                                      <p:cBhvr>
                                        <p:cTn id="84" dur="500"/>
                                        <p:tgtEl>
                                          <p:spTgt spid="32"/>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wipe(down)">
                                      <p:cBhvr>
                                        <p:cTn id="87" dur="500"/>
                                        <p:tgtEl>
                                          <p:spTgt spid="33"/>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wipe(down)">
                                      <p:cBhvr>
                                        <p:cTn id="90" dur="500"/>
                                        <p:tgtEl>
                                          <p:spTgt spid="34"/>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wipe(down)">
                                      <p:cBhvr>
                                        <p:cTn id="93" dur="500"/>
                                        <p:tgtEl>
                                          <p:spTgt spid="35"/>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wipe(down)">
                                      <p:cBhvr>
                                        <p:cTn id="96" dur="500"/>
                                        <p:tgtEl>
                                          <p:spTgt spid="36"/>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37"/>
                                        </p:tgtEl>
                                        <p:attrNameLst>
                                          <p:attrName>style.visibility</p:attrName>
                                        </p:attrNameLst>
                                      </p:cBhvr>
                                      <p:to>
                                        <p:strVal val="visible"/>
                                      </p:to>
                                    </p:set>
                                    <p:animEffect transition="in" filter="wipe(down)">
                                      <p:cBhvr>
                                        <p:cTn id="99" dur="500"/>
                                        <p:tgtEl>
                                          <p:spTgt spid="37"/>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wipe(down)">
                                      <p:cBhvr>
                                        <p:cTn id="102" dur="500"/>
                                        <p:tgtEl>
                                          <p:spTgt spid="38"/>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39"/>
                                        </p:tgtEl>
                                        <p:attrNameLst>
                                          <p:attrName>style.visibility</p:attrName>
                                        </p:attrNameLst>
                                      </p:cBhvr>
                                      <p:to>
                                        <p:strVal val="visible"/>
                                      </p:to>
                                    </p:set>
                                    <p:animEffect transition="in" filter="wipe(down)">
                                      <p:cBhvr>
                                        <p:cTn id="105" dur="500"/>
                                        <p:tgtEl>
                                          <p:spTgt spid="39"/>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40"/>
                                        </p:tgtEl>
                                        <p:attrNameLst>
                                          <p:attrName>style.visibility</p:attrName>
                                        </p:attrNameLst>
                                      </p:cBhvr>
                                      <p:to>
                                        <p:strVal val="visible"/>
                                      </p:to>
                                    </p:set>
                                    <p:animEffect transition="in" filter="wipe(down)">
                                      <p:cBhvr>
                                        <p:cTn id="10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4" grpId="0" animBg="1"/>
      <p:bldP spid="18" grpId="0"/>
      <p:bldP spid="19" grpId="0" animBg="1"/>
      <p:bldP spid="20" grpId="0"/>
      <p:bldP spid="21" grpId="0" animBg="1"/>
      <p:bldP spid="22" grpId="0"/>
      <p:bldP spid="24" grpId="0" animBg="1"/>
      <p:bldP spid="25" grpId="0"/>
      <p:bldP spid="26" grpId="0" animBg="1"/>
      <p:bldP spid="27" grpId="0"/>
      <p:bldP spid="28" grpId="0" animBg="1"/>
      <p:bldP spid="29" grpId="0"/>
      <p:bldP spid="30" grpId="0" animBg="1"/>
      <p:bldP spid="31" grpId="0"/>
      <p:bldP spid="32" grpId="0"/>
      <p:bldP spid="33" grpId="0"/>
      <p:bldP spid="34" grpId="0"/>
      <p:bldP spid="35" grpId="0"/>
      <p:bldP spid="36" grpId="0"/>
      <p:bldP spid="37" grpId="0"/>
      <p:bldP spid="38" grpId="0"/>
      <p:bldP spid="39" grpId="0"/>
      <p:bldP spid="40" grpId="0"/>
      <p:bldP spid="4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27C1E03-ED0F-4AB4-BEB2-029EC13ED01E}"/>
              </a:ext>
            </a:extLst>
          </p:cNvPr>
          <p:cNvSpPr txBox="1"/>
          <p:nvPr/>
        </p:nvSpPr>
        <p:spPr>
          <a:xfrm>
            <a:off x="307085" y="979393"/>
            <a:ext cx="4232031" cy="369332"/>
          </a:xfrm>
          <a:prstGeom prst="rect">
            <a:avLst/>
          </a:prstGeom>
          <a:noFill/>
        </p:spPr>
        <p:txBody>
          <a:bodyPr wrap="square">
            <a:spAutoFit/>
          </a:bodyPr>
          <a:lstStyle/>
          <a:p>
            <a:r>
              <a:rPr lang="en-US" b="0" i="0" dirty="0">
                <a:effectLst/>
                <a:latin typeface="Bahnschrift SemiBold" panose="020B0502040204020203" pitchFamily="34" charset="0"/>
              </a:rPr>
              <a:t>https://jsonplaceholder.typicode.com</a:t>
            </a:r>
            <a:endParaRPr lang="en-US" dirty="0">
              <a:latin typeface="Bahnschrift SemiBold" panose="020B0502040204020203" pitchFamily="34" charset="0"/>
            </a:endParaRPr>
          </a:p>
        </p:txBody>
      </p:sp>
      <p:pic>
        <p:nvPicPr>
          <p:cNvPr id="4" name="Picture 3">
            <a:extLst>
              <a:ext uri="{FF2B5EF4-FFF2-40B4-BE49-F238E27FC236}">
                <a16:creationId xmlns:a16="http://schemas.microsoft.com/office/drawing/2014/main" id="{49168508-B752-4118-897D-27BDED658698}"/>
              </a:ext>
            </a:extLst>
          </p:cNvPr>
          <p:cNvPicPr>
            <a:picLocks noChangeAspect="1"/>
          </p:cNvPicPr>
          <p:nvPr/>
        </p:nvPicPr>
        <p:blipFill>
          <a:blip r:embed="rId3"/>
          <a:stretch>
            <a:fillRect/>
          </a:stretch>
        </p:blipFill>
        <p:spPr>
          <a:xfrm>
            <a:off x="307085" y="1437243"/>
            <a:ext cx="8206154" cy="3983513"/>
          </a:xfrm>
          <a:prstGeom prst="rect">
            <a:avLst/>
          </a:prstGeom>
        </p:spPr>
      </p:pic>
      <p:sp>
        <p:nvSpPr>
          <p:cNvPr id="12" name="Rectangle 11">
            <a:extLst>
              <a:ext uri="{FF2B5EF4-FFF2-40B4-BE49-F238E27FC236}">
                <a16:creationId xmlns:a16="http://schemas.microsoft.com/office/drawing/2014/main" id="{37B49DE5-D444-4E94-BD30-8B738F9B0D7B}"/>
              </a:ext>
            </a:extLst>
          </p:cNvPr>
          <p:cNvSpPr/>
          <p:nvPr/>
        </p:nvSpPr>
        <p:spPr>
          <a:xfrm>
            <a:off x="307085" y="1437243"/>
            <a:ext cx="8206154" cy="398351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Rectangle 12">
            <a:extLst>
              <a:ext uri="{FF2B5EF4-FFF2-40B4-BE49-F238E27FC236}">
                <a16:creationId xmlns:a16="http://schemas.microsoft.com/office/drawing/2014/main" id="{F17E7BD5-F10E-4200-8995-1CA30C9795FB}"/>
              </a:ext>
            </a:extLst>
          </p:cNvPr>
          <p:cNvSpPr/>
          <p:nvPr/>
        </p:nvSpPr>
        <p:spPr>
          <a:xfrm>
            <a:off x="6219000" y="1781478"/>
            <a:ext cx="336486" cy="24444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0B96C3F6-BF73-44D7-9074-0189F7C8797B}"/>
              </a:ext>
            </a:extLst>
          </p:cNvPr>
          <p:cNvSpPr txBox="1"/>
          <p:nvPr/>
        </p:nvSpPr>
        <p:spPr>
          <a:xfrm>
            <a:off x="8677362" y="1164059"/>
            <a:ext cx="2989385" cy="4262705"/>
          </a:xfrm>
          <a:prstGeom prst="rect">
            <a:avLst/>
          </a:prstGeom>
          <a:noFill/>
        </p:spPr>
        <p:txBody>
          <a:bodyPr wrap="square">
            <a:spAutoFit/>
          </a:bodyPr>
          <a:lstStyle/>
          <a:p>
            <a:pPr>
              <a:spcBef>
                <a:spcPts val="600"/>
              </a:spcBef>
            </a:pPr>
            <a:r>
              <a:rPr lang="en-US" b="0" i="0" noProof="1">
                <a:effectLst/>
                <a:latin typeface="Bahnschrift SemiBold" panose="020B0502040204020203" pitchFamily="34" charset="0"/>
              </a:rPr>
              <a:t>1-</a:t>
            </a:r>
            <a:r>
              <a:rPr lang="en-US" b="0" i="0" noProof="1">
                <a:solidFill>
                  <a:srgbClr val="505050"/>
                </a:solidFill>
                <a:effectLst/>
                <a:latin typeface="Bahnschrift SemiBold" panose="020B0502040204020203" pitchFamily="34" charset="0"/>
              </a:rPr>
              <a:t> </a:t>
            </a:r>
            <a:r>
              <a:rPr lang="en-US" b="1" i="0" noProof="1">
                <a:solidFill>
                  <a:srgbClr val="000000"/>
                </a:solidFill>
                <a:effectLst/>
                <a:latin typeface="Bahnschrift SemiBold" panose="020B0502040204020203" pitchFamily="34" charset="0"/>
              </a:rPr>
              <a:t>Getting a resource</a:t>
            </a:r>
          </a:p>
          <a:p>
            <a:pPr>
              <a:spcBef>
                <a:spcPts val="600"/>
              </a:spcBef>
            </a:pPr>
            <a:r>
              <a:rPr lang="en-US" b="1" noProof="1">
                <a:solidFill>
                  <a:srgbClr val="000000"/>
                </a:solidFill>
                <a:latin typeface="Bahnschrift SemiBold" panose="020B0502040204020203" pitchFamily="34" charset="0"/>
              </a:rPr>
              <a:t>     </a:t>
            </a:r>
            <a:r>
              <a:rPr lang="en-US" b="1" noProof="1">
                <a:solidFill>
                  <a:schemeClr val="accent1">
                    <a:lumMod val="50000"/>
                  </a:schemeClr>
                </a:solidFill>
                <a:latin typeface="Bahnschrift SemiBold" panose="020B0502040204020203" pitchFamily="34" charset="0"/>
              </a:rPr>
              <a:t>Id ile kayit sorgulama </a:t>
            </a:r>
            <a:endParaRPr lang="en-US" b="0" i="0" noProof="1">
              <a:solidFill>
                <a:schemeClr val="accent1">
                  <a:lumMod val="50000"/>
                </a:schemeClr>
              </a:solidFill>
              <a:effectLst/>
              <a:latin typeface="Bahnschrift SemiBold" panose="020B0502040204020203" pitchFamily="34" charset="0"/>
            </a:endParaRPr>
          </a:p>
          <a:p>
            <a:pPr>
              <a:spcBef>
                <a:spcPts val="600"/>
              </a:spcBef>
            </a:pPr>
            <a:r>
              <a:rPr lang="en-US" noProof="1">
                <a:latin typeface="Bahnschrift SemiBold" panose="020B0502040204020203" pitchFamily="34" charset="0"/>
              </a:rPr>
              <a:t>2-</a:t>
            </a:r>
            <a:r>
              <a:rPr lang="en-US" noProof="1">
                <a:solidFill>
                  <a:srgbClr val="505050"/>
                </a:solidFill>
                <a:latin typeface="Bahnschrift SemiBold" panose="020B0502040204020203" pitchFamily="34" charset="0"/>
              </a:rPr>
              <a:t> </a:t>
            </a:r>
            <a:r>
              <a:rPr lang="en-US" b="1" i="0" noProof="1">
                <a:solidFill>
                  <a:srgbClr val="000000"/>
                </a:solidFill>
                <a:effectLst/>
                <a:latin typeface="Bahnschrift SemiBold" panose="020B0502040204020203" pitchFamily="34" charset="0"/>
              </a:rPr>
              <a:t>Listing all resources</a:t>
            </a:r>
          </a:p>
          <a:p>
            <a:pPr>
              <a:spcBef>
                <a:spcPts val="600"/>
              </a:spcBef>
            </a:pPr>
            <a:r>
              <a:rPr lang="en-US" b="1" noProof="1">
                <a:solidFill>
                  <a:srgbClr val="000000"/>
                </a:solidFill>
                <a:latin typeface="Bahnschrift SemiBold" panose="020B0502040204020203" pitchFamily="34" charset="0"/>
              </a:rPr>
              <a:t>     </a:t>
            </a:r>
            <a:r>
              <a:rPr lang="en-US" b="1" noProof="1">
                <a:solidFill>
                  <a:schemeClr val="accent1">
                    <a:lumMod val="50000"/>
                  </a:schemeClr>
                </a:solidFill>
                <a:latin typeface="Bahnschrift SemiBold" panose="020B0502040204020203" pitchFamily="34" charset="0"/>
              </a:rPr>
              <a:t>Tum kayitlari listeleme</a:t>
            </a:r>
          </a:p>
          <a:p>
            <a:pPr>
              <a:spcBef>
                <a:spcPts val="600"/>
              </a:spcBef>
            </a:pPr>
            <a:r>
              <a:rPr lang="en-US" noProof="1">
                <a:latin typeface="Bahnschrift SemiBold" panose="020B0502040204020203" pitchFamily="34" charset="0"/>
              </a:rPr>
              <a:t>3-</a:t>
            </a:r>
            <a:r>
              <a:rPr lang="en-US" noProof="1">
                <a:solidFill>
                  <a:srgbClr val="505050"/>
                </a:solidFill>
                <a:latin typeface="Bahnschrift SemiBold" panose="020B0502040204020203" pitchFamily="34" charset="0"/>
              </a:rPr>
              <a:t> </a:t>
            </a:r>
            <a:r>
              <a:rPr lang="en-US" b="1" i="0" noProof="1">
                <a:solidFill>
                  <a:srgbClr val="000000"/>
                </a:solidFill>
                <a:effectLst/>
                <a:latin typeface="Bahnschrift SemiBold" panose="020B0502040204020203" pitchFamily="34" charset="0"/>
              </a:rPr>
              <a:t>Creating a resource</a:t>
            </a:r>
          </a:p>
          <a:p>
            <a:pPr>
              <a:spcBef>
                <a:spcPts val="600"/>
              </a:spcBef>
            </a:pPr>
            <a:r>
              <a:rPr lang="en-US" b="1" noProof="1">
                <a:solidFill>
                  <a:srgbClr val="000000"/>
                </a:solidFill>
                <a:latin typeface="Bahnschrift SemiBold" panose="020B0502040204020203" pitchFamily="34" charset="0"/>
              </a:rPr>
              <a:t>     </a:t>
            </a:r>
            <a:r>
              <a:rPr lang="en-US" b="1" noProof="1">
                <a:solidFill>
                  <a:schemeClr val="accent1">
                    <a:lumMod val="50000"/>
                  </a:schemeClr>
                </a:solidFill>
                <a:latin typeface="Bahnschrift SemiBold" panose="020B0502040204020203" pitchFamily="34" charset="0"/>
              </a:rPr>
              <a:t>Yeni kayit olusturma</a:t>
            </a:r>
          </a:p>
          <a:p>
            <a:pPr>
              <a:spcBef>
                <a:spcPts val="600"/>
              </a:spcBef>
            </a:pPr>
            <a:r>
              <a:rPr lang="en-US" noProof="1">
                <a:latin typeface="Bahnschrift SemiBold" panose="020B0502040204020203" pitchFamily="34" charset="0"/>
              </a:rPr>
              <a:t>4- </a:t>
            </a:r>
            <a:r>
              <a:rPr lang="en-US" b="1" i="0" noProof="1">
                <a:solidFill>
                  <a:srgbClr val="000000"/>
                </a:solidFill>
                <a:effectLst/>
                <a:latin typeface="Bahnschrift SemiBold" panose="020B0502040204020203" pitchFamily="34" charset="0"/>
              </a:rPr>
              <a:t>Updating a resource</a:t>
            </a:r>
          </a:p>
          <a:p>
            <a:pPr>
              <a:spcBef>
                <a:spcPts val="600"/>
              </a:spcBef>
            </a:pPr>
            <a:r>
              <a:rPr lang="en-US" b="1" noProof="1">
                <a:solidFill>
                  <a:srgbClr val="000000"/>
                </a:solidFill>
                <a:latin typeface="Bahnschrift SemiBold" panose="020B0502040204020203" pitchFamily="34" charset="0"/>
              </a:rPr>
              <a:t>      </a:t>
            </a:r>
            <a:r>
              <a:rPr lang="en-US" b="1" noProof="1">
                <a:solidFill>
                  <a:schemeClr val="accent1">
                    <a:lumMod val="50000"/>
                  </a:schemeClr>
                </a:solidFill>
                <a:latin typeface="Bahnschrift SemiBold" panose="020B0502040204020203" pitchFamily="34" charset="0"/>
              </a:rPr>
              <a:t>Kayit guncelleme</a:t>
            </a:r>
          </a:p>
          <a:p>
            <a:pPr>
              <a:spcBef>
                <a:spcPts val="600"/>
              </a:spcBef>
            </a:pPr>
            <a:r>
              <a:rPr lang="en-US" noProof="1">
                <a:latin typeface="Bahnschrift SemiBold" panose="020B0502040204020203" pitchFamily="34" charset="0"/>
              </a:rPr>
              <a:t>5-</a:t>
            </a:r>
            <a:r>
              <a:rPr lang="en-US" b="1" i="0" noProof="1">
                <a:solidFill>
                  <a:srgbClr val="000000"/>
                </a:solidFill>
                <a:effectLst/>
                <a:latin typeface="Bahnschrift SemiBold" panose="020B0502040204020203" pitchFamily="34" charset="0"/>
              </a:rPr>
              <a:t>Patching a resource</a:t>
            </a:r>
          </a:p>
          <a:p>
            <a:pPr>
              <a:spcBef>
                <a:spcPts val="600"/>
              </a:spcBef>
            </a:pPr>
            <a:r>
              <a:rPr lang="en-US" b="1" noProof="1">
                <a:solidFill>
                  <a:srgbClr val="000000"/>
                </a:solidFill>
                <a:latin typeface="Bahnschrift SemiBold" panose="020B0502040204020203" pitchFamily="34" charset="0"/>
              </a:rPr>
              <a:t>     </a:t>
            </a:r>
            <a:r>
              <a:rPr lang="en-US" b="1" noProof="1">
                <a:solidFill>
                  <a:schemeClr val="accent1">
                    <a:lumMod val="50000"/>
                  </a:schemeClr>
                </a:solidFill>
                <a:latin typeface="Bahnschrift SemiBold" panose="020B0502040204020203" pitchFamily="34" charset="0"/>
              </a:rPr>
              <a:t>Kismi guncelleme</a:t>
            </a:r>
          </a:p>
          <a:p>
            <a:pPr>
              <a:spcBef>
                <a:spcPts val="600"/>
              </a:spcBef>
            </a:pPr>
            <a:r>
              <a:rPr lang="en-US" noProof="1">
                <a:latin typeface="Bahnschrift SemiBold" panose="020B0502040204020203" pitchFamily="34" charset="0"/>
              </a:rPr>
              <a:t>6-</a:t>
            </a:r>
            <a:r>
              <a:rPr lang="en-US" b="1" i="0" noProof="1">
                <a:solidFill>
                  <a:srgbClr val="000000"/>
                </a:solidFill>
                <a:effectLst/>
                <a:latin typeface="Bahnschrift SemiBold" panose="020B0502040204020203" pitchFamily="34" charset="0"/>
              </a:rPr>
              <a:t>Deleting a resource</a:t>
            </a:r>
          </a:p>
          <a:p>
            <a:pPr>
              <a:spcBef>
                <a:spcPts val="600"/>
              </a:spcBef>
            </a:pPr>
            <a:r>
              <a:rPr lang="en-US" b="1" noProof="1">
                <a:solidFill>
                  <a:srgbClr val="000000"/>
                </a:solidFill>
                <a:latin typeface="Bahnschrift SemiBold" panose="020B0502040204020203" pitchFamily="34" charset="0"/>
              </a:rPr>
              <a:t>     </a:t>
            </a:r>
            <a:r>
              <a:rPr lang="en-US" b="1" noProof="1">
                <a:solidFill>
                  <a:schemeClr val="accent1">
                    <a:lumMod val="50000"/>
                  </a:schemeClr>
                </a:solidFill>
                <a:latin typeface="Bahnschrift SemiBold" panose="020B0502040204020203" pitchFamily="34" charset="0"/>
              </a:rPr>
              <a:t>Kayit silme</a:t>
            </a:r>
          </a:p>
        </p:txBody>
      </p:sp>
      <p:sp>
        <p:nvSpPr>
          <p:cNvPr id="19" name="TextBox 18">
            <a:extLst>
              <a:ext uri="{FF2B5EF4-FFF2-40B4-BE49-F238E27FC236}">
                <a16:creationId xmlns:a16="http://schemas.microsoft.com/office/drawing/2014/main" id="{40ACF845-EA72-4B1C-975E-F00150F86C6B}"/>
              </a:ext>
            </a:extLst>
          </p:cNvPr>
          <p:cNvSpPr txBox="1"/>
          <p:nvPr/>
        </p:nvSpPr>
        <p:spPr>
          <a:xfrm>
            <a:off x="307085" y="5650529"/>
            <a:ext cx="10900177" cy="646331"/>
          </a:xfrm>
          <a:prstGeom prst="rect">
            <a:avLst/>
          </a:prstGeom>
          <a:noFill/>
        </p:spPr>
        <p:txBody>
          <a:bodyPr wrap="square">
            <a:spAutoFit/>
          </a:bodyPr>
          <a:lstStyle/>
          <a:p>
            <a:r>
              <a:rPr lang="en-US" b="1" i="0" noProof="1">
                <a:solidFill>
                  <a:srgbClr val="C00000"/>
                </a:solidFill>
                <a:effectLst/>
                <a:latin typeface="Bahnschrift SemiBold" panose="020B0502040204020203" pitchFamily="34" charset="0"/>
              </a:rPr>
              <a:t>Important</a:t>
            </a:r>
            <a:r>
              <a:rPr lang="en-US" b="0" i="0" noProof="1">
                <a:solidFill>
                  <a:srgbClr val="C00000"/>
                </a:solidFill>
                <a:effectLst/>
                <a:latin typeface="Bahnschrift SemiBold" panose="020B0502040204020203" pitchFamily="34" charset="0"/>
              </a:rPr>
              <a:t>: </a:t>
            </a:r>
            <a:r>
              <a:rPr lang="en-US" b="0" i="0" noProof="1">
                <a:solidFill>
                  <a:srgbClr val="000000"/>
                </a:solidFill>
                <a:effectLst/>
                <a:latin typeface="Bahnschrift SemiBold" panose="020B0502040204020203" pitchFamily="34" charset="0"/>
              </a:rPr>
              <a:t>resource will not be really updated on the server but it will be faked as if.</a:t>
            </a:r>
          </a:p>
          <a:p>
            <a:r>
              <a:rPr lang="en-US" noProof="1">
                <a:solidFill>
                  <a:srgbClr val="C00000"/>
                </a:solidFill>
                <a:latin typeface="Bahnschrift SemiBold" panose="020B0502040204020203" pitchFamily="34" charset="0"/>
              </a:rPr>
              <a:t>Bu API olusturma,silme,degistirme requestlerini data base’e islemeden fake olarak yapmaktadir</a:t>
            </a:r>
          </a:p>
        </p:txBody>
      </p:sp>
    </p:spTree>
    <p:extLst>
      <p:ext uri="{BB962C8B-B14F-4D97-AF65-F5344CB8AC3E}">
        <p14:creationId xmlns:p14="http://schemas.microsoft.com/office/powerpoint/2010/main" val="214925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CBA07B-BFFA-45A6-A2F8-53834F91063C}"/>
              </a:ext>
            </a:extLst>
          </p:cNvPr>
          <p:cNvPicPr>
            <a:picLocks noChangeAspect="1"/>
          </p:cNvPicPr>
          <p:nvPr/>
        </p:nvPicPr>
        <p:blipFill>
          <a:blip r:embed="rId2"/>
          <a:stretch>
            <a:fillRect/>
          </a:stretch>
        </p:blipFill>
        <p:spPr>
          <a:xfrm>
            <a:off x="635331" y="1168932"/>
            <a:ext cx="5554569" cy="5052064"/>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27C1E03-ED0F-4AB4-BEB2-029EC13ED01E}"/>
              </a:ext>
            </a:extLst>
          </p:cNvPr>
          <p:cNvSpPr txBox="1"/>
          <p:nvPr/>
        </p:nvSpPr>
        <p:spPr>
          <a:xfrm>
            <a:off x="6623542" y="1562889"/>
            <a:ext cx="4232031" cy="369332"/>
          </a:xfrm>
          <a:prstGeom prst="rect">
            <a:avLst/>
          </a:prstGeom>
          <a:noFill/>
        </p:spPr>
        <p:txBody>
          <a:bodyPr wrap="square">
            <a:spAutoFit/>
          </a:bodyPr>
          <a:lstStyle/>
          <a:p>
            <a:r>
              <a:rPr lang="en-US" b="0" i="0" noProof="1">
                <a:effectLst/>
                <a:latin typeface="Bahnschrift SemiBold" panose="020B0502040204020203" pitchFamily="34" charset="0"/>
              </a:rPr>
              <a:t>1- </a:t>
            </a:r>
            <a:r>
              <a:rPr lang="en-US" b="1" noProof="1">
                <a:solidFill>
                  <a:srgbClr val="000000"/>
                </a:solidFill>
                <a:latin typeface="Bahnschrift SemiBold" panose="020B0502040204020203" pitchFamily="34" charset="0"/>
              </a:rPr>
              <a:t>https://api.nasa.gov adresine gidelim</a:t>
            </a:r>
            <a:endParaRPr lang="en-US" b="1" dirty="0">
              <a:solidFill>
                <a:srgbClr val="000000"/>
              </a:solidFill>
              <a:latin typeface="Bahnschrift SemiBold" panose="020B0502040204020203" pitchFamily="34" charset="0"/>
            </a:endParaRPr>
          </a:p>
        </p:txBody>
      </p:sp>
      <p:sp>
        <p:nvSpPr>
          <p:cNvPr id="12" name="Rectangle 11">
            <a:extLst>
              <a:ext uri="{FF2B5EF4-FFF2-40B4-BE49-F238E27FC236}">
                <a16:creationId xmlns:a16="http://schemas.microsoft.com/office/drawing/2014/main" id="{37B49DE5-D444-4E94-BD30-8B738F9B0D7B}"/>
              </a:ext>
            </a:extLst>
          </p:cNvPr>
          <p:cNvSpPr/>
          <p:nvPr/>
        </p:nvSpPr>
        <p:spPr>
          <a:xfrm>
            <a:off x="635331" y="1168932"/>
            <a:ext cx="5554569" cy="505206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0B96C3F6-BF73-44D7-9074-0189F7C8797B}"/>
              </a:ext>
            </a:extLst>
          </p:cNvPr>
          <p:cNvSpPr txBox="1"/>
          <p:nvPr/>
        </p:nvSpPr>
        <p:spPr>
          <a:xfrm>
            <a:off x="6623542" y="1990835"/>
            <a:ext cx="5146544" cy="646331"/>
          </a:xfrm>
          <a:prstGeom prst="rect">
            <a:avLst/>
          </a:prstGeom>
          <a:noFill/>
        </p:spPr>
        <p:txBody>
          <a:bodyPr wrap="square">
            <a:spAutoFit/>
          </a:bodyPr>
          <a:lstStyle/>
          <a:p>
            <a:pPr>
              <a:spcBef>
                <a:spcPts val="600"/>
              </a:spcBef>
            </a:pPr>
            <a:r>
              <a:rPr lang="en-US" noProof="1">
                <a:latin typeface="Bahnschrift SemiBold" panose="020B0502040204020203" pitchFamily="34" charset="0"/>
              </a:rPr>
              <a:t>2-</a:t>
            </a:r>
            <a:r>
              <a:rPr lang="en-US" noProof="1">
                <a:solidFill>
                  <a:srgbClr val="505050"/>
                </a:solidFill>
                <a:latin typeface="Bahnschrift SemiBold" panose="020B0502040204020203" pitchFamily="34" charset="0"/>
              </a:rPr>
              <a:t> </a:t>
            </a:r>
            <a:r>
              <a:rPr lang="en-US" b="1" noProof="1">
                <a:solidFill>
                  <a:srgbClr val="000000"/>
                </a:solidFill>
                <a:latin typeface="Bahnschrift SemiBold" panose="020B0502040204020203" pitchFamily="34" charset="0"/>
              </a:rPr>
              <a:t>Isim, soyisim ve mail bilgilerini girip Signup butonuna basalim ve register olalim</a:t>
            </a:r>
            <a:endParaRPr lang="en-US" b="1" i="0" noProof="1">
              <a:solidFill>
                <a:srgbClr val="000000"/>
              </a:solidFill>
              <a:effectLst/>
              <a:latin typeface="Bahnschrift SemiBold" panose="020B0502040204020203" pitchFamily="34" charset="0"/>
            </a:endParaRPr>
          </a:p>
        </p:txBody>
      </p:sp>
      <p:sp>
        <p:nvSpPr>
          <p:cNvPr id="14" name="Rectangle 13">
            <a:extLst>
              <a:ext uri="{FF2B5EF4-FFF2-40B4-BE49-F238E27FC236}">
                <a16:creationId xmlns:a16="http://schemas.microsoft.com/office/drawing/2014/main" id="{5729B1C0-C962-4702-89BC-A391FA2782F9}"/>
              </a:ext>
            </a:extLst>
          </p:cNvPr>
          <p:cNvSpPr/>
          <p:nvPr/>
        </p:nvSpPr>
        <p:spPr>
          <a:xfrm>
            <a:off x="750160" y="4225706"/>
            <a:ext cx="2121994" cy="199528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8" name="Picture 7">
            <a:extLst>
              <a:ext uri="{FF2B5EF4-FFF2-40B4-BE49-F238E27FC236}">
                <a16:creationId xmlns:a16="http://schemas.microsoft.com/office/drawing/2014/main" id="{7AFAD395-3CBD-43F1-B828-D4E5A68FADA5}"/>
              </a:ext>
            </a:extLst>
          </p:cNvPr>
          <p:cNvPicPr>
            <a:picLocks noChangeAspect="1"/>
          </p:cNvPicPr>
          <p:nvPr/>
        </p:nvPicPr>
        <p:blipFill>
          <a:blip r:embed="rId4"/>
          <a:stretch>
            <a:fillRect/>
          </a:stretch>
        </p:blipFill>
        <p:spPr>
          <a:xfrm>
            <a:off x="6904896" y="3593024"/>
            <a:ext cx="4278919" cy="2608745"/>
          </a:xfrm>
          <a:prstGeom prst="rect">
            <a:avLst/>
          </a:prstGeom>
        </p:spPr>
      </p:pic>
      <p:sp>
        <p:nvSpPr>
          <p:cNvPr id="20" name="Rectangle 19">
            <a:extLst>
              <a:ext uri="{FF2B5EF4-FFF2-40B4-BE49-F238E27FC236}">
                <a16:creationId xmlns:a16="http://schemas.microsoft.com/office/drawing/2014/main" id="{FC982406-0840-44A3-B49B-4206A6D7B1FD}"/>
              </a:ext>
            </a:extLst>
          </p:cNvPr>
          <p:cNvSpPr/>
          <p:nvPr/>
        </p:nvSpPr>
        <p:spPr>
          <a:xfrm>
            <a:off x="6904896" y="5966902"/>
            <a:ext cx="1665656" cy="21002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D8315D0F-7A2F-4CD0-B16C-D0C24FD682C5}"/>
              </a:ext>
            </a:extLst>
          </p:cNvPr>
          <p:cNvSpPr txBox="1"/>
          <p:nvPr/>
        </p:nvSpPr>
        <p:spPr>
          <a:xfrm>
            <a:off x="6623542" y="2637166"/>
            <a:ext cx="5146544" cy="646331"/>
          </a:xfrm>
          <a:prstGeom prst="rect">
            <a:avLst/>
          </a:prstGeom>
          <a:noFill/>
        </p:spPr>
        <p:txBody>
          <a:bodyPr wrap="square">
            <a:spAutoFit/>
          </a:bodyPr>
          <a:lstStyle/>
          <a:p>
            <a:pPr>
              <a:spcBef>
                <a:spcPts val="600"/>
              </a:spcBef>
            </a:pPr>
            <a:r>
              <a:rPr lang="en-US" noProof="1">
                <a:latin typeface="Bahnschrift SemiBold" panose="020B0502040204020203" pitchFamily="34" charset="0"/>
              </a:rPr>
              <a:t>3- Acilan sayfada Generate API Key bolumunde yazili olan api_key’ini kaydedelim</a:t>
            </a:r>
            <a:endParaRPr lang="en-US" b="1" i="0" noProof="1">
              <a:effectLst/>
              <a:latin typeface="Bahnschrift SemiBold" panose="020B0502040204020203" pitchFamily="34" charset="0"/>
            </a:endParaRPr>
          </a:p>
        </p:txBody>
      </p:sp>
    </p:spTree>
    <p:extLst>
      <p:ext uri="{BB962C8B-B14F-4D97-AF65-F5344CB8AC3E}">
        <p14:creationId xmlns:p14="http://schemas.microsoft.com/office/powerpoint/2010/main" val="382062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par>
                                <p:cTn id="19" presetID="2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4" grpId="0" animBg="1"/>
      <p:bldP spid="20" grpId="0" animBg="1"/>
      <p:bldP spid="2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64F8CC-97AE-4249-AC5D-D0539887F68E}"/>
              </a:ext>
            </a:extLst>
          </p:cNvPr>
          <p:cNvPicPr>
            <a:picLocks noChangeAspect="1"/>
          </p:cNvPicPr>
          <p:nvPr/>
        </p:nvPicPr>
        <p:blipFill>
          <a:blip r:embed="rId2"/>
          <a:stretch>
            <a:fillRect/>
          </a:stretch>
        </p:blipFill>
        <p:spPr>
          <a:xfrm>
            <a:off x="890380" y="2359406"/>
            <a:ext cx="4868512" cy="3889941"/>
          </a:xfrm>
          <a:prstGeom prst="rect">
            <a:avLst/>
          </a:prstGeom>
        </p:spPr>
      </p:pic>
      <p:pic>
        <p:nvPicPr>
          <p:cNvPr id="6" name="Picture 5">
            <a:extLst>
              <a:ext uri="{FF2B5EF4-FFF2-40B4-BE49-F238E27FC236}">
                <a16:creationId xmlns:a16="http://schemas.microsoft.com/office/drawing/2014/main" id="{50AEBDFB-26B2-4146-BF4E-7557A8704F07}"/>
              </a:ext>
            </a:extLst>
          </p:cNvPr>
          <p:cNvPicPr>
            <a:picLocks noChangeAspect="1"/>
          </p:cNvPicPr>
          <p:nvPr/>
        </p:nvPicPr>
        <p:blipFill>
          <a:blip r:embed="rId3"/>
          <a:stretch>
            <a:fillRect/>
          </a:stretch>
        </p:blipFill>
        <p:spPr>
          <a:xfrm>
            <a:off x="271916" y="1432644"/>
            <a:ext cx="9820275" cy="857250"/>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37B49DE5-D444-4E94-BD30-8B738F9B0D7B}"/>
              </a:ext>
            </a:extLst>
          </p:cNvPr>
          <p:cNvSpPr/>
          <p:nvPr/>
        </p:nvSpPr>
        <p:spPr>
          <a:xfrm>
            <a:off x="271916" y="1408371"/>
            <a:ext cx="9820274" cy="88152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0B96C3F6-BF73-44D7-9074-0189F7C8797B}"/>
              </a:ext>
            </a:extLst>
          </p:cNvPr>
          <p:cNvSpPr txBox="1"/>
          <p:nvPr/>
        </p:nvSpPr>
        <p:spPr>
          <a:xfrm>
            <a:off x="283641" y="968962"/>
            <a:ext cx="6175773" cy="369332"/>
          </a:xfrm>
          <a:prstGeom prst="rect">
            <a:avLst/>
          </a:prstGeom>
          <a:noFill/>
        </p:spPr>
        <p:txBody>
          <a:bodyPr wrap="square">
            <a:spAutoFit/>
          </a:bodyPr>
          <a:lstStyle/>
          <a:p>
            <a:pPr>
              <a:spcBef>
                <a:spcPts val="600"/>
              </a:spcBef>
            </a:pPr>
            <a:r>
              <a:rPr lang="en-US" b="1" noProof="1">
                <a:solidFill>
                  <a:srgbClr val="000000"/>
                </a:solidFill>
                <a:latin typeface="Bahnschrift SemiBold" panose="020B0502040204020203" pitchFamily="34" charset="0"/>
              </a:rPr>
              <a:t>1- Ust bolumde bulunan Browsw APIs sekmesini secelim</a:t>
            </a:r>
            <a:endParaRPr lang="en-US" b="1" i="0" noProof="1">
              <a:solidFill>
                <a:srgbClr val="000000"/>
              </a:solidFill>
              <a:effectLst/>
              <a:latin typeface="Bahnschrift SemiBold" panose="020B0502040204020203" pitchFamily="34" charset="0"/>
            </a:endParaRPr>
          </a:p>
        </p:txBody>
      </p:sp>
      <p:sp>
        <p:nvSpPr>
          <p:cNvPr id="14" name="Rectangle 13">
            <a:extLst>
              <a:ext uri="{FF2B5EF4-FFF2-40B4-BE49-F238E27FC236}">
                <a16:creationId xmlns:a16="http://schemas.microsoft.com/office/drawing/2014/main" id="{5729B1C0-C962-4702-89BC-A391FA2782F9}"/>
              </a:ext>
            </a:extLst>
          </p:cNvPr>
          <p:cNvSpPr/>
          <p:nvPr/>
        </p:nvSpPr>
        <p:spPr>
          <a:xfrm>
            <a:off x="6641559" y="1777974"/>
            <a:ext cx="1107396" cy="45438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Rectangle 19">
            <a:extLst>
              <a:ext uri="{FF2B5EF4-FFF2-40B4-BE49-F238E27FC236}">
                <a16:creationId xmlns:a16="http://schemas.microsoft.com/office/drawing/2014/main" id="{FC982406-0840-44A3-B49B-4206A6D7B1FD}"/>
              </a:ext>
            </a:extLst>
          </p:cNvPr>
          <p:cNvSpPr/>
          <p:nvPr/>
        </p:nvSpPr>
        <p:spPr>
          <a:xfrm>
            <a:off x="890380" y="2359405"/>
            <a:ext cx="4868512" cy="388994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D8315D0F-7A2F-4CD0-B16C-D0C24FD682C5}"/>
              </a:ext>
            </a:extLst>
          </p:cNvPr>
          <p:cNvSpPr txBox="1"/>
          <p:nvPr/>
        </p:nvSpPr>
        <p:spPr>
          <a:xfrm>
            <a:off x="6008019" y="3644777"/>
            <a:ext cx="5146544" cy="923330"/>
          </a:xfrm>
          <a:prstGeom prst="rect">
            <a:avLst/>
          </a:prstGeom>
          <a:noFill/>
        </p:spPr>
        <p:txBody>
          <a:bodyPr wrap="square">
            <a:spAutoFit/>
          </a:bodyPr>
          <a:lstStyle/>
          <a:p>
            <a:pPr>
              <a:spcBef>
                <a:spcPts val="600"/>
              </a:spcBef>
            </a:pPr>
            <a:r>
              <a:rPr lang="en-US" noProof="1">
                <a:latin typeface="Bahnschrift SemiBold" panose="020B0502040204020203" pitchFamily="34" charset="0"/>
              </a:rPr>
              <a:t>2- Nasa API’indan kullanmak istediginiz end-point secelim ve adimlari takip ederek api request yazalim</a:t>
            </a:r>
            <a:endParaRPr lang="en-US" b="1" i="0" noProof="1">
              <a:effectLst/>
              <a:latin typeface="Bahnschrift SemiBold" panose="020B0502040204020203" pitchFamily="34" charset="0"/>
            </a:endParaRPr>
          </a:p>
        </p:txBody>
      </p:sp>
    </p:spTree>
    <p:extLst>
      <p:ext uri="{BB962C8B-B14F-4D97-AF65-F5344CB8AC3E}">
        <p14:creationId xmlns:p14="http://schemas.microsoft.com/office/powerpoint/2010/main" val="338283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4" grpId="0" animBg="1"/>
      <p:bldP spid="20" grpId="0" animBg="1"/>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7FB51F-3A9C-4263-9BEA-3B6A908FDBA0}"/>
              </a:ext>
            </a:extLst>
          </p:cNvPr>
          <p:cNvPicPr>
            <a:picLocks noChangeAspect="1"/>
          </p:cNvPicPr>
          <p:nvPr/>
        </p:nvPicPr>
        <p:blipFill>
          <a:blip r:embed="rId2"/>
          <a:stretch>
            <a:fillRect/>
          </a:stretch>
        </p:blipFill>
        <p:spPr>
          <a:xfrm>
            <a:off x="283641" y="2100460"/>
            <a:ext cx="9391650" cy="1143000"/>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37B49DE5-D444-4E94-BD30-8B738F9B0D7B}"/>
              </a:ext>
            </a:extLst>
          </p:cNvPr>
          <p:cNvSpPr/>
          <p:nvPr/>
        </p:nvSpPr>
        <p:spPr>
          <a:xfrm>
            <a:off x="271916" y="2100461"/>
            <a:ext cx="9391650" cy="114299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0B96C3F6-BF73-44D7-9074-0189F7C8797B}"/>
              </a:ext>
            </a:extLst>
          </p:cNvPr>
          <p:cNvSpPr txBox="1"/>
          <p:nvPr/>
        </p:nvSpPr>
        <p:spPr>
          <a:xfrm>
            <a:off x="283641" y="1311530"/>
            <a:ext cx="5284821" cy="646331"/>
          </a:xfrm>
          <a:prstGeom prst="rect">
            <a:avLst/>
          </a:prstGeom>
          <a:noFill/>
        </p:spPr>
        <p:txBody>
          <a:bodyPr wrap="square">
            <a:spAutoFit/>
          </a:bodyPr>
          <a:lstStyle/>
          <a:p>
            <a:pPr>
              <a:spcBef>
                <a:spcPts val="600"/>
              </a:spcBef>
            </a:pPr>
            <a:r>
              <a:rPr lang="en-US" b="1" noProof="1">
                <a:solidFill>
                  <a:srgbClr val="000000"/>
                </a:solidFill>
                <a:latin typeface="Bahnschrift SemiBold" panose="020B0502040204020203" pitchFamily="34" charset="0"/>
              </a:rPr>
              <a:t>Ornegin Earth’u secebilir istediginiz sehrin degerlerini girip goruntisini alabilirsiniz</a:t>
            </a:r>
            <a:endParaRPr lang="en-US" b="1" i="0" noProof="1">
              <a:solidFill>
                <a:srgbClr val="000000"/>
              </a:solidFill>
              <a:effectLst/>
              <a:latin typeface="Bahnschrift SemiBold" panose="020B0502040204020203" pitchFamily="34" charset="0"/>
            </a:endParaRPr>
          </a:p>
        </p:txBody>
      </p:sp>
      <p:sp>
        <p:nvSpPr>
          <p:cNvPr id="21" name="TextBox 20">
            <a:extLst>
              <a:ext uri="{FF2B5EF4-FFF2-40B4-BE49-F238E27FC236}">
                <a16:creationId xmlns:a16="http://schemas.microsoft.com/office/drawing/2014/main" id="{D8315D0F-7A2F-4CD0-B16C-D0C24FD682C5}"/>
              </a:ext>
            </a:extLst>
          </p:cNvPr>
          <p:cNvSpPr txBox="1"/>
          <p:nvPr/>
        </p:nvSpPr>
        <p:spPr>
          <a:xfrm>
            <a:off x="264237" y="3759890"/>
            <a:ext cx="5705459" cy="1477328"/>
          </a:xfrm>
          <a:prstGeom prst="rect">
            <a:avLst/>
          </a:prstGeom>
          <a:noFill/>
        </p:spPr>
        <p:txBody>
          <a:bodyPr wrap="square">
            <a:spAutoFit/>
          </a:bodyPr>
          <a:lstStyle/>
          <a:p>
            <a:pPr>
              <a:spcBef>
                <a:spcPts val="600"/>
              </a:spcBef>
            </a:pPr>
            <a:r>
              <a:rPr lang="en-US" noProof="1">
                <a:latin typeface="Bahnschrift SemiBold" panose="020B0502040204020203" pitchFamily="34" charset="0"/>
              </a:rPr>
              <a:t>Ankara icin ornek sorgu : </a:t>
            </a:r>
            <a:r>
              <a:rPr lang="en-US" noProof="1"/>
              <a:t>https://api.nasa.gov/planetary/earth/imagery?lon= 32.866287&amp;lat= 39.925533&amp;date=2021-02-01&amp;api_key=zb1JohVklBe4ctI4GfgQqkzhQXsZ1f0bVgAidcAJ&amp;dim=0.25</a:t>
            </a:r>
            <a:endParaRPr lang="en-US" b="1" i="0" noProof="1">
              <a:effectLst/>
              <a:latin typeface="Bahnschrift SemiBold" panose="020B0502040204020203" pitchFamily="34" charset="0"/>
            </a:endParaRPr>
          </a:p>
        </p:txBody>
      </p:sp>
      <p:pic>
        <p:nvPicPr>
          <p:cNvPr id="13" name="Picture 12">
            <a:extLst>
              <a:ext uri="{FF2B5EF4-FFF2-40B4-BE49-F238E27FC236}">
                <a16:creationId xmlns:a16="http://schemas.microsoft.com/office/drawing/2014/main" id="{A3617596-A4BF-467C-935B-D30D288C89FE}"/>
              </a:ext>
            </a:extLst>
          </p:cNvPr>
          <p:cNvPicPr>
            <a:picLocks noChangeAspect="1"/>
          </p:cNvPicPr>
          <p:nvPr/>
        </p:nvPicPr>
        <p:blipFill>
          <a:blip r:embed="rId4"/>
          <a:stretch>
            <a:fillRect/>
          </a:stretch>
        </p:blipFill>
        <p:spPr>
          <a:xfrm>
            <a:off x="6278782" y="845367"/>
            <a:ext cx="5413410" cy="5435209"/>
          </a:xfrm>
          <a:prstGeom prst="rect">
            <a:avLst/>
          </a:prstGeom>
        </p:spPr>
      </p:pic>
    </p:spTree>
    <p:extLst>
      <p:ext uri="{BB962C8B-B14F-4D97-AF65-F5344CB8AC3E}">
        <p14:creationId xmlns:p14="http://schemas.microsoft.com/office/powerpoint/2010/main" val="260327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p:bldP spid="2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877634-42DC-47C0-8106-267D2897193D}"/>
              </a:ext>
            </a:extLst>
          </p:cNvPr>
          <p:cNvPicPr>
            <a:picLocks noChangeAspect="1"/>
          </p:cNvPicPr>
          <p:nvPr/>
        </p:nvPicPr>
        <p:blipFill>
          <a:blip r:embed="rId2"/>
          <a:stretch>
            <a:fillRect/>
          </a:stretch>
        </p:blipFill>
        <p:spPr>
          <a:xfrm>
            <a:off x="264238" y="2718260"/>
            <a:ext cx="4229100" cy="1190625"/>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37B49DE5-D444-4E94-BD30-8B738F9B0D7B}"/>
              </a:ext>
            </a:extLst>
          </p:cNvPr>
          <p:cNvSpPr/>
          <p:nvPr/>
        </p:nvSpPr>
        <p:spPr>
          <a:xfrm>
            <a:off x="252515" y="2705466"/>
            <a:ext cx="4240823" cy="120341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0B96C3F6-BF73-44D7-9074-0189F7C8797B}"/>
              </a:ext>
            </a:extLst>
          </p:cNvPr>
          <p:cNvSpPr txBox="1"/>
          <p:nvPr/>
        </p:nvSpPr>
        <p:spPr>
          <a:xfrm>
            <a:off x="164123" y="1039031"/>
            <a:ext cx="4329215" cy="1200329"/>
          </a:xfrm>
          <a:prstGeom prst="rect">
            <a:avLst/>
          </a:prstGeom>
          <a:noFill/>
        </p:spPr>
        <p:txBody>
          <a:bodyPr wrap="square">
            <a:spAutoFit/>
          </a:bodyPr>
          <a:lstStyle/>
          <a:p>
            <a:pPr>
              <a:spcBef>
                <a:spcPts val="600"/>
              </a:spcBef>
            </a:pPr>
            <a:r>
              <a:rPr lang="en-US" b="1" noProof="1">
                <a:solidFill>
                  <a:srgbClr val="000000"/>
                </a:solidFill>
                <a:latin typeface="Bahnschrift SemiBold" panose="020B0502040204020203" pitchFamily="34" charset="0"/>
              </a:rPr>
              <a:t>Veya APOD’u secebilir istediginiz tarihi girerek gunun astronomy fotografini alabilir ve uygulamalarinizda kullanabilirsiniz</a:t>
            </a:r>
            <a:endParaRPr lang="en-US" b="1" i="0" noProof="1">
              <a:solidFill>
                <a:srgbClr val="000000"/>
              </a:solidFill>
              <a:effectLst/>
              <a:latin typeface="Bahnschrift SemiBold" panose="020B0502040204020203" pitchFamily="34" charset="0"/>
            </a:endParaRPr>
          </a:p>
        </p:txBody>
      </p:sp>
      <p:sp>
        <p:nvSpPr>
          <p:cNvPr id="21" name="TextBox 20">
            <a:extLst>
              <a:ext uri="{FF2B5EF4-FFF2-40B4-BE49-F238E27FC236}">
                <a16:creationId xmlns:a16="http://schemas.microsoft.com/office/drawing/2014/main" id="{D8315D0F-7A2F-4CD0-B16C-D0C24FD682C5}"/>
              </a:ext>
            </a:extLst>
          </p:cNvPr>
          <p:cNvSpPr txBox="1"/>
          <p:nvPr/>
        </p:nvSpPr>
        <p:spPr>
          <a:xfrm>
            <a:off x="244836" y="4364895"/>
            <a:ext cx="4229101" cy="1200329"/>
          </a:xfrm>
          <a:prstGeom prst="rect">
            <a:avLst/>
          </a:prstGeom>
          <a:noFill/>
        </p:spPr>
        <p:txBody>
          <a:bodyPr wrap="square">
            <a:spAutoFit/>
          </a:bodyPr>
          <a:lstStyle/>
          <a:p>
            <a:pPr>
              <a:spcBef>
                <a:spcPts val="600"/>
              </a:spcBef>
            </a:pPr>
            <a:r>
              <a:rPr lang="en-US" noProof="1">
                <a:latin typeface="Bahnschrift SemiBold" panose="020B0502040204020203" pitchFamily="34" charset="0"/>
              </a:rPr>
              <a:t>ornek sorgu : </a:t>
            </a:r>
            <a:r>
              <a:rPr lang="en-US" noProof="1"/>
              <a:t>https://api.nasa.gov/planetary/apod?api_key=zb1JohVklBe4ctI4GfgQqkzhQXsZ1f0bVgAidcAJ</a:t>
            </a:r>
            <a:endParaRPr lang="en-US" b="1" i="0" noProof="1">
              <a:effectLst/>
              <a:latin typeface="Bahnschrift SemiBold" panose="020B0502040204020203" pitchFamily="34" charset="0"/>
            </a:endParaRPr>
          </a:p>
        </p:txBody>
      </p:sp>
      <p:pic>
        <p:nvPicPr>
          <p:cNvPr id="6" name="Picture 5">
            <a:extLst>
              <a:ext uri="{FF2B5EF4-FFF2-40B4-BE49-F238E27FC236}">
                <a16:creationId xmlns:a16="http://schemas.microsoft.com/office/drawing/2014/main" id="{86C1CEA4-2599-47BC-9C05-B3C557541C40}"/>
              </a:ext>
            </a:extLst>
          </p:cNvPr>
          <p:cNvPicPr>
            <a:picLocks noChangeAspect="1"/>
          </p:cNvPicPr>
          <p:nvPr/>
        </p:nvPicPr>
        <p:blipFill>
          <a:blip r:embed="rId4"/>
          <a:stretch>
            <a:fillRect/>
          </a:stretch>
        </p:blipFill>
        <p:spPr>
          <a:xfrm>
            <a:off x="4580813" y="1184564"/>
            <a:ext cx="7435341" cy="4738478"/>
          </a:xfrm>
          <a:prstGeom prst="rect">
            <a:avLst/>
          </a:prstGeom>
        </p:spPr>
      </p:pic>
    </p:spTree>
    <p:extLst>
      <p:ext uri="{BB962C8B-B14F-4D97-AF65-F5344CB8AC3E}">
        <p14:creationId xmlns:p14="http://schemas.microsoft.com/office/powerpoint/2010/main" val="383392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par>
                                <p:cTn id="13" presetID="2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24A2886-5E18-4BDB-A231-E0246F046D21}"/>
              </a:ext>
            </a:extLst>
          </p:cNvPr>
          <p:cNvPicPr>
            <a:picLocks noChangeAspect="1"/>
          </p:cNvPicPr>
          <p:nvPr/>
        </p:nvPicPr>
        <p:blipFill>
          <a:blip r:embed="rId2"/>
          <a:stretch>
            <a:fillRect/>
          </a:stretch>
        </p:blipFill>
        <p:spPr>
          <a:xfrm>
            <a:off x="132701" y="1353107"/>
            <a:ext cx="2137428" cy="4902864"/>
          </a:xfrm>
          <a:prstGeom prst="rect">
            <a:avLst/>
          </a:prstGeom>
        </p:spPr>
      </p:pic>
      <p:sp>
        <p:nvSpPr>
          <p:cNvPr id="8" name="TextBox 7">
            <a:extLst>
              <a:ext uri="{FF2B5EF4-FFF2-40B4-BE49-F238E27FC236}">
                <a16:creationId xmlns:a16="http://schemas.microsoft.com/office/drawing/2014/main" id="{23C517F5-B142-4753-8F85-3232B4A31640}"/>
              </a:ext>
            </a:extLst>
          </p:cNvPr>
          <p:cNvSpPr txBox="1"/>
          <p:nvPr/>
        </p:nvSpPr>
        <p:spPr>
          <a:xfrm>
            <a:off x="748810" y="918210"/>
            <a:ext cx="2905124" cy="369332"/>
          </a:xfrm>
          <a:prstGeom prst="rect">
            <a:avLst/>
          </a:prstGeom>
          <a:noFill/>
        </p:spPr>
        <p:txBody>
          <a:bodyPr wrap="square">
            <a:spAutoFit/>
          </a:bodyPr>
          <a:lstStyle/>
          <a:p>
            <a:r>
              <a:rPr lang="en-US" dirty="0">
                <a:latin typeface="Bahnschrift SemiBold" panose="020B0502040204020203" pitchFamily="34" charset="0"/>
              </a:rPr>
              <a:t>https://collectapi.com/tr/</a:t>
            </a:r>
          </a:p>
        </p:txBody>
      </p:sp>
      <p:pic>
        <p:nvPicPr>
          <p:cNvPr id="9" name="Picture 8">
            <a:extLst>
              <a:ext uri="{FF2B5EF4-FFF2-40B4-BE49-F238E27FC236}">
                <a16:creationId xmlns:a16="http://schemas.microsoft.com/office/drawing/2014/main" id="{D31F9FD5-8A50-44D8-8301-3C5B4FA407C7}"/>
              </a:ext>
            </a:extLst>
          </p:cNvPr>
          <p:cNvPicPr>
            <a:picLocks noChangeAspect="1"/>
          </p:cNvPicPr>
          <p:nvPr/>
        </p:nvPicPr>
        <p:blipFill>
          <a:blip r:embed="rId3"/>
          <a:stretch>
            <a:fillRect/>
          </a:stretch>
        </p:blipFill>
        <p:spPr>
          <a:xfrm>
            <a:off x="2330939" y="1353107"/>
            <a:ext cx="2015943" cy="3169395"/>
          </a:xfrm>
          <a:prstGeom prst="rect">
            <a:avLst/>
          </a:prstGeom>
        </p:spPr>
      </p:pic>
      <p:pic>
        <p:nvPicPr>
          <p:cNvPr id="14" name="Picture 13">
            <a:extLst>
              <a:ext uri="{FF2B5EF4-FFF2-40B4-BE49-F238E27FC236}">
                <a16:creationId xmlns:a16="http://schemas.microsoft.com/office/drawing/2014/main" id="{50D25E03-00D5-43B5-AAD8-DFA3D58A878B}"/>
              </a:ext>
            </a:extLst>
          </p:cNvPr>
          <p:cNvPicPr>
            <a:picLocks noChangeAspect="1"/>
          </p:cNvPicPr>
          <p:nvPr/>
        </p:nvPicPr>
        <p:blipFill>
          <a:blip r:embed="rId4"/>
          <a:stretch>
            <a:fillRect/>
          </a:stretch>
        </p:blipFill>
        <p:spPr>
          <a:xfrm>
            <a:off x="5136901" y="859293"/>
            <a:ext cx="2381131" cy="5398661"/>
          </a:xfrm>
          <a:prstGeom prst="rect">
            <a:avLst/>
          </a:prstGeom>
        </p:spPr>
      </p:pic>
      <p:pic>
        <p:nvPicPr>
          <p:cNvPr id="16" name="Picture 15">
            <a:extLst>
              <a:ext uri="{FF2B5EF4-FFF2-40B4-BE49-F238E27FC236}">
                <a16:creationId xmlns:a16="http://schemas.microsoft.com/office/drawing/2014/main" id="{52C564E4-635B-4912-972C-CB7813371628}"/>
              </a:ext>
            </a:extLst>
          </p:cNvPr>
          <p:cNvPicPr>
            <a:picLocks noChangeAspect="1"/>
          </p:cNvPicPr>
          <p:nvPr/>
        </p:nvPicPr>
        <p:blipFill>
          <a:blip r:embed="rId5"/>
          <a:stretch>
            <a:fillRect/>
          </a:stretch>
        </p:blipFill>
        <p:spPr>
          <a:xfrm>
            <a:off x="7578843" y="64422"/>
            <a:ext cx="2117481" cy="6208887"/>
          </a:xfrm>
          <a:prstGeom prst="rect">
            <a:avLst/>
          </a:prstGeom>
        </p:spPr>
      </p:pic>
      <p:pic>
        <p:nvPicPr>
          <p:cNvPr id="18" name="Picture 17">
            <a:extLst>
              <a:ext uri="{FF2B5EF4-FFF2-40B4-BE49-F238E27FC236}">
                <a16:creationId xmlns:a16="http://schemas.microsoft.com/office/drawing/2014/main" id="{60E148D3-D280-4D53-BFD6-4DC14C48E6E4}"/>
              </a:ext>
            </a:extLst>
          </p:cNvPr>
          <p:cNvPicPr>
            <a:picLocks noChangeAspect="1"/>
          </p:cNvPicPr>
          <p:nvPr/>
        </p:nvPicPr>
        <p:blipFill>
          <a:blip r:embed="rId6"/>
          <a:stretch>
            <a:fillRect/>
          </a:stretch>
        </p:blipFill>
        <p:spPr>
          <a:xfrm>
            <a:off x="9757134" y="99591"/>
            <a:ext cx="2417007" cy="6134910"/>
          </a:xfrm>
          <a:prstGeom prst="rect">
            <a:avLst/>
          </a:prstGeom>
        </p:spPr>
      </p:pic>
      <p:pic>
        <p:nvPicPr>
          <p:cNvPr id="11" name="Picture 2" descr="Rest API ve Postman'e Giriş. Yazılım sektöründe kod geliştirmesi ve… | by  Tuğçe Akın | Medium">
            <a:extLst>
              <a:ext uri="{FF2B5EF4-FFF2-40B4-BE49-F238E27FC236}">
                <a16:creationId xmlns:a16="http://schemas.microsoft.com/office/drawing/2014/main" id="{6C427C6D-D068-4277-957C-9CE9748E54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6882" y="23336"/>
            <a:ext cx="2409344" cy="962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4404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7D76A5-4AB9-407C-9823-FBE4F4B078ED}"/>
              </a:ext>
            </a:extLst>
          </p:cNvPr>
          <p:cNvPicPr>
            <a:picLocks noChangeAspect="1"/>
          </p:cNvPicPr>
          <p:nvPr/>
        </p:nvPicPr>
        <p:blipFill>
          <a:blip r:embed="rId2"/>
          <a:stretch>
            <a:fillRect/>
          </a:stretch>
        </p:blipFill>
        <p:spPr>
          <a:xfrm>
            <a:off x="486923" y="1658525"/>
            <a:ext cx="4897315" cy="843082"/>
          </a:xfrm>
          <a:prstGeom prst="rect">
            <a:avLst/>
          </a:prstGeom>
        </p:spPr>
      </p:pic>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3C517F5-B142-4753-8F85-3232B4A31640}"/>
              </a:ext>
            </a:extLst>
          </p:cNvPr>
          <p:cNvSpPr txBox="1"/>
          <p:nvPr/>
        </p:nvSpPr>
        <p:spPr>
          <a:xfrm>
            <a:off x="634146" y="135729"/>
            <a:ext cx="2905124" cy="369332"/>
          </a:xfrm>
          <a:prstGeom prst="rect">
            <a:avLst/>
          </a:prstGeom>
          <a:noFill/>
        </p:spPr>
        <p:txBody>
          <a:bodyPr wrap="square">
            <a:spAutoFit/>
          </a:bodyPr>
          <a:lstStyle/>
          <a:p>
            <a:r>
              <a:rPr lang="en-US" dirty="0">
                <a:latin typeface="Bahnschrift SemiBold" panose="020B0502040204020203" pitchFamily="34" charset="0"/>
              </a:rPr>
              <a:t>https://collectapi.com/tr/</a:t>
            </a:r>
          </a:p>
        </p:txBody>
      </p:sp>
      <p:pic>
        <p:nvPicPr>
          <p:cNvPr id="11" name="Picture 2" descr="Rest API ve Postman'e Giriş. Yazılım sektöründe kod geliştirmesi ve… | by  Tuğçe Akın | Medium">
            <a:extLst>
              <a:ext uri="{FF2B5EF4-FFF2-40B4-BE49-F238E27FC236}">
                <a16:creationId xmlns:a16="http://schemas.microsoft.com/office/drawing/2014/main" id="{6C427C6D-D068-4277-957C-9CE9748E5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6882" y="2333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05C4448-9B1E-4510-ACFF-F286F4913D20}"/>
              </a:ext>
            </a:extLst>
          </p:cNvPr>
          <p:cNvSpPr/>
          <p:nvPr/>
        </p:nvSpPr>
        <p:spPr>
          <a:xfrm>
            <a:off x="486923" y="1658526"/>
            <a:ext cx="4897315" cy="84308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TextBox 9">
            <a:extLst>
              <a:ext uri="{FF2B5EF4-FFF2-40B4-BE49-F238E27FC236}">
                <a16:creationId xmlns:a16="http://schemas.microsoft.com/office/drawing/2014/main" id="{25B187EB-977B-4104-8F29-AA716FEF96DD}"/>
              </a:ext>
            </a:extLst>
          </p:cNvPr>
          <p:cNvSpPr txBox="1"/>
          <p:nvPr/>
        </p:nvSpPr>
        <p:spPr>
          <a:xfrm>
            <a:off x="283648" y="934047"/>
            <a:ext cx="5289375" cy="646331"/>
          </a:xfrm>
          <a:prstGeom prst="rect">
            <a:avLst/>
          </a:prstGeom>
          <a:noFill/>
        </p:spPr>
        <p:txBody>
          <a:bodyPr wrap="square">
            <a:spAutoFit/>
          </a:bodyPr>
          <a:lstStyle/>
          <a:p>
            <a:r>
              <a:rPr lang="en-US" noProof="1">
                <a:latin typeface="Bahnschrift SemiBold" panose="020B0502040204020203" pitchFamily="34" charset="0"/>
              </a:rPr>
              <a:t>1- Ekranin sag ust tarafindaki </a:t>
            </a:r>
            <a:r>
              <a:rPr lang="en-US" noProof="1">
                <a:solidFill>
                  <a:srgbClr val="C00000"/>
                </a:solidFill>
                <a:latin typeface="Bahnschrift SemiBold" panose="020B0502040204020203" pitchFamily="34" charset="0"/>
              </a:rPr>
              <a:t>Giris Yap</a:t>
            </a:r>
            <a:r>
              <a:rPr lang="en-US" noProof="1">
                <a:latin typeface="Bahnschrift SemiBold" panose="020B0502040204020203" pitchFamily="34" charset="0"/>
              </a:rPr>
              <a:t> sekmesine gidelim</a:t>
            </a:r>
          </a:p>
        </p:txBody>
      </p:sp>
      <p:pic>
        <p:nvPicPr>
          <p:cNvPr id="14" name="Picture 13">
            <a:extLst>
              <a:ext uri="{FF2B5EF4-FFF2-40B4-BE49-F238E27FC236}">
                <a16:creationId xmlns:a16="http://schemas.microsoft.com/office/drawing/2014/main" id="{55707649-653C-4E61-84F2-8433DFCC0099}"/>
              </a:ext>
            </a:extLst>
          </p:cNvPr>
          <p:cNvPicPr>
            <a:picLocks noChangeAspect="1"/>
          </p:cNvPicPr>
          <p:nvPr/>
        </p:nvPicPr>
        <p:blipFill>
          <a:blip r:embed="rId4"/>
          <a:stretch>
            <a:fillRect/>
          </a:stretch>
        </p:blipFill>
        <p:spPr>
          <a:xfrm>
            <a:off x="1078523" y="3022530"/>
            <a:ext cx="3028950" cy="3219450"/>
          </a:xfrm>
          <a:prstGeom prst="rect">
            <a:avLst/>
          </a:prstGeom>
        </p:spPr>
      </p:pic>
      <p:sp>
        <p:nvSpPr>
          <p:cNvPr id="16" name="Rectangle 15">
            <a:extLst>
              <a:ext uri="{FF2B5EF4-FFF2-40B4-BE49-F238E27FC236}">
                <a16:creationId xmlns:a16="http://schemas.microsoft.com/office/drawing/2014/main" id="{E98AE02D-85AB-47EB-8410-D6234F19832B}"/>
              </a:ext>
            </a:extLst>
          </p:cNvPr>
          <p:cNvSpPr/>
          <p:nvPr/>
        </p:nvSpPr>
        <p:spPr>
          <a:xfrm>
            <a:off x="1078524" y="3010474"/>
            <a:ext cx="3028950" cy="322846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90030B1D-6FCA-4323-8F2D-2C87E31D85EC}"/>
              </a:ext>
            </a:extLst>
          </p:cNvPr>
          <p:cNvSpPr txBox="1"/>
          <p:nvPr/>
        </p:nvSpPr>
        <p:spPr>
          <a:xfrm>
            <a:off x="236660" y="2575587"/>
            <a:ext cx="4897315" cy="369332"/>
          </a:xfrm>
          <a:prstGeom prst="rect">
            <a:avLst/>
          </a:prstGeom>
          <a:noFill/>
        </p:spPr>
        <p:txBody>
          <a:bodyPr wrap="square">
            <a:spAutoFit/>
          </a:bodyPr>
          <a:lstStyle/>
          <a:p>
            <a:r>
              <a:rPr lang="en-US" noProof="1">
                <a:latin typeface="Bahnschrift SemiBold" panose="020B0502040204020203" pitchFamily="34" charset="0"/>
              </a:rPr>
              <a:t>2- Dilediginiz yontemle sisteme giris yapalim</a:t>
            </a:r>
          </a:p>
        </p:txBody>
      </p:sp>
      <p:pic>
        <p:nvPicPr>
          <p:cNvPr id="19" name="Picture 18">
            <a:extLst>
              <a:ext uri="{FF2B5EF4-FFF2-40B4-BE49-F238E27FC236}">
                <a16:creationId xmlns:a16="http://schemas.microsoft.com/office/drawing/2014/main" id="{B67DFABE-DA94-4ED8-A2E7-D7027B4095E1}"/>
              </a:ext>
            </a:extLst>
          </p:cNvPr>
          <p:cNvPicPr>
            <a:picLocks noChangeAspect="1"/>
          </p:cNvPicPr>
          <p:nvPr/>
        </p:nvPicPr>
        <p:blipFill>
          <a:blip r:embed="rId5"/>
          <a:stretch>
            <a:fillRect/>
          </a:stretch>
        </p:blipFill>
        <p:spPr>
          <a:xfrm>
            <a:off x="6661002" y="2246340"/>
            <a:ext cx="4259030" cy="822865"/>
          </a:xfrm>
          <a:prstGeom prst="rect">
            <a:avLst/>
          </a:prstGeom>
        </p:spPr>
      </p:pic>
      <p:sp>
        <p:nvSpPr>
          <p:cNvPr id="21" name="Rectangle 20">
            <a:extLst>
              <a:ext uri="{FF2B5EF4-FFF2-40B4-BE49-F238E27FC236}">
                <a16:creationId xmlns:a16="http://schemas.microsoft.com/office/drawing/2014/main" id="{ABCB2E60-C891-42DA-9F0D-7CA7E5E304EC}"/>
              </a:ext>
            </a:extLst>
          </p:cNvPr>
          <p:cNvSpPr/>
          <p:nvPr/>
        </p:nvSpPr>
        <p:spPr>
          <a:xfrm>
            <a:off x="6661002" y="2255432"/>
            <a:ext cx="4259030" cy="81377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TextBox 21">
            <a:extLst>
              <a:ext uri="{FF2B5EF4-FFF2-40B4-BE49-F238E27FC236}">
                <a16:creationId xmlns:a16="http://schemas.microsoft.com/office/drawing/2014/main" id="{B0E6DD1A-E7B8-4CAC-AB56-A4DE3D33DE46}"/>
              </a:ext>
            </a:extLst>
          </p:cNvPr>
          <p:cNvSpPr txBox="1"/>
          <p:nvPr/>
        </p:nvSpPr>
        <p:spPr>
          <a:xfrm>
            <a:off x="6518031" y="1580378"/>
            <a:ext cx="4897316" cy="646331"/>
          </a:xfrm>
          <a:prstGeom prst="rect">
            <a:avLst/>
          </a:prstGeom>
          <a:noFill/>
        </p:spPr>
        <p:txBody>
          <a:bodyPr wrap="square">
            <a:spAutoFit/>
          </a:bodyPr>
          <a:lstStyle/>
          <a:p>
            <a:r>
              <a:rPr lang="en-US" noProof="1">
                <a:latin typeface="Bahnschrift SemiBold" panose="020B0502040204020203" pitchFamily="34" charset="0"/>
              </a:rPr>
              <a:t>3- Ekranin sag ust tarafindaki </a:t>
            </a:r>
            <a:r>
              <a:rPr lang="en-US" noProof="1">
                <a:solidFill>
                  <a:srgbClr val="C00000"/>
                </a:solidFill>
                <a:latin typeface="Bahnschrift SemiBold" panose="020B0502040204020203" pitchFamily="34" charset="0"/>
              </a:rPr>
              <a:t>Hesap </a:t>
            </a:r>
            <a:r>
              <a:rPr lang="en-US" noProof="1">
                <a:latin typeface="Bahnschrift SemiBold" panose="020B0502040204020203" pitchFamily="34" charset="0"/>
              </a:rPr>
              <a:t>sekmesinden </a:t>
            </a:r>
            <a:r>
              <a:rPr lang="en-US" noProof="1">
                <a:solidFill>
                  <a:srgbClr val="C00000"/>
                </a:solidFill>
                <a:latin typeface="Bahnschrift SemiBold" panose="020B0502040204020203" pitchFamily="34" charset="0"/>
              </a:rPr>
              <a:t>Profil</a:t>
            </a:r>
            <a:r>
              <a:rPr lang="en-US" noProof="1">
                <a:latin typeface="Bahnschrift SemiBold" panose="020B0502040204020203" pitchFamily="34" charset="0"/>
              </a:rPr>
              <a:t>’i secelim</a:t>
            </a:r>
          </a:p>
        </p:txBody>
      </p:sp>
      <p:pic>
        <p:nvPicPr>
          <p:cNvPr id="24" name="Picture 23">
            <a:extLst>
              <a:ext uri="{FF2B5EF4-FFF2-40B4-BE49-F238E27FC236}">
                <a16:creationId xmlns:a16="http://schemas.microsoft.com/office/drawing/2014/main" id="{B312CE11-D009-4AF0-9A21-F912AC3F601C}"/>
              </a:ext>
            </a:extLst>
          </p:cNvPr>
          <p:cNvPicPr>
            <a:picLocks noChangeAspect="1"/>
          </p:cNvPicPr>
          <p:nvPr/>
        </p:nvPicPr>
        <p:blipFill>
          <a:blip r:embed="rId6"/>
          <a:stretch>
            <a:fillRect/>
          </a:stretch>
        </p:blipFill>
        <p:spPr>
          <a:xfrm>
            <a:off x="6742276" y="4198374"/>
            <a:ext cx="4611376" cy="1642702"/>
          </a:xfrm>
          <a:prstGeom prst="rect">
            <a:avLst/>
          </a:prstGeom>
        </p:spPr>
      </p:pic>
      <p:sp>
        <p:nvSpPr>
          <p:cNvPr id="25" name="Rectangle 24">
            <a:extLst>
              <a:ext uri="{FF2B5EF4-FFF2-40B4-BE49-F238E27FC236}">
                <a16:creationId xmlns:a16="http://schemas.microsoft.com/office/drawing/2014/main" id="{D7CF03C5-4335-4FDF-94FE-0D44B82C3B57}"/>
              </a:ext>
            </a:extLst>
          </p:cNvPr>
          <p:cNvSpPr/>
          <p:nvPr/>
        </p:nvSpPr>
        <p:spPr>
          <a:xfrm>
            <a:off x="6742274" y="4205952"/>
            <a:ext cx="4611375" cy="164270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6" name="TextBox 25">
            <a:extLst>
              <a:ext uri="{FF2B5EF4-FFF2-40B4-BE49-F238E27FC236}">
                <a16:creationId xmlns:a16="http://schemas.microsoft.com/office/drawing/2014/main" id="{0BFD80CE-7825-43F7-BF9C-A66636D87DC8}"/>
              </a:ext>
            </a:extLst>
          </p:cNvPr>
          <p:cNvSpPr txBox="1"/>
          <p:nvPr/>
        </p:nvSpPr>
        <p:spPr>
          <a:xfrm>
            <a:off x="6661002" y="3430680"/>
            <a:ext cx="4452475" cy="646331"/>
          </a:xfrm>
          <a:prstGeom prst="rect">
            <a:avLst/>
          </a:prstGeom>
          <a:noFill/>
        </p:spPr>
        <p:txBody>
          <a:bodyPr wrap="square">
            <a:spAutoFit/>
          </a:bodyPr>
          <a:lstStyle/>
          <a:p>
            <a:r>
              <a:rPr lang="en-US" noProof="1">
                <a:latin typeface="Bahnschrift SemiBold" panose="020B0502040204020203" pitchFamily="34" charset="0"/>
              </a:rPr>
              <a:t>4- API Token’i gorunur hale getirelim ve kopyalayalim</a:t>
            </a:r>
          </a:p>
        </p:txBody>
      </p:sp>
    </p:spTree>
    <p:extLst>
      <p:ext uri="{BB962C8B-B14F-4D97-AF65-F5344CB8AC3E}">
        <p14:creationId xmlns:p14="http://schemas.microsoft.com/office/powerpoint/2010/main" val="158769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down)">
                                      <p:cBhvr>
                                        <p:cTn id="40" dur="500"/>
                                        <p:tgtEl>
                                          <p:spTgt spid="2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down)">
                                      <p:cBhvr>
                                        <p:cTn id="43" dur="500"/>
                                        <p:tgtEl>
                                          <p:spTgt spid="2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down)">
                                      <p:cBhvr>
                                        <p:cTn id="4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p:bldP spid="16" grpId="0" animBg="1"/>
      <p:bldP spid="17" grpId="0"/>
      <p:bldP spid="21" grpId="0" animBg="1"/>
      <p:bldP spid="22" grpId="0"/>
      <p:bldP spid="25" grpId="0" animBg="1"/>
      <p:bldP spid="2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1" name="Picture 2" descr="Rest API ve Postman'e Giriş. Yazılım sektöründe kod geliştirmesi ve… | by  Tuğçe Akın | Medium">
            <a:extLst>
              <a:ext uri="{FF2B5EF4-FFF2-40B4-BE49-F238E27FC236}">
                <a16:creationId xmlns:a16="http://schemas.microsoft.com/office/drawing/2014/main" id="{6C427C6D-D068-4277-957C-9CE9748E5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6882" y="23336"/>
            <a:ext cx="2409344" cy="9621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4F05F5-A911-4CBB-BC40-80D9147C6F77}"/>
              </a:ext>
            </a:extLst>
          </p:cNvPr>
          <p:cNvPicPr>
            <a:picLocks noChangeAspect="1"/>
          </p:cNvPicPr>
          <p:nvPr/>
        </p:nvPicPr>
        <p:blipFill>
          <a:blip r:embed="rId3"/>
          <a:stretch>
            <a:fillRect/>
          </a:stretch>
        </p:blipFill>
        <p:spPr>
          <a:xfrm>
            <a:off x="164123" y="877234"/>
            <a:ext cx="4067908" cy="753078"/>
          </a:xfrm>
          <a:prstGeom prst="rect">
            <a:avLst/>
          </a:prstGeom>
        </p:spPr>
      </p:pic>
      <p:sp>
        <p:nvSpPr>
          <p:cNvPr id="13" name="Rectangle 12">
            <a:extLst>
              <a:ext uri="{FF2B5EF4-FFF2-40B4-BE49-F238E27FC236}">
                <a16:creationId xmlns:a16="http://schemas.microsoft.com/office/drawing/2014/main" id="{F05C4448-9B1E-4510-ACFF-F286F4913D20}"/>
              </a:ext>
            </a:extLst>
          </p:cNvPr>
          <p:cNvSpPr/>
          <p:nvPr/>
        </p:nvSpPr>
        <p:spPr>
          <a:xfrm>
            <a:off x="164123" y="877235"/>
            <a:ext cx="4067908" cy="72751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10" name="Picture 9">
            <a:extLst>
              <a:ext uri="{FF2B5EF4-FFF2-40B4-BE49-F238E27FC236}">
                <a16:creationId xmlns:a16="http://schemas.microsoft.com/office/drawing/2014/main" id="{6443DE6D-2B98-48E4-AFBA-6E6E661EB767}"/>
              </a:ext>
            </a:extLst>
          </p:cNvPr>
          <p:cNvPicPr>
            <a:picLocks noChangeAspect="1"/>
          </p:cNvPicPr>
          <p:nvPr/>
        </p:nvPicPr>
        <p:blipFill>
          <a:blip r:embed="rId4"/>
          <a:stretch>
            <a:fillRect/>
          </a:stretch>
        </p:blipFill>
        <p:spPr>
          <a:xfrm>
            <a:off x="4346882" y="1199962"/>
            <a:ext cx="7469980" cy="5008208"/>
          </a:xfrm>
          <a:prstGeom prst="rect">
            <a:avLst/>
          </a:prstGeom>
        </p:spPr>
      </p:pic>
      <p:sp>
        <p:nvSpPr>
          <p:cNvPr id="17" name="Rectangle 16">
            <a:extLst>
              <a:ext uri="{FF2B5EF4-FFF2-40B4-BE49-F238E27FC236}">
                <a16:creationId xmlns:a16="http://schemas.microsoft.com/office/drawing/2014/main" id="{33956F3E-CFF3-405A-A75C-E06B5C658439}"/>
              </a:ext>
            </a:extLst>
          </p:cNvPr>
          <p:cNvSpPr/>
          <p:nvPr/>
        </p:nvSpPr>
        <p:spPr>
          <a:xfrm>
            <a:off x="4346881" y="1199961"/>
            <a:ext cx="7469979" cy="500820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Rectangle 18">
            <a:extLst>
              <a:ext uri="{FF2B5EF4-FFF2-40B4-BE49-F238E27FC236}">
                <a16:creationId xmlns:a16="http://schemas.microsoft.com/office/drawing/2014/main" id="{B9609C2E-1D17-49E2-845B-D852E5198894}"/>
              </a:ext>
            </a:extLst>
          </p:cNvPr>
          <p:cNvSpPr/>
          <p:nvPr/>
        </p:nvSpPr>
        <p:spPr>
          <a:xfrm>
            <a:off x="5441802" y="1845126"/>
            <a:ext cx="654198" cy="22986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Rectangle 19">
            <a:extLst>
              <a:ext uri="{FF2B5EF4-FFF2-40B4-BE49-F238E27FC236}">
                <a16:creationId xmlns:a16="http://schemas.microsoft.com/office/drawing/2014/main" id="{EFEDEFA6-9EF4-4E8A-8AD1-CE2323496FFA}"/>
              </a:ext>
            </a:extLst>
          </p:cNvPr>
          <p:cNvSpPr/>
          <p:nvPr/>
        </p:nvSpPr>
        <p:spPr>
          <a:xfrm>
            <a:off x="4410171" y="3128802"/>
            <a:ext cx="5073797" cy="22986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BBFC79A9-539A-46CE-888F-8DBA432FE20B}"/>
              </a:ext>
            </a:extLst>
          </p:cNvPr>
          <p:cNvSpPr txBox="1"/>
          <p:nvPr/>
        </p:nvSpPr>
        <p:spPr>
          <a:xfrm>
            <a:off x="276591" y="2282510"/>
            <a:ext cx="3842971" cy="1477328"/>
          </a:xfrm>
          <a:prstGeom prst="rect">
            <a:avLst/>
          </a:prstGeom>
          <a:noFill/>
        </p:spPr>
        <p:txBody>
          <a:bodyPr wrap="square">
            <a:spAutoFit/>
          </a:bodyPr>
          <a:lstStyle/>
          <a:p>
            <a:r>
              <a:rPr lang="en-US" noProof="1">
                <a:latin typeface="Bahnschrift SemiBold" panose="020B0502040204020203" pitchFamily="34" charset="0"/>
              </a:rPr>
              <a:t>Sorguyu yaparken Headers menusunde “</a:t>
            </a:r>
            <a:r>
              <a:rPr lang="en-US" noProof="1">
                <a:solidFill>
                  <a:srgbClr val="C00000"/>
                </a:solidFill>
                <a:latin typeface="Bahnschrift SemiBold" panose="020B0502040204020203" pitchFamily="34" charset="0"/>
              </a:rPr>
              <a:t>authorization</a:t>
            </a:r>
            <a:r>
              <a:rPr lang="en-US" noProof="1">
                <a:latin typeface="Bahnschrift SemiBold" panose="020B0502040204020203" pitchFamily="34" charset="0"/>
              </a:rPr>
              <a:t>” isminde yeni bir header olusturalim ve deger olarak siteden aldigimiz “</a:t>
            </a:r>
            <a:r>
              <a:rPr lang="en-US" noProof="1">
                <a:solidFill>
                  <a:srgbClr val="C00000"/>
                </a:solidFill>
                <a:latin typeface="Bahnschrift SemiBold" panose="020B0502040204020203" pitchFamily="34" charset="0"/>
              </a:rPr>
              <a:t>apikey token</a:t>
            </a:r>
            <a:r>
              <a:rPr lang="en-US" noProof="1">
                <a:latin typeface="Bahnschrift SemiBold" panose="020B0502040204020203" pitchFamily="34" charset="0"/>
              </a:rPr>
              <a:t>” i  yazalim</a:t>
            </a:r>
          </a:p>
        </p:txBody>
      </p:sp>
    </p:spTree>
    <p:extLst>
      <p:ext uri="{BB962C8B-B14F-4D97-AF65-F5344CB8AC3E}">
        <p14:creationId xmlns:p14="http://schemas.microsoft.com/office/powerpoint/2010/main" val="54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A4790B0-D95C-48F2-B2F6-5AC093F5C324}"/>
              </a:ext>
            </a:extLst>
          </p:cNvPr>
          <p:cNvPicPr>
            <a:picLocks noChangeAspect="1"/>
          </p:cNvPicPr>
          <p:nvPr/>
        </p:nvPicPr>
        <p:blipFill>
          <a:blip r:embed="rId2"/>
          <a:stretch>
            <a:fillRect/>
          </a:stretch>
        </p:blipFill>
        <p:spPr>
          <a:xfrm>
            <a:off x="2280171" y="767082"/>
            <a:ext cx="7678549" cy="976283"/>
          </a:xfrm>
          <a:prstGeom prst="rect">
            <a:avLst/>
          </a:prstGeom>
        </p:spPr>
      </p:pic>
      <p:pic>
        <p:nvPicPr>
          <p:cNvPr id="6" name="Picture 5">
            <a:extLst>
              <a:ext uri="{FF2B5EF4-FFF2-40B4-BE49-F238E27FC236}">
                <a16:creationId xmlns:a16="http://schemas.microsoft.com/office/drawing/2014/main" id="{DDDC4E38-476D-4B33-8E1D-1E6A369CD233}"/>
              </a:ext>
            </a:extLst>
          </p:cNvPr>
          <p:cNvPicPr>
            <a:picLocks noChangeAspect="1"/>
          </p:cNvPicPr>
          <p:nvPr/>
        </p:nvPicPr>
        <p:blipFill>
          <a:blip r:embed="rId3"/>
          <a:stretch>
            <a:fillRect/>
          </a:stretch>
        </p:blipFill>
        <p:spPr>
          <a:xfrm>
            <a:off x="257907" y="2336864"/>
            <a:ext cx="4935416" cy="1433523"/>
          </a:xfrm>
          <a:prstGeom prst="rect">
            <a:avLst/>
          </a:prstGeom>
        </p:spPr>
      </p:pic>
      <p:pic>
        <p:nvPicPr>
          <p:cNvPr id="9" name="Picture 8">
            <a:extLst>
              <a:ext uri="{FF2B5EF4-FFF2-40B4-BE49-F238E27FC236}">
                <a16:creationId xmlns:a16="http://schemas.microsoft.com/office/drawing/2014/main" id="{40C1103B-039D-48D7-9312-D52FEE74FFD3}"/>
              </a:ext>
            </a:extLst>
          </p:cNvPr>
          <p:cNvPicPr>
            <a:picLocks noChangeAspect="1"/>
          </p:cNvPicPr>
          <p:nvPr/>
        </p:nvPicPr>
        <p:blipFill>
          <a:blip r:embed="rId4"/>
          <a:stretch>
            <a:fillRect/>
          </a:stretch>
        </p:blipFill>
        <p:spPr>
          <a:xfrm>
            <a:off x="274425" y="3897103"/>
            <a:ext cx="4918898" cy="1019355"/>
          </a:xfrm>
          <a:prstGeom prst="rect">
            <a:avLst/>
          </a:prstGeom>
        </p:spPr>
      </p:pic>
      <p:pic>
        <p:nvPicPr>
          <p:cNvPr id="11" name="Picture 10">
            <a:extLst>
              <a:ext uri="{FF2B5EF4-FFF2-40B4-BE49-F238E27FC236}">
                <a16:creationId xmlns:a16="http://schemas.microsoft.com/office/drawing/2014/main" id="{142AAC82-7968-4613-A257-1A91738AEF77}"/>
              </a:ext>
            </a:extLst>
          </p:cNvPr>
          <p:cNvPicPr>
            <a:picLocks noChangeAspect="1"/>
          </p:cNvPicPr>
          <p:nvPr/>
        </p:nvPicPr>
        <p:blipFill>
          <a:blip r:embed="rId5"/>
          <a:stretch>
            <a:fillRect/>
          </a:stretch>
        </p:blipFill>
        <p:spPr>
          <a:xfrm>
            <a:off x="274425" y="5054897"/>
            <a:ext cx="4918898" cy="1189184"/>
          </a:xfrm>
          <a:prstGeom prst="rect">
            <a:avLst/>
          </a:prstGeom>
        </p:spPr>
      </p:pic>
      <p:pic>
        <p:nvPicPr>
          <p:cNvPr id="14" name="Picture 13">
            <a:extLst>
              <a:ext uri="{FF2B5EF4-FFF2-40B4-BE49-F238E27FC236}">
                <a16:creationId xmlns:a16="http://schemas.microsoft.com/office/drawing/2014/main" id="{CF8368EA-9F80-4029-BC6F-71C614C9FA1A}"/>
              </a:ext>
            </a:extLst>
          </p:cNvPr>
          <p:cNvPicPr>
            <a:picLocks noChangeAspect="1"/>
          </p:cNvPicPr>
          <p:nvPr/>
        </p:nvPicPr>
        <p:blipFill>
          <a:blip r:embed="rId6"/>
          <a:stretch>
            <a:fillRect/>
          </a:stretch>
        </p:blipFill>
        <p:spPr>
          <a:xfrm>
            <a:off x="6971143" y="2454094"/>
            <a:ext cx="4962950" cy="1189183"/>
          </a:xfrm>
          <a:prstGeom prst="rect">
            <a:avLst/>
          </a:prstGeom>
        </p:spPr>
      </p:pic>
      <p:pic>
        <p:nvPicPr>
          <p:cNvPr id="16" name="Picture 15">
            <a:extLst>
              <a:ext uri="{FF2B5EF4-FFF2-40B4-BE49-F238E27FC236}">
                <a16:creationId xmlns:a16="http://schemas.microsoft.com/office/drawing/2014/main" id="{3D9CCF8C-D590-47FF-B315-213AC7B6D7C9}"/>
              </a:ext>
            </a:extLst>
          </p:cNvPr>
          <p:cNvPicPr>
            <a:picLocks noChangeAspect="1"/>
          </p:cNvPicPr>
          <p:nvPr/>
        </p:nvPicPr>
        <p:blipFill>
          <a:blip r:embed="rId7"/>
          <a:stretch>
            <a:fillRect/>
          </a:stretch>
        </p:blipFill>
        <p:spPr>
          <a:xfrm>
            <a:off x="6971144" y="3836698"/>
            <a:ext cx="4935416" cy="1140509"/>
          </a:xfrm>
          <a:prstGeom prst="rect">
            <a:avLst/>
          </a:prstGeom>
        </p:spPr>
      </p:pic>
      <p:pic>
        <p:nvPicPr>
          <p:cNvPr id="18" name="Picture 17">
            <a:extLst>
              <a:ext uri="{FF2B5EF4-FFF2-40B4-BE49-F238E27FC236}">
                <a16:creationId xmlns:a16="http://schemas.microsoft.com/office/drawing/2014/main" id="{B9254EAE-AA49-4068-ADE2-732166A0EC16}"/>
              </a:ext>
            </a:extLst>
          </p:cNvPr>
          <p:cNvPicPr>
            <a:picLocks noChangeAspect="1"/>
          </p:cNvPicPr>
          <p:nvPr/>
        </p:nvPicPr>
        <p:blipFill>
          <a:blip r:embed="rId8"/>
          <a:stretch>
            <a:fillRect/>
          </a:stretch>
        </p:blipFill>
        <p:spPr>
          <a:xfrm>
            <a:off x="6971143" y="5041361"/>
            <a:ext cx="4962950" cy="1208132"/>
          </a:xfrm>
          <a:prstGeom prst="rect">
            <a:avLst/>
          </a:prstGeom>
        </p:spPr>
      </p:pic>
      <p:cxnSp>
        <p:nvCxnSpPr>
          <p:cNvPr id="20" name="Connector: Elbow 19">
            <a:extLst>
              <a:ext uri="{FF2B5EF4-FFF2-40B4-BE49-F238E27FC236}">
                <a16:creationId xmlns:a16="http://schemas.microsoft.com/office/drawing/2014/main" id="{E06536B2-17E2-4074-8623-D20EBC8BAAEE}"/>
              </a:ext>
            </a:extLst>
          </p:cNvPr>
          <p:cNvCxnSpPr>
            <a:stCxn id="3" idx="2"/>
            <a:endCxn id="6" idx="3"/>
          </p:cNvCxnSpPr>
          <p:nvPr/>
        </p:nvCxnSpPr>
        <p:spPr>
          <a:xfrm rot="5400000">
            <a:off x="5001255" y="1935434"/>
            <a:ext cx="1310261" cy="926123"/>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70ADA6C-EAA4-4703-812D-7776BA8BE8F0}"/>
              </a:ext>
            </a:extLst>
          </p:cNvPr>
          <p:cNvCxnSpPr>
            <a:stCxn id="3" idx="2"/>
            <a:endCxn id="9" idx="3"/>
          </p:cNvCxnSpPr>
          <p:nvPr/>
        </p:nvCxnSpPr>
        <p:spPr>
          <a:xfrm rot="5400000">
            <a:off x="4324677" y="2612012"/>
            <a:ext cx="2663416" cy="926123"/>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CEAA002-9D0B-4195-94A3-7226236698BD}"/>
              </a:ext>
            </a:extLst>
          </p:cNvPr>
          <p:cNvCxnSpPr>
            <a:stCxn id="3" idx="2"/>
            <a:endCxn id="11" idx="3"/>
          </p:cNvCxnSpPr>
          <p:nvPr/>
        </p:nvCxnSpPr>
        <p:spPr>
          <a:xfrm rot="5400000">
            <a:off x="3703323" y="3233366"/>
            <a:ext cx="3906124" cy="926123"/>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AED61AE-755B-423A-80A9-E36A3023E606}"/>
              </a:ext>
            </a:extLst>
          </p:cNvPr>
          <p:cNvCxnSpPr>
            <a:stCxn id="3" idx="2"/>
            <a:endCxn id="14" idx="1"/>
          </p:cNvCxnSpPr>
          <p:nvPr/>
        </p:nvCxnSpPr>
        <p:spPr>
          <a:xfrm rot="16200000" flipH="1">
            <a:off x="5892634" y="1970176"/>
            <a:ext cx="1305321" cy="85169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14A7542-A513-4F8D-A84E-054DCA0017BF}"/>
              </a:ext>
            </a:extLst>
          </p:cNvPr>
          <p:cNvCxnSpPr>
            <a:stCxn id="3" idx="2"/>
            <a:endCxn id="16" idx="1"/>
          </p:cNvCxnSpPr>
          <p:nvPr/>
        </p:nvCxnSpPr>
        <p:spPr>
          <a:xfrm rot="16200000" flipH="1">
            <a:off x="5213501" y="2649310"/>
            <a:ext cx="2663588" cy="851698"/>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ACCD98B8-C0CC-48B0-AFBF-881320760D91}"/>
              </a:ext>
            </a:extLst>
          </p:cNvPr>
          <p:cNvCxnSpPr>
            <a:stCxn id="3" idx="2"/>
            <a:endCxn id="18" idx="1"/>
          </p:cNvCxnSpPr>
          <p:nvPr/>
        </p:nvCxnSpPr>
        <p:spPr>
          <a:xfrm rot="16200000" flipH="1">
            <a:off x="4594263" y="3268547"/>
            <a:ext cx="3902062" cy="85169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9" name="Resim 3">
            <a:extLst>
              <a:ext uri="{FF2B5EF4-FFF2-40B4-BE49-F238E27FC236}">
                <a16:creationId xmlns:a16="http://schemas.microsoft.com/office/drawing/2014/main" id="{2F0CE22A-A6EB-4744-B3AD-DE52DD915989}"/>
              </a:ext>
            </a:extLst>
          </p:cNvPr>
          <p:cNvPicPr>
            <a:picLocks noChangeAspect="1"/>
          </p:cNvPicPr>
          <p:nvPr/>
        </p:nvPicPr>
        <p:blipFill>
          <a:blip r:embed="rId9"/>
          <a:stretch>
            <a:fillRect/>
          </a:stretch>
        </p:blipFill>
        <p:spPr>
          <a:xfrm>
            <a:off x="5401802" y="2699747"/>
            <a:ext cx="572568" cy="738530"/>
          </a:xfrm>
          <a:prstGeom prst="rect">
            <a:avLst/>
          </a:prstGeom>
        </p:spPr>
      </p:pic>
      <p:sp>
        <p:nvSpPr>
          <p:cNvPr id="40" name="Rectangle 39">
            <a:extLst>
              <a:ext uri="{FF2B5EF4-FFF2-40B4-BE49-F238E27FC236}">
                <a16:creationId xmlns:a16="http://schemas.microsoft.com/office/drawing/2014/main" id="{C47A20B0-3AEC-4776-9DDD-32AF84190622}"/>
              </a:ext>
            </a:extLst>
          </p:cNvPr>
          <p:cNvSpPr/>
          <p:nvPr/>
        </p:nvSpPr>
        <p:spPr>
          <a:xfrm>
            <a:off x="5401800" y="2671906"/>
            <a:ext cx="572570" cy="76637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41" name="TextBox 40">
            <a:extLst>
              <a:ext uri="{FF2B5EF4-FFF2-40B4-BE49-F238E27FC236}">
                <a16:creationId xmlns:a16="http://schemas.microsoft.com/office/drawing/2014/main" id="{E65807FC-BA89-47E0-9229-67D73A72496F}"/>
              </a:ext>
            </a:extLst>
          </p:cNvPr>
          <p:cNvSpPr txBox="1"/>
          <p:nvPr/>
        </p:nvSpPr>
        <p:spPr>
          <a:xfrm>
            <a:off x="4607963" y="233221"/>
            <a:ext cx="2737890" cy="461665"/>
          </a:xfrm>
          <a:prstGeom prst="rect">
            <a:avLst/>
          </a:prstGeom>
          <a:noFill/>
        </p:spPr>
        <p:txBody>
          <a:bodyPr wrap="square">
            <a:spAutoFit/>
          </a:bodyPr>
          <a:lstStyle/>
          <a:p>
            <a:pPr algn="ctr"/>
            <a:r>
              <a:rPr lang="en-US" sz="2400" b="0" i="0" noProof="1">
                <a:effectLst/>
                <a:latin typeface="Bahnschrift SemiBold" panose="020B0502040204020203" pitchFamily="34" charset="0"/>
              </a:rPr>
              <a:t>API Nasil Calisir </a:t>
            </a:r>
            <a:r>
              <a:rPr lang="en-US" sz="2400" b="0" i="0" dirty="0">
                <a:effectLst/>
                <a:latin typeface="Bahnschrift SemiBold" panose="020B0502040204020203" pitchFamily="34" charset="0"/>
              </a:rPr>
              <a:t>?</a:t>
            </a:r>
          </a:p>
        </p:txBody>
      </p:sp>
      <p:pic>
        <p:nvPicPr>
          <p:cNvPr id="27" name="Resim 3">
            <a:extLst>
              <a:ext uri="{FF2B5EF4-FFF2-40B4-BE49-F238E27FC236}">
                <a16:creationId xmlns:a16="http://schemas.microsoft.com/office/drawing/2014/main" id="{5A54D06C-15C1-4BDE-A58D-7503C5F4C98E}"/>
              </a:ext>
            </a:extLst>
          </p:cNvPr>
          <p:cNvPicPr>
            <a:picLocks noChangeAspect="1"/>
          </p:cNvPicPr>
          <p:nvPr/>
        </p:nvPicPr>
        <p:blipFill>
          <a:blip r:embed="rId9"/>
          <a:stretch>
            <a:fillRect/>
          </a:stretch>
        </p:blipFill>
        <p:spPr>
          <a:xfrm>
            <a:off x="5370099" y="4023597"/>
            <a:ext cx="572568" cy="738530"/>
          </a:xfrm>
          <a:prstGeom prst="rect">
            <a:avLst/>
          </a:prstGeom>
        </p:spPr>
      </p:pic>
      <p:sp>
        <p:nvSpPr>
          <p:cNvPr id="29" name="Rectangle 28">
            <a:extLst>
              <a:ext uri="{FF2B5EF4-FFF2-40B4-BE49-F238E27FC236}">
                <a16:creationId xmlns:a16="http://schemas.microsoft.com/office/drawing/2014/main" id="{61D5DF9C-F7CA-4FEF-AAF6-54111EEE76B9}"/>
              </a:ext>
            </a:extLst>
          </p:cNvPr>
          <p:cNvSpPr/>
          <p:nvPr/>
        </p:nvSpPr>
        <p:spPr>
          <a:xfrm>
            <a:off x="5370097" y="3995756"/>
            <a:ext cx="572570" cy="76637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32" name="Resim 3">
            <a:extLst>
              <a:ext uri="{FF2B5EF4-FFF2-40B4-BE49-F238E27FC236}">
                <a16:creationId xmlns:a16="http://schemas.microsoft.com/office/drawing/2014/main" id="{38FA0737-C623-4865-9214-82E4C539BC85}"/>
              </a:ext>
            </a:extLst>
          </p:cNvPr>
          <p:cNvPicPr>
            <a:picLocks noChangeAspect="1"/>
          </p:cNvPicPr>
          <p:nvPr/>
        </p:nvPicPr>
        <p:blipFill>
          <a:blip r:embed="rId9"/>
          <a:stretch>
            <a:fillRect/>
          </a:stretch>
        </p:blipFill>
        <p:spPr>
          <a:xfrm>
            <a:off x="5370099" y="5308066"/>
            <a:ext cx="572568" cy="738530"/>
          </a:xfrm>
          <a:prstGeom prst="rect">
            <a:avLst/>
          </a:prstGeom>
        </p:spPr>
      </p:pic>
      <p:sp>
        <p:nvSpPr>
          <p:cNvPr id="33" name="Rectangle 32">
            <a:extLst>
              <a:ext uri="{FF2B5EF4-FFF2-40B4-BE49-F238E27FC236}">
                <a16:creationId xmlns:a16="http://schemas.microsoft.com/office/drawing/2014/main" id="{DBBC8274-2F80-4A22-A5EA-0993709CF2D8}"/>
              </a:ext>
            </a:extLst>
          </p:cNvPr>
          <p:cNvSpPr/>
          <p:nvPr/>
        </p:nvSpPr>
        <p:spPr>
          <a:xfrm>
            <a:off x="5370097" y="5280225"/>
            <a:ext cx="572570" cy="76637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415901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down)">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par>
                                <p:cTn id="24" presetID="22" presetClass="entr" presetSubtype="4"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down)">
                                      <p:cBhvr>
                                        <p:cTn id="31" dur="500"/>
                                        <p:tgtEl>
                                          <p:spTgt spid="24"/>
                                        </p:tgtEl>
                                      </p:cBhvr>
                                    </p:animEffect>
                                  </p:childTnLst>
                                </p:cTn>
                              </p:par>
                              <p:par>
                                <p:cTn id="32" presetID="22" presetClass="entr" presetSubtype="4"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down)">
                                      <p:cBhvr>
                                        <p:cTn id="39" dur="500"/>
                                        <p:tgtEl>
                                          <p:spTgt spid="14"/>
                                        </p:tgtEl>
                                      </p:cBhvr>
                                    </p:animEffect>
                                  </p:childTnLst>
                                </p:cTn>
                              </p:par>
                              <p:par>
                                <p:cTn id="40" presetID="22" presetClass="entr" presetSubtype="4"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down)">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down)">
                                      <p:cBhvr>
                                        <p:cTn id="47" dur="500"/>
                                        <p:tgtEl>
                                          <p:spTgt spid="28"/>
                                        </p:tgtEl>
                                      </p:cBhvr>
                                    </p:animEffect>
                                  </p:childTnLst>
                                </p:cTn>
                              </p:par>
                              <p:par>
                                <p:cTn id="48" presetID="22" presetClass="entr" presetSubtype="4"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down)">
                                      <p:cBhvr>
                                        <p:cTn id="55" dur="500"/>
                                        <p:tgtEl>
                                          <p:spTgt spid="30"/>
                                        </p:tgtEl>
                                      </p:cBhvr>
                                    </p:animEffect>
                                  </p:childTnLst>
                                </p:cTn>
                              </p:par>
                              <p:par>
                                <p:cTn id="56" presetID="22" presetClass="entr" presetSubtype="4" fill="hold"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down)">
                                      <p:cBhvr>
                                        <p:cTn id="58" dur="500"/>
                                        <p:tgtEl>
                                          <p:spTgt spid="18"/>
                                        </p:tgtEl>
                                      </p:cBhvr>
                                    </p:animEffect>
                                  </p:childTnLst>
                                </p:cTn>
                              </p:par>
                              <p:par>
                                <p:cTn id="59" presetID="22" presetClass="entr" presetSubtype="4"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down)">
                                      <p:cBhvr>
                                        <p:cTn id="61" dur="500"/>
                                        <p:tgtEl>
                                          <p:spTgt spid="27"/>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down)">
                                      <p:cBhvr>
                                        <p:cTn id="64" dur="500"/>
                                        <p:tgtEl>
                                          <p:spTgt spid="29"/>
                                        </p:tgtEl>
                                      </p:cBhvr>
                                    </p:animEffect>
                                  </p:childTnLst>
                                </p:cTn>
                              </p:par>
                              <p:par>
                                <p:cTn id="65" presetID="22" presetClass="entr" presetSubtype="4"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down)">
                                      <p:cBhvr>
                                        <p:cTn id="67" dur="500"/>
                                        <p:tgtEl>
                                          <p:spTgt spid="32"/>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wipe(down)">
                                      <p:cBhvr>
                                        <p:cTn id="7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29" grpId="0" animBg="1"/>
      <p:bldP spid="3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3D2A05-B67A-431F-A4A4-A641912D6700}"/>
              </a:ext>
            </a:extLst>
          </p:cNvPr>
          <p:cNvPicPr>
            <a:picLocks noChangeAspect="1"/>
          </p:cNvPicPr>
          <p:nvPr/>
        </p:nvPicPr>
        <p:blipFill>
          <a:blip r:embed="rId2"/>
          <a:stretch>
            <a:fillRect/>
          </a:stretch>
        </p:blipFill>
        <p:spPr>
          <a:xfrm>
            <a:off x="4346881" y="1199961"/>
            <a:ext cx="7469978" cy="5049706"/>
          </a:xfrm>
          <a:prstGeom prst="rect">
            <a:avLst/>
          </a:prstGeom>
        </p:spPr>
      </p:pic>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1" name="Picture 2" descr="Rest API ve Postman'e Giriş. Yazılım sektöründe kod geliştirmesi ve… | by  Tuğçe Akın | Medium">
            <a:extLst>
              <a:ext uri="{FF2B5EF4-FFF2-40B4-BE49-F238E27FC236}">
                <a16:creationId xmlns:a16="http://schemas.microsoft.com/office/drawing/2014/main" id="{6C427C6D-D068-4277-957C-9CE9748E5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6882" y="2333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05C4448-9B1E-4510-ACFF-F286F4913D20}"/>
              </a:ext>
            </a:extLst>
          </p:cNvPr>
          <p:cNvSpPr/>
          <p:nvPr/>
        </p:nvSpPr>
        <p:spPr>
          <a:xfrm>
            <a:off x="375140" y="985472"/>
            <a:ext cx="3655043" cy="72751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Rectangle 16">
            <a:extLst>
              <a:ext uri="{FF2B5EF4-FFF2-40B4-BE49-F238E27FC236}">
                <a16:creationId xmlns:a16="http://schemas.microsoft.com/office/drawing/2014/main" id="{33956F3E-CFF3-405A-A75C-E06B5C658439}"/>
              </a:ext>
            </a:extLst>
          </p:cNvPr>
          <p:cNvSpPr/>
          <p:nvPr/>
        </p:nvSpPr>
        <p:spPr>
          <a:xfrm>
            <a:off x="4346882" y="1199961"/>
            <a:ext cx="7469978" cy="504970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Rectangle 18">
            <a:extLst>
              <a:ext uri="{FF2B5EF4-FFF2-40B4-BE49-F238E27FC236}">
                <a16:creationId xmlns:a16="http://schemas.microsoft.com/office/drawing/2014/main" id="{B9609C2E-1D17-49E2-845B-D852E5198894}"/>
              </a:ext>
            </a:extLst>
          </p:cNvPr>
          <p:cNvSpPr/>
          <p:nvPr/>
        </p:nvSpPr>
        <p:spPr>
          <a:xfrm>
            <a:off x="5394910" y="1809957"/>
            <a:ext cx="654198" cy="22986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Rectangle 19">
            <a:extLst>
              <a:ext uri="{FF2B5EF4-FFF2-40B4-BE49-F238E27FC236}">
                <a16:creationId xmlns:a16="http://schemas.microsoft.com/office/drawing/2014/main" id="{EFEDEFA6-9EF4-4E8A-8AD1-CE2323496FFA}"/>
              </a:ext>
            </a:extLst>
          </p:cNvPr>
          <p:cNvSpPr/>
          <p:nvPr/>
        </p:nvSpPr>
        <p:spPr>
          <a:xfrm>
            <a:off x="4410171" y="3234309"/>
            <a:ext cx="5073797" cy="22986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BBFC79A9-539A-46CE-888F-8DBA432FE20B}"/>
              </a:ext>
            </a:extLst>
          </p:cNvPr>
          <p:cNvSpPr txBox="1"/>
          <p:nvPr/>
        </p:nvSpPr>
        <p:spPr>
          <a:xfrm>
            <a:off x="276591" y="2282510"/>
            <a:ext cx="3842971" cy="1477328"/>
          </a:xfrm>
          <a:prstGeom prst="rect">
            <a:avLst/>
          </a:prstGeom>
          <a:noFill/>
        </p:spPr>
        <p:txBody>
          <a:bodyPr wrap="square">
            <a:spAutoFit/>
          </a:bodyPr>
          <a:lstStyle/>
          <a:p>
            <a:r>
              <a:rPr lang="en-US" noProof="1">
                <a:latin typeface="Bahnschrift SemiBold" panose="020B0502040204020203" pitchFamily="34" charset="0"/>
              </a:rPr>
              <a:t>Sorguyu yaparken Headers menusunde “</a:t>
            </a:r>
            <a:r>
              <a:rPr lang="en-US" noProof="1">
                <a:solidFill>
                  <a:srgbClr val="C00000"/>
                </a:solidFill>
                <a:latin typeface="Bahnschrift SemiBold" panose="020B0502040204020203" pitchFamily="34" charset="0"/>
              </a:rPr>
              <a:t>authorization</a:t>
            </a:r>
            <a:r>
              <a:rPr lang="en-US" noProof="1">
                <a:latin typeface="Bahnschrift SemiBold" panose="020B0502040204020203" pitchFamily="34" charset="0"/>
              </a:rPr>
              <a:t>” isminde yeni bir header olusturalim ve deger olarak siteden aldigimiz “</a:t>
            </a:r>
            <a:r>
              <a:rPr lang="en-US" noProof="1">
                <a:solidFill>
                  <a:srgbClr val="C00000"/>
                </a:solidFill>
                <a:latin typeface="Bahnschrift SemiBold" panose="020B0502040204020203" pitchFamily="34" charset="0"/>
              </a:rPr>
              <a:t>apikey token</a:t>
            </a:r>
            <a:r>
              <a:rPr lang="en-US" noProof="1">
                <a:latin typeface="Bahnschrift SemiBold" panose="020B0502040204020203" pitchFamily="34" charset="0"/>
              </a:rPr>
              <a:t>” i  yazalim</a:t>
            </a:r>
          </a:p>
        </p:txBody>
      </p:sp>
      <p:pic>
        <p:nvPicPr>
          <p:cNvPr id="3" name="Picture 2">
            <a:extLst>
              <a:ext uri="{FF2B5EF4-FFF2-40B4-BE49-F238E27FC236}">
                <a16:creationId xmlns:a16="http://schemas.microsoft.com/office/drawing/2014/main" id="{47F85CA2-C8ED-49B6-91F9-94A698077712}"/>
              </a:ext>
            </a:extLst>
          </p:cNvPr>
          <p:cNvPicPr>
            <a:picLocks noChangeAspect="1"/>
          </p:cNvPicPr>
          <p:nvPr/>
        </p:nvPicPr>
        <p:blipFill>
          <a:blip r:embed="rId4"/>
          <a:stretch>
            <a:fillRect/>
          </a:stretch>
        </p:blipFill>
        <p:spPr>
          <a:xfrm>
            <a:off x="375138" y="985472"/>
            <a:ext cx="3655045" cy="727517"/>
          </a:xfrm>
          <a:prstGeom prst="rect">
            <a:avLst/>
          </a:prstGeom>
        </p:spPr>
      </p:pic>
    </p:spTree>
    <p:extLst>
      <p:ext uri="{BB962C8B-B14F-4D97-AF65-F5344CB8AC3E}">
        <p14:creationId xmlns:p14="http://schemas.microsoft.com/office/powerpoint/2010/main" val="427268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B8E2149-F2CE-4876-AE9B-A2770B532843}"/>
              </a:ext>
            </a:extLst>
          </p:cNvPr>
          <p:cNvSpPr txBox="1"/>
          <p:nvPr/>
        </p:nvSpPr>
        <p:spPr>
          <a:xfrm>
            <a:off x="3012831" y="2266243"/>
            <a:ext cx="5838092" cy="369332"/>
          </a:xfrm>
          <a:prstGeom prst="rect">
            <a:avLst/>
          </a:prstGeom>
          <a:noFill/>
        </p:spPr>
        <p:txBody>
          <a:bodyPr wrap="square">
            <a:spAutoFit/>
          </a:bodyPr>
          <a:lstStyle/>
          <a:p>
            <a:pPr algn="ctr">
              <a:spcBef>
                <a:spcPts val="1200"/>
              </a:spcBef>
              <a:spcAft>
                <a:spcPts val="1200"/>
              </a:spcAft>
            </a:pPr>
            <a:r>
              <a:rPr lang="en-US" dirty="0">
                <a:latin typeface="Bahnschrift SemiBold" panose="020B0502040204020203" pitchFamily="34" charset="0"/>
              </a:rPr>
              <a:t>BOLUM 2</a:t>
            </a: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BB25BF-0BC0-4A54-997A-EE74D1F749D6}"/>
              </a:ext>
            </a:extLst>
          </p:cNvPr>
          <p:cNvSpPr txBox="1"/>
          <p:nvPr/>
        </p:nvSpPr>
        <p:spPr>
          <a:xfrm>
            <a:off x="3012831" y="2724421"/>
            <a:ext cx="6096000" cy="646331"/>
          </a:xfrm>
          <a:prstGeom prst="rect">
            <a:avLst/>
          </a:prstGeom>
          <a:noFill/>
        </p:spPr>
        <p:txBody>
          <a:bodyPr wrap="square">
            <a:spAutoFit/>
          </a:bodyPr>
          <a:lstStyle/>
          <a:p>
            <a:r>
              <a:rPr lang="en-US" dirty="0">
                <a:latin typeface="Bahnschrift SemiBold" panose="020B0502040204020203" pitchFamily="34" charset="0"/>
              </a:rPr>
              <a:t>1-  POSTMAN GENEL TANITIMI, VARIABLE OLUSTURMA,     </a:t>
            </a:r>
          </a:p>
          <a:p>
            <a:r>
              <a:rPr lang="en-US" dirty="0">
                <a:latin typeface="Bahnschrift SemiBold" panose="020B0502040204020203" pitchFamily="34" charset="0"/>
              </a:rPr>
              <a:t>     GET VE POST REQUEST OLUSTURMA</a:t>
            </a:r>
          </a:p>
        </p:txBody>
      </p:sp>
      <p:sp>
        <p:nvSpPr>
          <p:cNvPr id="9" name="TextBox 8">
            <a:extLst>
              <a:ext uri="{FF2B5EF4-FFF2-40B4-BE49-F238E27FC236}">
                <a16:creationId xmlns:a16="http://schemas.microsoft.com/office/drawing/2014/main" id="{3BFAF74C-FE2C-4817-AA4C-87252FC6810B}"/>
              </a:ext>
            </a:extLst>
          </p:cNvPr>
          <p:cNvSpPr txBox="1"/>
          <p:nvPr/>
        </p:nvSpPr>
        <p:spPr>
          <a:xfrm>
            <a:off x="3012831" y="3536355"/>
            <a:ext cx="6096000" cy="923330"/>
          </a:xfrm>
          <a:prstGeom prst="rect">
            <a:avLst/>
          </a:prstGeom>
          <a:noFill/>
        </p:spPr>
        <p:txBody>
          <a:bodyPr wrap="square">
            <a:spAutoFit/>
          </a:bodyPr>
          <a:lstStyle/>
          <a:p>
            <a:r>
              <a:rPr lang="en-US" dirty="0">
                <a:latin typeface="Bahnschrift SemiBold" panose="020B0502040204020203" pitchFamily="34" charset="0"/>
              </a:rPr>
              <a:t>2- AUTHORIZATION ILE PUT, PATCH VE DELETE REQUEST</a:t>
            </a:r>
          </a:p>
          <a:p>
            <a:r>
              <a:rPr lang="en-US" dirty="0">
                <a:latin typeface="Bahnschrift SemiBold" panose="020B0502040204020203" pitchFamily="34" charset="0"/>
              </a:rPr>
              <a:t>     OLUSTURMA, FARKLI ENDPOINT’LER KULLANARAK   </a:t>
            </a:r>
          </a:p>
          <a:p>
            <a:r>
              <a:rPr lang="en-US" dirty="0">
                <a:latin typeface="Bahnschrift SemiBold" panose="020B0502040204020203" pitchFamily="34" charset="0"/>
              </a:rPr>
              <a:t>     API SORGULARI YAPMA</a:t>
            </a:r>
          </a:p>
        </p:txBody>
      </p:sp>
      <p:sp>
        <p:nvSpPr>
          <p:cNvPr id="8" name="TextBox 7">
            <a:extLst>
              <a:ext uri="{FF2B5EF4-FFF2-40B4-BE49-F238E27FC236}">
                <a16:creationId xmlns:a16="http://schemas.microsoft.com/office/drawing/2014/main" id="{9B7BDFEA-31D3-49AB-ABB0-8FBF1A284A1F}"/>
              </a:ext>
            </a:extLst>
          </p:cNvPr>
          <p:cNvSpPr txBox="1"/>
          <p:nvPr/>
        </p:nvSpPr>
        <p:spPr>
          <a:xfrm>
            <a:off x="3012831" y="4575822"/>
            <a:ext cx="6096000" cy="646331"/>
          </a:xfrm>
          <a:prstGeom prst="rect">
            <a:avLst/>
          </a:prstGeom>
          <a:noFill/>
        </p:spPr>
        <p:txBody>
          <a:bodyPr wrap="square">
            <a:spAutoFit/>
          </a:bodyPr>
          <a:lstStyle/>
          <a:p>
            <a:r>
              <a:rPr lang="en-US" dirty="0">
                <a:latin typeface="Bahnschrift SemiBold" panose="020B0502040204020203" pitchFamily="34" charset="0"/>
              </a:rPr>
              <a:t>3- TRELLO KURULUMU VE API KULLANARAK TRELLO</a:t>
            </a:r>
          </a:p>
          <a:p>
            <a:r>
              <a:rPr lang="en-US" dirty="0">
                <a:latin typeface="Bahnschrift SemiBold" panose="020B0502040204020203" pitchFamily="34" charset="0"/>
              </a:rPr>
              <a:t>     UZERINDE ISLEMLER YAPMA</a:t>
            </a:r>
          </a:p>
        </p:txBody>
      </p:sp>
    </p:spTree>
    <p:extLst>
      <p:ext uri="{BB962C8B-B14F-4D97-AF65-F5344CB8AC3E}">
        <p14:creationId xmlns:p14="http://schemas.microsoft.com/office/powerpoint/2010/main" val="273840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BB25BF-0BC0-4A54-997A-EE74D1F749D6}"/>
              </a:ext>
            </a:extLst>
          </p:cNvPr>
          <p:cNvSpPr txBox="1"/>
          <p:nvPr/>
        </p:nvSpPr>
        <p:spPr>
          <a:xfrm>
            <a:off x="574431" y="984266"/>
            <a:ext cx="2227385" cy="369332"/>
          </a:xfrm>
          <a:prstGeom prst="rect">
            <a:avLst/>
          </a:prstGeom>
          <a:noFill/>
        </p:spPr>
        <p:txBody>
          <a:bodyPr wrap="square">
            <a:spAutoFit/>
          </a:bodyPr>
          <a:lstStyle/>
          <a:p>
            <a:r>
              <a:rPr lang="en-US" dirty="0">
                <a:latin typeface="Bahnschrift SemiBold" panose="020B0502040204020203" pitchFamily="34" charset="0"/>
              </a:rPr>
              <a:t>https://trello.com/</a:t>
            </a:r>
          </a:p>
        </p:txBody>
      </p:sp>
      <p:sp>
        <p:nvSpPr>
          <p:cNvPr id="8" name="TextBox 7">
            <a:extLst>
              <a:ext uri="{FF2B5EF4-FFF2-40B4-BE49-F238E27FC236}">
                <a16:creationId xmlns:a16="http://schemas.microsoft.com/office/drawing/2014/main" id="{9B7BDFEA-31D3-49AB-ABB0-8FBF1A284A1F}"/>
              </a:ext>
            </a:extLst>
          </p:cNvPr>
          <p:cNvSpPr txBox="1"/>
          <p:nvPr/>
        </p:nvSpPr>
        <p:spPr>
          <a:xfrm>
            <a:off x="574431" y="4513945"/>
            <a:ext cx="5685692" cy="369332"/>
          </a:xfrm>
          <a:prstGeom prst="rect">
            <a:avLst/>
          </a:prstGeom>
          <a:noFill/>
        </p:spPr>
        <p:txBody>
          <a:bodyPr wrap="square">
            <a:spAutoFit/>
          </a:bodyPr>
          <a:lstStyle/>
          <a:p>
            <a:r>
              <a:rPr lang="en-US" dirty="0">
                <a:latin typeface="Bahnschrift SemiBold" panose="020B0502040204020203" pitchFamily="34" charset="0"/>
              </a:rPr>
              <a:t>1- </a:t>
            </a:r>
            <a:r>
              <a:rPr lang="en-US" noProof="1">
                <a:latin typeface="Bahnschrift SemiBold" panose="020B0502040204020203" pitchFamily="34" charset="0"/>
              </a:rPr>
              <a:t>TRELLO sayfasindan Kaydolun butonuna basalim</a:t>
            </a:r>
          </a:p>
        </p:txBody>
      </p:sp>
      <p:pic>
        <p:nvPicPr>
          <p:cNvPr id="3" name="Picture 2">
            <a:extLst>
              <a:ext uri="{FF2B5EF4-FFF2-40B4-BE49-F238E27FC236}">
                <a16:creationId xmlns:a16="http://schemas.microsoft.com/office/drawing/2014/main" id="{B806C5BC-C7A2-4D08-ABA6-DD802F1541F5}"/>
              </a:ext>
            </a:extLst>
          </p:cNvPr>
          <p:cNvPicPr>
            <a:picLocks noChangeAspect="1"/>
          </p:cNvPicPr>
          <p:nvPr/>
        </p:nvPicPr>
        <p:blipFill>
          <a:blip r:embed="rId3"/>
          <a:stretch>
            <a:fillRect/>
          </a:stretch>
        </p:blipFill>
        <p:spPr>
          <a:xfrm>
            <a:off x="485255" y="1412212"/>
            <a:ext cx="5422656" cy="2959931"/>
          </a:xfrm>
          <a:prstGeom prst="rect">
            <a:avLst/>
          </a:prstGeom>
        </p:spPr>
      </p:pic>
      <p:pic>
        <p:nvPicPr>
          <p:cNvPr id="5" name="Picture 4">
            <a:extLst>
              <a:ext uri="{FF2B5EF4-FFF2-40B4-BE49-F238E27FC236}">
                <a16:creationId xmlns:a16="http://schemas.microsoft.com/office/drawing/2014/main" id="{D8A0C202-2005-4708-826D-08CBA4F1D0A1}"/>
              </a:ext>
            </a:extLst>
          </p:cNvPr>
          <p:cNvPicPr>
            <a:picLocks noChangeAspect="1"/>
          </p:cNvPicPr>
          <p:nvPr/>
        </p:nvPicPr>
        <p:blipFill>
          <a:blip r:embed="rId4"/>
          <a:stretch>
            <a:fillRect/>
          </a:stretch>
        </p:blipFill>
        <p:spPr>
          <a:xfrm>
            <a:off x="7112583" y="1168932"/>
            <a:ext cx="3045187" cy="4971445"/>
          </a:xfrm>
          <a:prstGeom prst="rect">
            <a:avLst/>
          </a:prstGeom>
        </p:spPr>
      </p:pic>
      <p:sp>
        <p:nvSpPr>
          <p:cNvPr id="13" name="TextBox 12">
            <a:extLst>
              <a:ext uri="{FF2B5EF4-FFF2-40B4-BE49-F238E27FC236}">
                <a16:creationId xmlns:a16="http://schemas.microsoft.com/office/drawing/2014/main" id="{6177E671-5544-4AE8-B3C0-33AE9D620996}"/>
              </a:ext>
            </a:extLst>
          </p:cNvPr>
          <p:cNvSpPr txBox="1"/>
          <p:nvPr/>
        </p:nvSpPr>
        <p:spPr>
          <a:xfrm>
            <a:off x="574431" y="4998905"/>
            <a:ext cx="5685692" cy="369332"/>
          </a:xfrm>
          <a:prstGeom prst="rect">
            <a:avLst/>
          </a:prstGeom>
          <a:noFill/>
        </p:spPr>
        <p:txBody>
          <a:bodyPr wrap="square">
            <a:spAutoFit/>
          </a:bodyPr>
          <a:lstStyle/>
          <a:p>
            <a:r>
              <a:rPr lang="en-US" dirty="0">
                <a:latin typeface="Bahnschrift SemiBold" panose="020B0502040204020203" pitchFamily="34" charset="0"/>
              </a:rPr>
              <a:t>2- </a:t>
            </a:r>
            <a:r>
              <a:rPr lang="en-US" noProof="1">
                <a:latin typeface="Bahnschrift SemiBold" panose="020B0502040204020203" pitchFamily="34" charset="0"/>
              </a:rPr>
              <a:t>Acilan giris sayfasindan uygun secenegi secelim</a:t>
            </a:r>
          </a:p>
        </p:txBody>
      </p:sp>
      <p:sp>
        <p:nvSpPr>
          <p:cNvPr id="14" name="TextBox 13">
            <a:extLst>
              <a:ext uri="{FF2B5EF4-FFF2-40B4-BE49-F238E27FC236}">
                <a16:creationId xmlns:a16="http://schemas.microsoft.com/office/drawing/2014/main" id="{8D341DEE-6DD4-4549-973D-C0F539D03710}"/>
              </a:ext>
            </a:extLst>
          </p:cNvPr>
          <p:cNvSpPr txBox="1"/>
          <p:nvPr/>
        </p:nvSpPr>
        <p:spPr>
          <a:xfrm>
            <a:off x="574431" y="5483865"/>
            <a:ext cx="5685692" cy="646331"/>
          </a:xfrm>
          <a:prstGeom prst="rect">
            <a:avLst/>
          </a:prstGeom>
          <a:noFill/>
        </p:spPr>
        <p:txBody>
          <a:bodyPr wrap="square">
            <a:spAutoFit/>
          </a:bodyPr>
          <a:lstStyle/>
          <a:p>
            <a:r>
              <a:rPr lang="en-US" noProof="1">
                <a:latin typeface="Bahnschrift SemiBold" panose="020B0502040204020203" pitchFamily="34" charset="0"/>
              </a:rPr>
              <a:t>3- Mailinize gonderilen onay kodunu girip hesabi aktiflestirelim</a:t>
            </a:r>
          </a:p>
        </p:txBody>
      </p:sp>
      <p:sp>
        <p:nvSpPr>
          <p:cNvPr id="18" name="Rectangle 17">
            <a:extLst>
              <a:ext uri="{FF2B5EF4-FFF2-40B4-BE49-F238E27FC236}">
                <a16:creationId xmlns:a16="http://schemas.microsoft.com/office/drawing/2014/main" id="{75305DC3-A215-4FC1-8BB8-55DDE2C2DF9F}"/>
              </a:ext>
            </a:extLst>
          </p:cNvPr>
          <p:cNvSpPr/>
          <p:nvPr/>
        </p:nvSpPr>
        <p:spPr>
          <a:xfrm>
            <a:off x="485255" y="1419327"/>
            <a:ext cx="5422656" cy="295993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Rectangle 18">
            <a:extLst>
              <a:ext uri="{FF2B5EF4-FFF2-40B4-BE49-F238E27FC236}">
                <a16:creationId xmlns:a16="http://schemas.microsoft.com/office/drawing/2014/main" id="{02C4ED77-32F5-4323-8298-11E045505C24}"/>
              </a:ext>
            </a:extLst>
          </p:cNvPr>
          <p:cNvSpPr/>
          <p:nvPr/>
        </p:nvSpPr>
        <p:spPr>
          <a:xfrm>
            <a:off x="7112583" y="1168931"/>
            <a:ext cx="3045187" cy="496126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333462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wipe(down)">
                                      <p:cBhvr>
                                        <p:cTn id="2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8" grpId="0" animBg="1"/>
      <p:bldP spid="1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0E9828-7EF2-45E0-8944-26AC5FB9810E}"/>
              </a:ext>
            </a:extLst>
          </p:cNvPr>
          <p:cNvPicPr>
            <a:picLocks noChangeAspect="1"/>
          </p:cNvPicPr>
          <p:nvPr/>
        </p:nvPicPr>
        <p:blipFill>
          <a:blip r:embed="rId2"/>
          <a:stretch>
            <a:fillRect/>
          </a:stretch>
        </p:blipFill>
        <p:spPr>
          <a:xfrm>
            <a:off x="6959962" y="1027220"/>
            <a:ext cx="3648349" cy="4544435"/>
          </a:xfrm>
          <a:prstGeom prst="rect">
            <a:avLst/>
          </a:prstGeom>
        </p:spPr>
      </p:pic>
      <p:pic>
        <p:nvPicPr>
          <p:cNvPr id="4" name="Picture 3">
            <a:extLst>
              <a:ext uri="{FF2B5EF4-FFF2-40B4-BE49-F238E27FC236}">
                <a16:creationId xmlns:a16="http://schemas.microsoft.com/office/drawing/2014/main" id="{23B1641E-21B5-4E33-BD57-DEDD288E5871}"/>
              </a:ext>
            </a:extLst>
          </p:cNvPr>
          <p:cNvPicPr>
            <a:picLocks noChangeAspect="1"/>
          </p:cNvPicPr>
          <p:nvPr/>
        </p:nvPicPr>
        <p:blipFill>
          <a:blip r:embed="rId3"/>
          <a:stretch>
            <a:fillRect/>
          </a:stretch>
        </p:blipFill>
        <p:spPr>
          <a:xfrm>
            <a:off x="400755" y="1027220"/>
            <a:ext cx="4424499" cy="4016414"/>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B7BDFEA-31D3-49AB-ABB0-8FBF1A284A1F}"/>
              </a:ext>
            </a:extLst>
          </p:cNvPr>
          <p:cNvSpPr txBox="1"/>
          <p:nvPr/>
        </p:nvSpPr>
        <p:spPr>
          <a:xfrm>
            <a:off x="481145" y="5312688"/>
            <a:ext cx="4344109" cy="369332"/>
          </a:xfrm>
          <a:prstGeom prst="rect">
            <a:avLst/>
          </a:prstGeom>
          <a:noFill/>
        </p:spPr>
        <p:txBody>
          <a:bodyPr wrap="square">
            <a:spAutoFit/>
          </a:bodyPr>
          <a:lstStyle/>
          <a:p>
            <a:r>
              <a:rPr lang="en-US" dirty="0">
                <a:latin typeface="Bahnschrift SemiBold" panose="020B0502040204020203" pitchFamily="34" charset="0"/>
              </a:rPr>
              <a:t>1- </a:t>
            </a:r>
            <a:r>
              <a:rPr lang="en-US" noProof="1">
                <a:latin typeface="Bahnschrift SemiBold" panose="020B0502040204020203" pitchFamily="34" charset="0"/>
              </a:rPr>
              <a:t>Calisma alaniniza bir isim verelim</a:t>
            </a:r>
          </a:p>
        </p:txBody>
      </p:sp>
      <p:sp>
        <p:nvSpPr>
          <p:cNvPr id="13" name="TextBox 12">
            <a:extLst>
              <a:ext uri="{FF2B5EF4-FFF2-40B4-BE49-F238E27FC236}">
                <a16:creationId xmlns:a16="http://schemas.microsoft.com/office/drawing/2014/main" id="{6177E671-5544-4AE8-B3C0-33AE9D620996}"/>
              </a:ext>
            </a:extLst>
          </p:cNvPr>
          <p:cNvSpPr txBox="1"/>
          <p:nvPr/>
        </p:nvSpPr>
        <p:spPr>
          <a:xfrm>
            <a:off x="466596" y="5646114"/>
            <a:ext cx="4358658" cy="369332"/>
          </a:xfrm>
          <a:prstGeom prst="rect">
            <a:avLst/>
          </a:prstGeom>
          <a:noFill/>
        </p:spPr>
        <p:txBody>
          <a:bodyPr wrap="square">
            <a:spAutoFit/>
          </a:bodyPr>
          <a:lstStyle/>
          <a:p>
            <a:r>
              <a:rPr lang="en-US" dirty="0">
                <a:latin typeface="Bahnschrift SemiBold" panose="020B0502040204020203" pitchFamily="34" charset="0"/>
              </a:rPr>
              <a:t>2- </a:t>
            </a:r>
            <a:r>
              <a:rPr lang="en-US" noProof="1">
                <a:latin typeface="Bahnschrift SemiBold" panose="020B0502040204020203" pitchFamily="34" charset="0"/>
              </a:rPr>
              <a:t>Faaliyet alaninizi secin</a:t>
            </a:r>
          </a:p>
        </p:txBody>
      </p:sp>
      <p:sp>
        <p:nvSpPr>
          <p:cNvPr id="14" name="TextBox 13">
            <a:extLst>
              <a:ext uri="{FF2B5EF4-FFF2-40B4-BE49-F238E27FC236}">
                <a16:creationId xmlns:a16="http://schemas.microsoft.com/office/drawing/2014/main" id="{8D341DEE-6DD4-4549-973D-C0F539D03710}"/>
              </a:ext>
            </a:extLst>
          </p:cNvPr>
          <p:cNvSpPr txBox="1"/>
          <p:nvPr/>
        </p:nvSpPr>
        <p:spPr>
          <a:xfrm>
            <a:off x="6412025" y="5682020"/>
            <a:ext cx="5088314" cy="369332"/>
          </a:xfrm>
          <a:prstGeom prst="rect">
            <a:avLst/>
          </a:prstGeom>
          <a:noFill/>
        </p:spPr>
        <p:txBody>
          <a:bodyPr wrap="square">
            <a:spAutoFit/>
          </a:bodyPr>
          <a:lstStyle/>
          <a:p>
            <a:r>
              <a:rPr lang="en-US" noProof="1">
                <a:latin typeface="Bahnschrift SemiBold" panose="020B0502040204020203" pitchFamily="34" charset="0"/>
              </a:rPr>
              <a:t>4- “Business Class olmadan basla” yi secelim</a:t>
            </a:r>
          </a:p>
        </p:txBody>
      </p:sp>
      <p:sp>
        <p:nvSpPr>
          <p:cNvPr id="18" name="Rectangle 17">
            <a:extLst>
              <a:ext uri="{FF2B5EF4-FFF2-40B4-BE49-F238E27FC236}">
                <a16:creationId xmlns:a16="http://schemas.microsoft.com/office/drawing/2014/main" id="{75305DC3-A215-4FC1-8BB8-55DDE2C2DF9F}"/>
              </a:ext>
            </a:extLst>
          </p:cNvPr>
          <p:cNvSpPr/>
          <p:nvPr/>
        </p:nvSpPr>
        <p:spPr>
          <a:xfrm>
            <a:off x="400755" y="1027220"/>
            <a:ext cx="4424499" cy="401641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Rectangle 18">
            <a:extLst>
              <a:ext uri="{FF2B5EF4-FFF2-40B4-BE49-F238E27FC236}">
                <a16:creationId xmlns:a16="http://schemas.microsoft.com/office/drawing/2014/main" id="{02C4ED77-32F5-4323-8298-11E045505C24}"/>
              </a:ext>
            </a:extLst>
          </p:cNvPr>
          <p:cNvSpPr/>
          <p:nvPr/>
        </p:nvSpPr>
        <p:spPr>
          <a:xfrm>
            <a:off x="6979223" y="1027221"/>
            <a:ext cx="3629088" cy="454443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Rectangle 16">
            <a:extLst>
              <a:ext uri="{FF2B5EF4-FFF2-40B4-BE49-F238E27FC236}">
                <a16:creationId xmlns:a16="http://schemas.microsoft.com/office/drawing/2014/main" id="{5B9E6BA2-F5CD-4C01-BC69-218C6E3E65EB}"/>
              </a:ext>
            </a:extLst>
          </p:cNvPr>
          <p:cNvSpPr/>
          <p:nvPr/>
        </p:nvSpPr>
        <p:spPr>
          <a:xfrm>
            <a:off x="553156" y="1744842"/>
            <a:ext cx="4150083" cy="64633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Rectangle 19">
            <a:extLst>
              <a:ext uri="{FF2B5EF4-FFF2-40B4-BE49-F238E27FC236}">
                <a16:creationId xmlns:a16="http://schemas.microsoft.com/office/drawing/2014/main" id="{5839F982-7182-48B4-8B6E-3E4599646EB4}"/>
              </a:ext>
            </a:extLst>
          </p:cNvPr>
          <p:cNvSpPr/>
          <p:nvPr/>
        </p:nvSpPr>
        <p:spPr>
          <a:xfrm>
            <a:off x="537962" y="2510082"/>
            <a:ext cx="4165277" cy="50389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EF4F3234-7E06-44BD-A7E6-5C33DDD2C82C}"/>
              </a:ext>
            </a:extLst>
          </p:cNvPr>
          <p:cNvSpPr txBox="1"/>
          <p:nvPr/>
        </p:nvSpPr>
        <p:spPr>
          <a:xfrm>
            <a:off x="448868" y="6012489"/>
            <a:ext cx="4358658" cy="369332"/>
          </a:xfrm>
          <a:prstGeom prst="rect">
            <a:avLst/>
          </a:prstGeom>
          <a:noFill/>
        </p:spPr>
        <p:txBody>
          <a:bodyPr wrap="square">
            <a:spAutoFit/>
          </a:bodyPr>
          <a:lstStyle/>
          <a:p>
            <a:r>
              <a:rPr lang="en-US" noProof="1">
                <a:latin typeface="Bahnschrift SemiBold" panose="020B0502040204020203" pitchFamily="34" charset="0"/>
              </a:rPr>
              <a:t>3- Devam tusuna basin</a:t>
            </a:r>
          </a:p>
        </p:txBody>
      </p:sp>
      <p:sp>
        <p:nvSpPr>
          <p:cNvPr id="22" name="Rectangle 21">
            <a:extLst>
              <a:ext uri="{FF2B5EF4-FFF2-40B4-BE49-F238E27FC236}">
                <a16:creationId xmlns:a16="http://schemas.microsoft.com/office/drawing/2014/main" id="{11573FB1-E5E7-4355-8391-C143E592A558}"/>
              </a:ext>
            </a:extLst>
          </p:cNvPr>
          <p:cNvSpPr/>
          <p:nvPr/>
        </p:nvSpPr>
        <p:spPr>
          <a:xfrm>
            <a:off x="516314" y="4362270"/>
            <a:ext cx="4165277" cy="50389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Rectangle 23">
            <a:extLst>
              <a:ext uri="{FF2B5EF4-FFF2-40B4-BE49-F238E27FC236}">
                <a16:creationId xmlns:a16="http://schemas.microsoft.com/office/drawing/2014/main" id="{F530D549-4279-49F4-A773-7DC6B1073C35}"/>
              </a:ext>
            </a:extLst>
          </p:cNvPr>
          <p:cNvSpPr/>
          <p:nvPr/>
        </p:nvSpPr>
        <p:spPr>
          <a:xfrm>
            <a:off x="7182922" y="5114035"/>
            <a:ext cx="3215448" cy="28887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333046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500"/>
                                        <p:tgtEl>
                                          <p:spTgt spid="2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par>
                                <p:cTn id="32" presetID="22" presetClass="entr" presetSubtype="4"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down)">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9" grpId="0" animBg="1"/>
      <p:bldP spid="17" grpId="0" animBg="1"/>
      <p:bldP spid="20" grpId="0" animBg="1"/>
      <p:bldP spid="21" grpId="0"/>
      <p:bldP spid="22" grpId="0" animBg="1"/>
      <p:bldP spid="2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573D1A-7DA4-4FBA-B99A-63100B6F75F3}"/>
              </a:ext>
            </a:extLst>
          </p:cNvPr>
          <p:cNvPicPr>
            <a:picLocks noChangeAspect="1"/>
          </p:cNvPicPr>
          <p:nvPr/>
        </p:nvPicPr>
        <p:blipFill>
          <a:blip r:embed="rId3"/>
          <a:stretch>
            <a:fillRect/>
          </a:stretch>
        </p:blipFill>
        <p:spPr>
          <a:xfrm>
            <a:off x="6366265" y="1707732"/>
            <a:ext cx="5433791" cy="3217592"/>
          </a:xfrm>
          <a:prstGeom prst="rect">
            <a:avLst/>
          </a:prstGeom>
        </p:spPr>
      </p:pic>
      <p:pic>
        <p:nvPicPr>
          <p:cNvPr id="5" name="Picture 4">
            <a:extLst>
              <a:ext uri="{FF2B5EF4-FFF2-40B4-BE49-F238E27FC236}">
                <a16:creationId xmlns:a16="http://schemas.microsoft.com/office/drawing/2014/main" id="{A0F9BC8C-80D0-440F-9946-0550C075C48E}"/>
              </a:ext>
            </a:extLst>
          </p:cNvPr>
          <p:cNvPicPr>
            <a:picLocks noChangeAspect="1"/>
          </p:cNvPicPr>
          <p:nvPr/>
        </p:nvPicPr>
        <p:blipFill>
          <a:blip r:embed="rId4"/>
          <a:stretch>
            <a:fillRect/>
          </a:stretch>
        </p:blipFill>
        <p:spPr>
          <a:xfrm>
            <a:off x="4561578" y="1126562"/>
            <a:ext cx="1556246" cy="5074945"/>
          </a:xfrm>
          <a:prstGeom prst="rect">
            <a:avLst/>
          </a:prstGeom>
        </p:spPr>
      </p:pic>
      <p:pic>
        <p:nvPicPr>
          <p:cNvPr id="3" name="Picture 2">
            <a:extLst>
              <a:ext uri="{FF2B5EF4-FFF2-40B4-BE49-F238E27FC236}">
                <a16:creationId xmlns:a16="http://schemas.microsoft.com/office/drawing/2014/main" id="{9C2EFA9D-997E-4322-A705-3293581C491A}"/>
              </a:ext>
            </a:extLst>
          </p:cNvPr>
          <p:cNvPicPr>
            <a:picLocks noChangeAspect="1"/>
          </p:cNvPicPr>
          <p:nvPr/>
        </p:nvPicPr>
        <p:blipFill>
          <a:blip r:embed="rId5"/>
          <a:stretch>
            <a:fillRect/>
          </a:stretch>
        </p:blipFill>
        <p:spPr>
          <a:xfrm>
            <a:off x="211576" y="1134304"/>
            <a:ext cx="4102895" cy="2486857"/>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B7BDFEA-31D3-49AB-ABB0-8FBF1A284A1F}"/>
              </a:ext>
            </a:extLst>
          </p:cNvPr>
          <p:cNvSpPr txBox="1"/>
          <p:nvPr/>
        </p:nvSpPr>
        <p:spPr>
          <a:xfrm>
            <a:off x="211576" y="3788789"/>
            <a:ext cx="4358659" cy="923330"/>
          </a:xfrm>
          <a:prstGeom prst="rect">
            <a:avLst/>
          </a:prstGeom>
          <a:noFill/>
        </p:spPr>
        <p:txBody>
          <a:bodyPr wrap="square">
            <a:spAutoFit/>
          </a:bodyPr>
          <a:lstStyle/>
          <a:p>
            <a:r>
              <a:rPr lang="en-US" dirty="0">
                <a:latin typeface="Bahnschrift SemiBold" panose="020B0502040204020203" pitchFamily="34" charset="0"/>
              </a:rPr>
              <a:t>1- </a:t>
            </a:r>
            <a:r>
              <a:rPr lang="en-US" dirty="0">
                <a:latin typeface="Bahnschrift SemiBold" panose="020B0502040204020203" pitchFamily="34" charset="0"/>
                <a:hlinkClick r:id="rId7"/>
              </a:rPr>
              <a:t>https://developer.atlassian.com/</a:t>
            </a:r>
            <a:r>
              <a:rPr lang="en-US" dirty="0">
                <a:latin typeface="Bahnschrift SemiBold" panose="020B0502040204020203" pitchFamily="34" charset="0"/>
              </a:rPr>
              <a:t> </a:t>
            </a:r>
            <a:r>
              <a:rPr lang="en-US" noProof="1">
                <a:latin typeface="Bahnschrift SemiBold" panose="020B0502040204020203" pitchFamily="34" charset="0"/>
              </a:rPr>
              <a:t>Sayfasinin alt kisminda bulunan Trello bolumunden </a:t>
            </a:r>
            <a:r>
              <a:rPr lang="en-US" noProof="1">
                <a:solidFill>
                  <a:srgbClr val="C00000"/>
                </a:solidFill>
                <a:latin typeface="Bahnschrift SemiBold" panose="020B0502040204020203" pitchFamily="34" charset="0"/>
              </a:rPr>
              <a:t>Getting started</a:t>
            </a:r>
            <a:r>
              <a:rPr lang="en-US" noProof="1">
                <a:latin typeface="Bahnschrift SemiBold" panose="020B0502040204020203" pitchFamily="34" charset="0"/>
              </a:rPr>
              <a:t>’i  secelim</a:t>
            </a:r>
          </a:p>
        </p:txBody>
      </p:sp>
      <p:sp>
        <p:nvSpPr>
          <p:cNvPr id="13" name="TextBox 12">
            <a:extLst>
              <a:ext uri="{FF2B5EF4-FFF2-40B4-BE49-F238E27FC236}">
                <a16:creationId xmlns:a16="http://schemas.microsoft.com/office/drawing/2014/main" id="{6177E671-5544-4AE8-B3C0-33AE9D620996}"/>
              </a:ext>
            </a:extLst>
          </p:cNvPr>
          <p:cNvSpPr txBox="1"/>
          <p:nvPr/>
        </p:nvSpPr>
        <p:spPr>
          <a:xfrm>
            <a:off x="211576" y="730217"/>
            <a:ext cx="1805356" cy="369332"/>
          </a:xfrm>
          <a:prstGeom prst="rect">
            <a:avLst/>
          </a:prstGeom>
          <a:noFill/>
        </p:spPr>
        <p:txBody>
          <a:bodyPr wrap="square">
            <a:spAutoFit/>
          </a:bodyPr>
          <a:lstStyle/>
          <a:p>
            <a:r>
              <a:rPr lang="en-US" dirty="0">
                <a:latin typeface="Bahnschrift SemiBold" panose="020B0502040204020203" pitchFamily="34" charset="0"/>
              </a:rPr>
              <a:t>API KEY ALMA</a:t>
            </a:r>
            <a:endParaRPr lang="en-US" noProof="1">
              <a:latin typeface="Bahnschrift SemiBold" panose="020B0502040204020203" pitchFamily="34" charset="0"/>
            </a:endParaRPr>
          </a:p>
        </p:txBody>
      </p:sp>
      <p:sp>
        <p:nvSpPr>
          <p:cNvPr id="14" name="TextBox 13">
            <a:extLst>
              <a:ext uri="{FF2B5EF4-FFF2-40B4-BE49-F238E27FC236}">
                <a16:creationId xmlns:a16="http://schemas.microsoft.com/office/drawing/2014/main" id="{8D341DEE-6DD4-4549-973D-C0F539D03710}"/>
              </a:ext>
            </a:extLst>
          </p:cNvPr>
          <p:cNvSpPr txBox="1"/>
          <p:nvPr/>
        </p:nvSpPr>
        <p:spPr>
          <a:xfrm>
            <a:off x="6317096" y="4975083"/>
            <a:ext cx="5535517" cy="646331"/>
          </a:xfrm>
          <a:prstGeom prst="rect">
            <a:avLst/>
          </a:prstGeom>
          <a:noFill/>
        </p:spPr>
        <p:txBody>
          <a:bodyPr wrap="square">
            <a:spAutoFit/>
          </a:bodyPr>
          <a:lstStyle/>
          <a:p>
            <a:r>
              <a:rPr lang="en-US" noProof="1">
                <a:latin typeface="Bahnschrift SemiBold" panose="020B0502040204020203" pitchFamily="34" charset="0"/>
              </a:rPr>
              <a:t>3- Ortadaki bolumden </a:t>
            </a:r>
            <a:r>
              <a:rPr lang="en-US" b="0" i="0" u="none" strike="noStrike" noProof="1">
                <a:solidFill>
                  <a:srgbClr val="0052CC"/>
                </a:solidFill>
                <a:effectLst/>
                <a:latin typeface="-apple-system"/>
                <a:hlinkClick r:id="rId8"/>
              </a:rPr>
              <a:t>https://trello.com/app-key/</a:t>
            </a:r>
            <a:r>
              <a:rPr lang="en-US" b="0" i="0" u="none" strike="noStrike" noProof="1">
                <a:solidFill>
                  <a:srgbClr val="0052CC"/>
                </a:solidFill>
                <a:effectLst/>
                <a:latin typeface="-apple-system"/>
              </a:rPr>
              <a:t> </a:t>
            </a:r>
            <a:r>
              <a:rPr lang="en-US" noProof="1">
                <a:latin typeface="Bahnschrift SemiBold" panose="020B0502040204020203" pitchFamily="34" charset="0"/>
              </a:rPr>
              <a:t>linkini kullanarak api-key’inize ulasip kaydedelim</a:t>
            </a:r>
          </a:p>
        </p:txBody>
      </p:sp>
      <p:sp>
        <p:nvSpPr>
          <p:cNvPr id="18" name="Rectangle 17">
            <a:extLst>
              <a:ext uri="{FF2B5EF4-FFF2-40B4-BE49-F238E27FC236}">
                <a16:creationId xmlns:a16="http://schemas.microsoft.com/office/drawing/2014/main" id="{75305DC3-A215-4FC1-8BB8-55DDE2C2DF9F}"/>
              </a:ext>
            </a:extLst>
          </p:cNvPr>
          <p:cNvSpPr/>
          <p:nvPr/>
        </p:nvSpPr>
        <p:spPr>
          <a:xfrm>
            <a:off x="211576" y="1134304"/>
            <a:ext cx="4102895" cy="249824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Rectangle 18">
            <a:extLst>
              <a:ext uri="{FF2B5EF4-FFF2-40B4-BE49-F238E27FC236}">
                <a16:creationId xmlns:a16="http://schemas.microsoft.com/office/drawing/2014/main" id="{02C4ED77-32F5-4323-8298-11E045505C24}"/>
              </a:ext>
            </a:extLst>
          </p:cNvPr>
          <p:cNvSpPr/>
          <p:nvPr/>
        </p:nvSpPr>
        <p:spPr>
          <a:xfrm>
            <a:off x="6361071" y="1688497"/>
            <a:ext cx="5433790" cy="323682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Rectangle 16">
            <a:extLst>
              <a:ext uri="{FF2B5EF4-FFF2-40B4-BE49-F238E27FC236}">
                <a16:creationId xmlns:a16="http://schemas.microsoft.com/office/drawing/2014/main" id="{5B9E6BA2-F5CD-4C01-BC69-218C6E3E65EB}"/>
              </a:ext>
            </a:extLst>
          </p:cNvPr>
          <p:cNvSpPr/>
          <p:nvPr/>
        </p:nvSpPr>
        <p:spPr>
          <a:xfrm>
            <a:off x="4561579" y="1124917"/>
            <a:ext cx="1578758" cy="507494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Rectangle 19">
            <a:extLst>
              <a:ext uri="{FF2B5EF4-FFF2-40B4-BE49-F238E27FC236}">
                <a16:creationId xmlns:a16="http://schemas.microsoft.com/office/drawing/2014/main" id="{5839F982-7182-48B4-8B6E-3E4599646EB4}"/>
              </a:ext>
            </a:extLst>
          </p:cNvPr>
          <p:cNvSpPr/>
          <p:nvPr/>
        </p:nvSpPr>
        <p:spPr>
          <a:xfrm>
            <a:off x="4738408" y="5899176"/>
            <a:ext cx="565856" cy="20100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EF4F3234-7E06-44BD-A7E6-5C33DDD2C82C}"/>
              </a:ext>
            </a:extLst>
          </p:cNvPr>
          <p:cNvSpPr txBox="1"/>
          <p:nvPr/>
        </p:nvSpPr>
        <p:spPr>
          <a:xfrm>
            <a:off x="339387" y="4925324"/>
            <a:ext cx="4358658" cy="646331"/>
          </a:xfrm>
          <a:prstGeom prst="rect">
            <a:avLst/>
          </a:prstGeom>
          <a:noFill/>
        </p:spPr>
        <p:txBody>
          <a:bodyPr wrap="square">
            <a:spAutoFit/>
          </a:bodyPr>
          <a:lstStyle/>
          <a:p>
            <a:r>
              <a:rPr lang="en-US" noProof="1">
                <a:latin typeface="Bahnschrift SemiBold" panose="020B0502040204020203" pitchFamily="34" charset="0"/>
              </a:rPr>
              <a:t>2- Sol taraftaki menuden </a:t>
            </a:r>
            <a:r>
              <a:rPr lang="en-US" b="1" i="0" cap="all" noProof="1">
                <a:solidFill>
                  <a:srgbClr val="253858"/>
                </a:solidFill>
                <a:effectLst/>
                <a:latin typeface="-apple-system"/>
              </a:rPr>
              <a:t>TRELLO'S REST API</a:t>
            </a:r>
            <a:r>
              <a:rPr lang="en-US" b="1" i="0" cap="all" noProof="1">
                <a:solidFill>
                  <a:srgbClr val="253858"/>
                </a:solidFill>
                <a:effectLst/>
                <a:latin typeface="Bahnschrift SemiBold" panose="020B0502040204020203" pitchFamily="34" charset="0"/>
              </a:rPr>
              <a:t> </a:t>
            </a:r>
            <a:r>
              <a:rPr lang="en-US" noProof="1">
                <a:latin typeface="Bahnschrift SemiBold" panose="020B0502040204020203" pitchFamily="34" charset="0"/>
              </a:rPr>
              <a:t>altinda</a:t>
            </a:r>
            <a:r>
              <a:rPr lang="en-US" b="1" i="0" cap="all" noProof="1">
                <a:solidFill>
                  <a:srgbClr val="253858"/>
                </a:solidFill>
                <a:effectLst/>
                <a:latin typeface="Bahnschrift SemiBold" panose="020B0502040204020203" pitchFamily="34" charset="0"/>
              </a:rPr>
              <a:t> </a:t>
            </a:r>
            <a:r>
              <a:rPr lang="en-US" b="1" i="0" u="none" strike="noStrike" noProof="1">
                <a:solidFill>
                  <a:srgbClr val="0052CC"/>
                </a:solidFill>
                <a:effectLst/>
                <a:latin typeface="-apple-system"/>
                <a:hlinkClick r:id="rId9"/>
              </a:rPr>
              <a:t>Authorization</a:t>
            </a:r>
            <a:r>
              <a:rPr lang="en-US" b="1" i="0" u="none" strike="noStrike" noProof="1">
                <a:solidFill>
                  <a:srgbClr val="0052CC"/>
                </a:solidFill>
                <a:effectLst/>
                <a:latin typeface="-apple-system"/>
              </a:rPr>
              <a:t>’</a:t>
            </a:r>
            <a:r>
              <a:rPr lang="en-US" noProof="1">
                <a:latin typeface="Bahnschrift SemiBold" panose="020B0502040204020203" pitchFamily="34" charset="0"/>
              </a:rPr>
              <a:t>i secelim</a:t>
            </a:r>
          </a:p>
        </p:txBody>
      </p:sp>
      <p:sp>
        <p:nvSpPr>
          <p:cNvPr id="22" name="Rectangle 21">
            <a:extLst>
              <a:ext uri="{FF2B5EF4-FFF2-40B4-BE49-F238E27FC236}">
                <a16:creationId xmlns:a16="http://schemas.microsoft.com/office/drawing/2014/main" id="{11573FB1-E5E7-4355-8391-C143E592A558}"/>
              </a:ext>
            </a:extLst>
          </p:cNvPr>
          <p:cNvSpPr/>
          <p:nvPr/>
        </p:nvSpPr>
        <p:spPr>
          <a:xfrm>
            <a:off x="346184" y="2987135"/>
            <a:ext cx="1618814" cy="37108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Rectangle 23">
            <a:extLst>
              <a:ext uri="{FF2B5EF4-FFF2-40B4-BE49-F238E27FC236}">
                <a16:creationId xmlns:a16="http://schemas.microsoft.com/office/drawing/2014/main" id="{F530D549-4279-49F4-A773-7DC6B1073C35}"/>
              </a:ext>
            </a:extLst>
          </p:cNvPr>
          <p:cNvSpPr/>
          <p:nvPr/>
        </p:nvSpPr>
        <p:spPr>
          <a:xfrm>
            <a:off x="8286024" y="4218696"/>
            <a:ext cx="1597663" cy="25370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79930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down)">
                                      <p:cBhvr>
                                        <p:cTn id="13" dur="500"/>
                                        <p:tgtEl>
                                          <p:spTgt spid="2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0"/>
                                        <p:tgtEl>
                                          <p:spTgt spid="1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down)">
                                      <p:cBhvr>
                                        <p:cTn id="43" dur="500"/>
                                        <p:tgtEl>
                                          <p:spTgt spid="1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8" grpId="0" animBg="1"/>
      <p:bldP spid="19" grpId="0" animBg="1"/>
      <p:bldP spid="17" grpId="0" animBg="1"/>
      <p:bldP spid="20" grpId="0" animBg="1"/>
      <p:bldP spid="21" grpId="0"/>
      <p:bldP spid="22" grpId="0" animBg="1"/>
      <p:bldP spid="2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0EEAC4-F681-405A-AEAE-8214AD10CF6D}"/>
              </a:ext>
            </a:extLst>
          </p:cNvPr>
          <p:cNvPicPr>
            <a:picLocks noChangeAspect="1"/>
          </p:cNvPicPr>
          <p:nvPr/>
        </p:nvPicPr>
        <p:blipFill>
          <a:blip r:embed="rId3"/>
          <a:stretch>
            <a:fillRect/>
          </a:stretch>
        </p:blipFill>
        <p:spPr>
          <a:xfrm>
            <a:off x="7350327" y="362319"/>
            <a:ext cx="4132507" cy="5436049"/>
          </a:xfrm>
          <a:prstGeom prst="rect">
            <a:avLst/>
          </a:prstGeom>
        </p:spPr>
      </p:pic>
      <p:pic>
        <p:nvPicPr>
          <p:cNvPr id="4" name="Picture 3">
            <a:extLst>
              <a:ext uri="{FF2B5EF4-FFF2-40B4-BE49-F238E27FC236}">
                <a16:creationId xmlns:a16="http://schemas.microsoft.com/office/drawing/2014/main" id="{ED2A285E-68A9-4457-804F-44AA6E62ED44}"/>
              </a:ext>
            </a:extLst>
          </p:cNvPr>
          <p:cNvPicPr>
            <a:picLocks noChangeAspect="1"/>
          </p:cNvPicPr>
          <p:nvPr/>
        </p:nvPicPr>
        <p:blipFill>
          <a:blip r:embed="rId4"/>
          <a:stretch>
            <a:fillRect/>
          </a:stretch>
        </p:blipFill>
        <p:spPr>
          <a:xfrm>
            <a:off x="206381" y="1145729"/>
            <a:ext cx="4145972" cy="2289663"/>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B7BDFEA-31D3-49AB-ABB0-8FBF1A284A1F}"/>
              </a:ext>
            </a:extLst>
          </p:cNvPr>
          <p:cNvSpPr txBox="1"/>
          <p:nvPr/>
        </p:nvSpPr>
        <p:spPr>
          <a:xfrm>
            <a:off x="211576" y="3788789"/>
            <a:ext cx="4358659" cy="646331"/>
          </a:xfrm>
          <a:prstGeom prst="rect">
            <a:avLst/>
          </a:prstGeom>
          <a:noFill/>
        </p:spPr>
        <p:txBody>
          <a:bodyPr wrap="square">
            <a:spAutoFit/>
          </a:bodyPr>
          <a:lstStyle/>
          <a:p>
            <a:r>
              <a:rPr lang="en-US" dirty="0">
                <a:latin typeface="Bahnschrift SemiBold" panose="020B0502040204020203" pitchFamily="34" charset="0"/>
              </a:rPr>
              <a:t>1- </a:t>
            </a:r>
            <a:r>
              <a:rPr lang="en-US" noProof="1">
                <a:latin typeface="Bahnschrift SemiBold" panose="020B0502040204020203" pitchFamily="34" charset="0"/>
              </a:rPr>
              <a:t>Api key gosterilen sayfada alt bolumunden </a:t>
            </a:r>
            <a:r>
              <a:rPr lang="en-US" noProof="1">
                <a:solidFill>
                  <a:srgbClr val="C00000"/>
                </a:solidFill>
                <a:latin typeface="Bahnschrift SemiBold" panose="020B0502040204020203" pitchFamily="34" charset="0"/>
              </a:rPr>
              <a:t>Belirtec</a:t>
            </a:r>
            <a:r>
              <a:rPr lang="en-US" noProof="1">
                <a:latin typeface="Bahnschrift SemiBold" panose="020B0502040204020203" pitchFamily="34" charset="0"/>
              </a:rPr>
              <a:t>’i  secelim</a:t>
            </a:r>
          </a:p>
        </p:txBody>
      </p:sp>
      <p:sp>
        <p:nvSpPr>
          <p:cNvPr id="13" name="TextBox 12">
            <a:extLst>
              <a:ext uri="{FF2B5EF4-FFF2-40B4-BE49-F238E27FC236}">
                <a16:creationId xmlns:a16="http://schemas.microsoft.com/office/drawing/2014/main" id="{6177E671-5544-4AE8-B3C0-33AE9D620996}"/>
              </a:ext>
            </a:extLst>
          </p:cNvPr>
          <p:cNvSpPr txBox="1"/>
          <p:nvPr/>
        </p:nvSpPr>
        <p:spPr>
          <a:xfrm>
            <a:off x="211576" y="730217"/>
            <a:ext cx="1805356" cy="369332"/>
          </a:xfrm>
          <a:prstGeom prst="rect">
            <a:avLst/>
          </a:prstGeom>
          <a:noFill/>
        </p:spPr>
        <p:txBody>
          <a:bodyPr wrap="square">
            <a:spAutoFit/>
          </a:bodyPr>
          <a:lstStyle/>
          <a:p>
            <a:r>
              <a:rPr lang="en-US" dirty="0">
                <a:latin typeface="Bahnschrift SemiBold" panose="020B0502040204020203" pitchFamily="34" charset="0"/>
              </a:rPr>
              <a:t>TOKEN ALMA</a:t>
            </a:r>
            <a:endParaRPr lang="en-US" noProof="1">
              <a:latin typeface="Bahnschrift SemiBold" panose="020B0502040204020203" pitchFamily="34" charset="0"/>
            </a:endParaRPr>
          </a:p>
        </p:txBody>
      </p:sp>
      <p:sp>
        <p:nvSpPr>
          <p:cNvPr id="18" name="Rectangle 17">
            <a:extLst>
              <a:ext uri="{FF2B5EF4-FFF2-40B4-BE49-F238E27FC236}">
                <a16:creationId xmlns:a16="http://schemas.microsoft.com/office/drawing/2014/main" id="{75305DC3-A215-4FC1-8BB8-55DDE2C2DF9F}"/>
              </a:ext>
            </a:extLst>
          </p:cNvPr>
          <p:cNvSpPr/>
          <p:nvPr/>
        </p:nvSpPr>
        <p:spPr>
          <a:xfrm>
            <a:off x="211576" y="1134305"/>
            <a:ext cx="4140777" cy="232382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Rectangle 18">
            <a:extLst>
              <a:ext uri="{FF2B5EF4-FFF2-40B4-BE49-F238E27FC236}">
                <a16:creationId xmlns:a16="http://schemas.microsoft.com/office/drawing/2014/main" id="{02C4ED77-32F5-4323-8298-11E045505C24}"/>
              </a:ext>
            </a:extLst>
          </p:cNvPr>
          <p:cNvSpPr/>
          <p:nvPr/>
        </p:nvSpPr>
        <p:spPr>
          <a:xfrm>
            <a:off x="7350327" y="374860"/>
            <a:ext cx="4140777" cy="543604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EF4F3234-7E06-44BD-A7E6-5C33DDD2C82C}"/>
              </a:ext>
            </a:extLst>
          </p:cNvPr>
          <p:cNvSpPr txBox="1"/>
          <p:nvPr/>
        </p:nvSpPr>
        <p:spPr>
          <a:xfrm>
            <a:off x="2601238" y="4953926"/>
            <a:ext cx="4740819" cy="369332"/>
          </a:xfrm>
          <a:prstGeom prst="rect">
            <a:avLst/>
          </a:prstGeom>
          <a:noFill/>
        </p:spPr>
        <p:txBody>
          <a:bodyPr wrap="square">
            <a:spAutoFit/>
          </a:bodyPr>
          <a:lstStyle/>
          <a:p>
            <a:r>
              <a:rPr lang="en-US" noProof="1">
                <a:latin typeface="Bahnschrift SemiBold" panose="020B0502040204020203" pitchFamily="34" charset="0"/>
              </a:rPr>
              <a:t>2- En alt bolumde </a:t>
            </a:r>
            <a:r>
              <a:rPr lang="en-US" noProof="1">
                <a:solidFill>
                  <a:srgbClr val="C00000"/>
                </a:solidFill>
                <a:latin typeface="Bahnschrift SemiBold" panose="020B0502040204020203" pitchFamily="34" charset="0"/>
              </a:rPr>
              <a:t>Izin Ver </a:t>
            </a:r>
            <a:r>
              <a:rPr lang="en-US" noProof="1">
                <a:latin typeface="Bahnschrift SemiBold" panose="020B0502040204020203" pitchFamily="34" charset="0"/>
              </a:rPr>
              <a:t>butonuna basalim</a:t>
            </a:r>
          </a:p>
        </p:txBody>
      </p:sp>
      <p:sp>
        <p:nvSpPr>
          <p:cNvPr id="22" name="Rectangle 21">
            <a:extLst>
              <a:ext uri="{FF2B5EF4-FFF2-40B4-BE49-F238E27FC236}">
                <a16:creationId xmlns:a16="http://schemas.microsoft.com/office/drawing/2014/main" id="{11573FB1-E5E7-4355-8391-C143E592A558}"/>
              </a:ext>
            </a:extLst>
          </p:cNvPr>
          <p:cNvSpPr/>
          <p:nvPr/>
        </p:nvSpPr>
        <p:spPr>
          <a:xfrm>
            <a:off x="2034499" y="2968020"/>
            <a:ext cx="614916" cy="33056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Rectangle 23">
            <a:extLst>
              <a:ext uri="{FF2B5EF4-FFF2-40B4-BE49-F238E27FC236}">
                <a16:creationId xmlns:a16="http://schemas.microsoft.com/office/drawing/2014/main" id="{F530D549-4279-49F4-A773-7DC6B1073C35}"/>
              </a:ext>
            </a:extLst>
          </p:cNvPr>
          <p:cNvSpPr/>
          <p:nvPr/>
        </p:nvSpPr>
        <p:spPr>
          <a:xfrm>
            <a:off x="9885171" y="5163725"/>
            <a:ext cx="1345537" cy="36450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TextBox 24">
            <a:extLst>
              <a:ext uri="{FF2B5EF4-FFF2-40B4-BE49-F238E27FC236}">
                <a16:creationId xmlns:a16="http://schemas.microsoft.com/office/drawing/2014/main" id="{32E558EB-D8DF-4AF2-88CA-0A9593CD193A}"/>
              </a:ext>
            </a:extLst>
          </p:cNvPr>
          <p:cNvSpPr txBox="1"/>
          <p:nvPr/>
        </p:nvSpPr>
        <p:spPr>
          <a:xfrm>
            <a:off x="206381" y="5903603"/>
            <a:ext cx="11190938" cy="369332"/>
          </a:xfrm>
          <a:prstGeom prst="rect">
            <a:avLst/>
          </a:prstGeom>
          <a:noFill/>
        </p:spPr>
        <p:txBody>
          <a:bodyPr wrap="square">
            <a:spAutoFit/>
          </a:bodyPr>
          <a:lstStyle/>
          <a:p>
            <a:r>
              <a:rPr lang="en-US" noProof="1">
                <a:latin typeface="Bahnschrift SemiBold" panose="020B0502040204020203" pitchFamily="34" charset="0"/>
              </a:rPr>
              <a:t>3- Verilen belirtec numarasi ile kendi trello hesabiniza ulasabilir veya baskalarinin kullanimina acabilirsiniz</a:t>
            </a:r>
          </a:p>
        </p:txBody>
      </p:sp>
    </p:spTree>
    <p:extLst>
      <p:ext uri="{BB962C8B-B14F-4D97-AF65-F5344CB8AC3E}">
        <p14:creationId xmlns:p14="http://schemas.microsoft.com/office/powerpoint/2010/main" val="376381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down)">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animBg="1"/>
      <p:bldP spid="19" grpId="0" animBg="1"/>
      <p:bldP spid="21" grpId="0"/>
      <p:bldP spid="22" grpId="0" animBg="1"/>
      <p:bldP spid="24" grpId="0" animBg="1"/>
      <p:bldP spid="2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4EAF741-8149-46AD-A37E-CECDF8115727}"/>
              </a:ext>
            </a:extLst>
          </p:cNvPr>
          <p:cNvPicPr>
            <a:picLocks noChangeAspect="1"/>
          </p:cNvPicPr>
          <p:nvPr/>
        </p:nvPicPr>
        <p:blipFill>
          <a:blip r:embed="rId3"/>
          <a:stretch>
            <a:fillRect/>
          </a:stretch>
        </p:blipFill>
        <p:spPr>
          <a:xfrm>
            <a:off x="399482" y="1639150"/>
            <a:ext cx="7855040" cy="3775291"/>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B7BDFEA-31D3-49AB-ABB0-8FBF1A284A1F}"/>
              </a:ext>
            </a:extLst>
          </p:cNvPr>
          <p:cNvSpPr txBox="1"/>
          <p:nvPr/>
        </p:nvSpPr>
        <p:spPr>
          <a:xfrm>
            <a:off x="206381" y="1076962"/>
            <a:ext cx="11190938" cy="369332"/>
          </a:xfrm>
          <a:prstGeom prst="rect">
            <a:avLst/>
          </a:prstGeom>
          <a:noFill/>
        </p:spPr>
        <p:txBody>
          <a:bodyPr wrap="square">
            <a:spAutoFit/>
          </a:bodyPr>
          <a:lstStyle/>
          <a:p>
            <a:r>
              <a:rPr lang="en-US" noProof="1">
                <a:latin typeface="Bahnschrift SemiBold" panose="020B0502040204020203" pitchFamily="34" charset="0"/>
              </a:rPr>
              <a:t>Trello ile islem yapabilmek icin api-key ve kendi Trello hesabimiza ulasmak icin belirtec almis olduk </a:t>
            </a:r>
          </a:p>
        </p:txBody>
      </p:sp>
      <p:sp>
        <p:nvSpPr>
          <p:cNvPr id="13" name="TextBox 12">
            <a:extLst>
              <a:ext uri="{FF2B5EF4-FFF2-40B4-BE49-F238E27FC236}">
                <a16:creationId xmlns:a16="http://schemas.microsoft.com/office/drawing/2014/main" id="{6177E671-5544-4AE8-B3C0-33AE9D620996}"/>
              </a:ext>
            </a:extLst>
          </p:cNvPr>
          <p:cNvSpPr txBox="1"/>
          <p:nvPr/>
        </p:nvSpPr>
        <p:spPr>
          <a:xfrm>
            <a:off x="211575" y="730217"/>
            <a:ext cx="2936615" cy="369332"/>
          </a:xfrm>
          <a:prstGeom prst="rect">
            <a:avLst/>
          </a:prstGeom>
          <a:noFill/>
        </p:spPr>
        <p:txBody>
          <a:bodyPr wrap="square">
            <a:spAutoFit/>
          </a:bodyPr>
          <a:lstStyle/>
          <a:p>
            <a:r>
              <a:rPr lang="en-US" dirty="0">
                <a:latin typeface="Bahnschrift SemiBold" panose="020B0502040204020203" pitchFamily="34" charset="0"/>
              </a:rPr>
              <a:t>BOARD OLUSTURMA</a:t>
            </a:r>
            <a:endParaRPr lang="en-US" noProof="1">
              <a:latin typeface="Bahnschrift SemiBold" panose="020B0502040204020203" pitchFamily="34" charset="0"/>
            </a:endParaRPr>
          </a:p>
        </p:txBody>
      </p:sp>
      <p:sp>
        <p:nvSpPr>
          <p:cNvPr id="18" name="Rectangle 17">
            <a:extLst>
              <a:ext uri="{FF2B5EF4-FFF2-40B4-BE49-F238E27FC236}">
                <a16:creationId xmlns:a16="http://schemas.microsoft.com/office/drawing/2014/main" id="{75305DC3-A215-4FC1-8BB8-55DDE2C2DF9F}"/>
              </a:ext>
            </a:extLst>
          </p:cNvPr>
          <p:cNvSpPr/>
          <p:nvPr/>
        </p:nvSpPr>
        <p:spPr>
          <a:xfrm>
            <a:off x="404677" y="1634642"/>
            <a:ext cx="7849845" cy="377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EF4F3234-7E06-44BD-A7E6-5C33DDD2C82C}"/>
              </a:ext>
            </a:extLst>
          </p:cNvPr>
          <p:cNvSpPr txBox="1"/>
          <p:nvPr/>
        </p:nvSpPr>
        <p:spPr>
          <a:xfrm>
            <a:off x="8340737" y="1592193"/>
            <a:ext cx="3446585" cy="923330"/>
          </a:xfrm>
          <a:prstGeom prst="rect">
            <a:avLst/>
          </a:prstGeom>
          <a:noFill/>
        </p:spPr>
        <p:txBody>
          <a:bodyPr wrap="square">
            <a:spAutoFit/>
          </a:bodyPr>
          <a:lstStyle/>
          <a:p>
            <a:r>
              <a:rPr lang="en-US" noProof="1">
                <a:latin typeface="Bahnschrift SemiBold" panose="020B0502040204020203" pitchFamily="34" charset="0"/>
              </a:rPr>
              <a:t>1- Dokumantasyondan board olusturmak icin gerekli ornek request’i alalim</a:t>
            </a:r>
          </a:p>
        </p:txBody>
      </p:sp>
      <p:sp>
        <p:nvSpPr>
          <p:cNvPr id="22" name="Rectangle 21">
            <a:extLst>
              <a:ext uri="{FF2B5EF4-FFF2-40B4-BE49-F238E27FC236}">
                <a16:creationId xmlns:a16="http://schemas.microsoft.com/office/drawing/2014/main" id="{11573FB1-E5E7-4355-8391-C143E592A558}"/>
              </a:ext>
            </a:extLst>
          </p:cNvPr>
          <p:cNvSpPr/>
          <p:nvPr/>
        </p:nvSpPr>
        <p:spPr>
          <a:xfrm>
            <a:off x="2327575" y="2832356"/>
            <a:ext cx="4061502" cy="59664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Rectangle 23">
            <a:extLst>
              <a:ext uri="{FF2B5EF4-FFF2-40B4-BE49-F238E27FC236}">
                <a16:creationId xmlns:a16="http://schemas.microsoft.com/office/drawing/2014/main" id="{F530D549-4279-49F4-A773-7DC6B1073C35}"/>
              </a:ext>
            </a:extLst>
          </p:cNvPr>
          <p:cNvSpPr/>
          <p:nvPr/>
        </p:nvSpPr>
        <p:spPr>
          <a:xfrm>
            <a:off x="2327575" y="2137545"/>
            <a:ext cx="579748" cy="20565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TextBox 24">
            <a:extLst>
              <a:ext uri="{FF2B5EF4-FFF2-40B4-BE49-F238E27FC236}">
                <a16:creationId xmlns:a16="http://schemas.microsoft.com/office/drawing/2014/main" id="{32E558EB-D8DF-4AF2-88CA-0A9593CD193A}"/>
              </a:ext>
            </a:extLst>
          </p:cNvPr>
          <p:cNvSpPr txBox="1"/>
          <p:nvPr/>
        </p:nvSpPr>
        <p:spPr>
          <a:xfrm>
            <a:off x="399482" y="5650970"/>
            <a:ext cx="8562481" cy="369332"/>
          </a:xfrm>
          <a:prstGeom prst="rect">
            <a:avLst/>
          </a:prstGeom>
          <a:noFill/>
        </p:spPr>
        <p:txBody>
          <a:bodyPr wrap="square">
            <a:spAutoFit/>
          </a:bodyPr>
          <a:lstStyle/>
          <a:p>
            <a:r>
              <a:rPr lang="en-US" noProof="1">
                <a:latin typeface="Bahnschrift SemiBold" panose="020B0502040204020203" pitchFamily="34" charset="0"/>
              </a:rPr>
              <a:t>Bundan sonra bu board’la yapacagim her islemde board id’sini kullanabilirim</a:t>
            </a:r>
          </a:p>
        </p:txBody>
      </p:sp>
      <p:sp>
        <p:nvSpPr>
          <p:cNvPr id="17" name="TextBox 16">
            <a:extLst>
              <a:ext uri="{FF2B5EF4-FFF2-40B4-BE49-F238E27FC236}">
                <a16:creationId xmlns:a16="http://schemas.microsoft.com/office/drawing/2014/main" id="{7F416D13-DC1A-4401-89D5-1B8205636BD2}"/>
              </a:ext>
            </a:extLst>
          </p:cNvPr>
          <p:cNvSpPr txBox="1"/>
          <p:nvPr/>
        </p:nvSpPr>
        <p:spPr>
          <a:xfrm>
            <a:off x="8340736" y="2521252"/>
            <a:ext cx="3446585" cy="1200329"/>
          </a:xfrm>
          <a:prstGeom prst="rect">
            <a:avLst/>
          </a:prstGeom>
          <a:noFill/>
        </p:spPr>
        <p:txBody>
          <a:bodyPr wrap="square">
            <a:spAutoFit/>
          </a:bodyPr>
          <a:lstStyle/>
          <a:p>
            <a:r>
              <a:rPr lang="en-US" noProof="1">
                <a:latin typeface="Bahnschrift SemiBold" panose="020B0502040204020203" pitchFamily="34" charset="0"/>
              </a:rPr>
              <a:t>2- Request’teki headers bolumunde api-key, token ve name kismina kendi degerlerimizi yazalim</a:t>
            </a:r>
          </a:p>
        </p:txBody>
      </p:sp>
      <p:sp>
        <p:nvSpPr>
          <p:cNvPr id="20" name="TextBox 19">
            <a:extLst>
              <a:ext uri="{FF2B5EF4-FFF2-40B4-BE49-F238E27FC236}">
                <a16:creationId xmlns:a16="http://schemas.microsoft.com/office/drawing/2014/main" id="{3BDF4B1F-E5E2-44E1-8AAD-24B9BF0E63F8}"/>
              </a:ext>
            </a:extLst>
          </p:cNvPr>
          <p:cNvSpPr txBox="1"/>
          <p:nvPr/>
        </p:nvSpPr>
        <p:spPr>
          <a:xfrm>
            <a:off x="8340736" y="3873209"/>
            <a:ext cx="3446585" cy="923330"/>
          </a:xfrm>
          <a:prstGeom prst="rect">
            <a:avLst/>
          </a:prstGeom>
          <a:noFill/>
        </p:spPr>
        <p:txBody>
          <a:bodyPr wrap="square">
            <a:spAutoFit/>
          </a:bodyPr>
          <a:lstStyle/>
          <a:p>
            <a:r>
              <a:rPr lang="en-US" noProof="1">
                <a:latin typeface="Bahnschrift SemiBold" panose="020B0502040204020203" pitchFamily="34" charset="0"/>
              </a:rPr>
              <a:t>3- Dokumantasyonda belirtildigi uzere POST metodunu secelim</a:t>
            </a:r>
          </a:p>
        </p:txBody>
      </p:sp>
      <p:sp>
        <p:nvSpPr>
          <p:cNvPr id="26" name="TextBox 25">
            <a:extLst>
              <a:ext uri="{FF2B5EF4-FFF2-40B4-BE49-F238E27FC236}">
                <a16:creationId xmlns:a16="http://schemas.microsoft.com/office/drawing/2014/main" id="{98F9DCB7-5B32-4FE7-B275-890D523765A3}"/>
              </a:ext>
            </a:extLst>
          </p:cNvPr>
          <p:cNvSpPr txBox="1"/>
          <p:nvPr/>
        </p:nvSpPr>
        <p:spPr>
          <a:xfrm>
            <a:off x="8340735" y="4796539"/>
            <a:ext cx="3446585" cy="646331"/>
          </a:xfrm>
          <a:prstGeom prst="rect">
            <a:avLst/>
          </a:prstGeom>
          <a:noFill/>
        </p:spPr>
        <p:txBody>
          <a:bodyPr wrap="square">
            <a:spAutoFit/>
          </a:bodyPr>
          <a:lstStyle/>
          <a:p>
            <a:r>
              <a:rPr lang="en-US" noProof="1">
                <a:latin typeface="Bahnschrift SemiBold" panose="020B0502040204020203" pitchFamily="34" charset="0"/>
              </a:rPr>
              <a:t>4- Response’da donen board numarasini kaydedelim.</a:t>
            </a:r>
          </a:p>
        </p:txBody>
      </p:sp>
      <p:sp>
        <p:nvSpPr>
          <p:cNvPr id="27" name="Rectangle 26">
            <a:extLst>
              <a:ext uri="{FF2B5EF4-FFF2-40B4-BE49-F238E27FC236}">
                <a16:creationId xmlns:a16="http://schemas.microsoft.com/office/drawing/2014/main" id="{E133AD14-D3A6-4623-85E3-92ABB68EDB7D}"/>
              </a:ext>
            </a:extLst>
          </p:cNvPr>
          <p:cNvSpPr/>
          <p:nvPr/>
        </p:nvSpPr>
        <p:spPr>
          <a:xfrm>
            <a:off x="2652618" y="4283431"/>
            <a:ext cx="1485628" cy="18306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322081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par>
                                <p:cTn id="13" presetID="2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down)">
                                      <p:cBhvr>
                                        <p:cTn id="31" dur="500"/>
                                        <p:tgtEl>
                                          <p:spTgt spid="2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down)">
                                      <p:cBhvr>
                                        <p:cTn id="39" dur="500"/>
                                        <p:tgtEl>
                                          <p:spTgt spid="2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down)">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animBg="1"/>
      <p:bldP spid="21" grpId="0"/>
      <p:bldP spid="22" grpId="0" animBg="1"/>
      <p:bldP spid="24" grpId="0" animBg="1"/>
      <p:bldP spid="25" grpId="0"/>
      <p:bldP spid="17" grpId="0"/>
      <p:bldP spid="20" grpId="0"/>
      <p:bldP spid="26" grpId="0"/>
      <p:bldP spid="2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553F8E-4667-4AEA-B963-2B0C360DD05B}"/>
              </a:ext>
            </a:extLst>
          </p:cNvPr>
          <p:cNvPicPr>
            <a:picLocks noChangeAspect="1"/>
          </p:cNvPicPr>
          <p:nvPr/>
        </p:nvPicPr>
        <p:blipFill>
          <a:blip r:embed="rId3"/>
          <a:stretch>
            <a:fillRect/>
          </a:stretch>
        </p:blipFill>
        <p:spPr>
          <a:xfrm>
            <a:off x="293932" y="1819693"/>
            <a:ext cx="7868718" cy="3315015"/>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B7BDFEA-31D3-49AB-ABB0-8FBF1A284A1F}"/>
              </a:ext>
            </a:extLst>
          </p:cNvPr>
          <p:cNvSpPr txBox="1"/>
          <p:nvPr/>
        </p:nvSpPr>
        <p:spPr>
          <a:xfrm>
            <a:off x="206381" y="1076962"/>
            <a:ext cx="11190938" cy="646331"/>
          </a:xfrm>
          <a:prstGeom prst="rect">
            <a:avLst/>
          </a:prstGeom>
          <a:noFill/>
        </p:spPr>
        <p:txBody>
          <a:bodyPr wrap="square">
            <a:spAutoFit/>
          </a:bodyPr>
          <a:lstStyle/>
          <a:p>
            <a:r>
              <a:rPr lang="en-US" noProof="1">
                <a:latin typeface="Bahnschrift SemiBold" panose="020B0502040204020203" pitchFamily="34" charset="0"/>
              </a:rPr>
              <a:t>Trello ile islem yapabilmek icin api-key ve kendi Trello hesabimiza ulasmak icin belirtec ve board’umuzun id’sini almis olduk </a:t>
            </a:r>
          </a:p>
        </p:txBody>
      </p:sp>
      <p:sp>
        <p:nvSpPr>
          <p:cNvPr id="13" name="TextBox 12">
            <a:extLst>
              <a:ext uri="{FF2B5EF4-FFF2-40B4-BE49-F238E27FC236}">
                <a16:creationId xmlns:a16="http://schemas.microsoft.com/office/drawing/2014/main" id="{6177E671-5544-4AE8-B3C0-33AE9D620996}"/>
              </a:ext>
            </a:extLst>
          </p:cNvPr>
          <p:cNvSpPr txBox="1"/>
          <p:nvPr/>
        </p:nvSpPr>
        <p:spPr>
          <a:xfrm>
            <a:off x="211575" y="730217"/>
            <a:ext cx="2936615" cy="369332"/>
          </a:xfrm>
          <a:prstGeom prst="rect">
            <a:avLst/>
          </a:prstGeom>
          <a:noFill/>
        </p:spPr>
        <p:txBody>
          <a:bodyPr wrap="square">
            <a:spAutoFit/>
          </a:bodyPr>
          <a:lstStyle/>
          <a:p>
            <a:r>
              <a:rPr lang="en-US" dirty="0">
                <a:latin typeface="Bahnschrift SemiBold" panose="020B0502040204020203" pitchFamily="34" charset="0"/>
              </a:rPr>
              <a:t>LIST OLUSTURMA</a:t>
            </a:r>
            <a:endParaRPr lang="en-US" noProof="1">
              <a:latin typeface="Bahnschrift SemiBold" panose="020B0502040204020203" pitchFamily="34" charset="0"/>
            </a:endParaRPr>
          </a:p>
        </p:txBody>
      </p:sp>
      <p:sp>
        <p:nvSpPr>
          <p:cNvPr id="18" name="Rectangle 17">
            <a:extLst>
              <a:ext uri="{FF2B5EF4-FFF2-40B4-BE49-F238E27FC236}">
                <a16:creationId xmlns:a16="http://schemas.microsoft.com/office/drawing/2014/main" id="{75305DC3-A215-4FC1-8BB8-55DDE2C2DF9F}"/>
              </a:ext>
            </a:extLst>
          </p:cNvPr>
          <p:cNvSpPr/>
          <p:nvPr/>
        </p:nvSpPr>
        <p:spPr>
          <a:xfrm>
            <a:off x="285119" y="1819693"/>
            <a:ext cx="7877532" cy="331501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EF4F3234-7E06-44BD-A7E6-5C33DDD2C82C}"/>
              </a:ext>
            </a:extLst>
          </p:cNvPr>
          <p:cNvSpPr txBox="1"/>
          <p:nvPr/>
        </p:nvSpPr>
        <p:spPr>
          <a:xfrm>
            <a:off x="8340737" y="1592193"/>
            <a:ext cx="3446585" cy="923330"/>
          </a:xfrm>
          <a:prstGeom prst="rect">
            <a:avLst/>
          </a:prstGeom>
          <a:noFill/>
        </p:spPr>
        <p:txBody>
          <a:bodyPr wrap="square">
            <a:spAutoFit/>
          </a:bodyPr>
          <a:lstStyle/>
          <a:p>
            <a:r>
              <a:rPr lang="en-US" noProof="1">
                <a:latin typeface="Bahnschrift SemiBold" panose="020B0502040204020203" pitchFamily="34" charset="0"/>
              </a:rPr>
              <a:t>1- Dokumantasyondan board olusturmak icin gerekli ornek request’i alalim</a:t>
            </a:r>
          </a:p>
        </p:txBody>
      </p:sp>
      <p:sp>
        <p:nvSpPr>
          <p:cNvPr id="22" name="Rectangle 21">
            <a:extLst>
              <a:ext uri="{FF2B5EF4-FFF2-40B4-BE49-F238E27FC236}">
                <a16:creationId xmlns:a16="http://schemas.microsoft.com/office/drawing/2014/main" id="{11573FB1-E5E7-4355-8391-C143E592A558}"/>
              </a:ext>
            </a:extLst>
          </p:cNvPr>
          <p:cNvSpPr/>
          <p:nvPr/>
        </p:nvSpPr>
        <p:spPr>
          <a:xfrm>
            <a:off x="2208015" y="2862606"/>
            <a:ext cx="4075553" cy="79007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Rectangle 23">
            <a:extLst>
              <a:ext uri="{FF2B5EF4-FFF2-40B4-BE49-F238E27FC236}">
                <a16:creationId xmlns:a16="http://schemas.microsoft.com/office/drawing/2014/main" id="{F530D549-4279-49F4-A773-7DC6B1073C35}"/>
              </a:ext>
            </a:extLst>
          </p:cNvPr>
          <p:cNvSpPr/>
          <p:nvPr/>
        </p:nvSpPr>
        <p:spPr>
          <a:xfrm>
            <a:off x="2208016" y="2322596"/>
            <a:ext cx="579748" cy="20565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TextBox 24">
            <a:extLst>
              <a:ext uri="{FF2B5EF4-FFF2-40B4-BE49-F238E27FC236}">
                <a16:creationId xmlns:a16="http://schemas.microsoft.com/office/drawing/2014/main" id="{32E558EB-D8DF-4AF2-88CA-0A9593CD193A}"/>
              </a:ext>
            </a:extLst>
          </p:cNvPr>
          <p:cNvSpPr txBox="1"/>
          <p:nvPr/>
        </p:nvSpPr>
        <p:spPr>
          <a:xfrm>
            <a:off x="399482" y="5650970"/>
            <a:ext cx="8562481" cy="369332"/>
          </a:xfrm>
          <a:prstGeom prst="rect">
            <a:avLst/>
          </a:prstGeom>
          <a:noFill/>
        </p:spPr>
        <p:txBody>
          <a:bodyPr wrap="square">
            <a:spAutoFit/>
          </a:bodyPr>
          <a:lstStyle/>
          <a:p>
            <a:r>
              <a:rPr lang="en-US" noProof="1">
                <a:latin typeface="Bahnschrift SemiBold" panose="020B0502040204020203" pitchFamily="34" charset="0"/>
              </a:rPr>
              <a:t>Bundan sonra bu list’le yapacagim her islemde board id’sini kullanabilirim</a:t>
            </a:r>
          </a:p>
        </p:txBody>
      </p:sp>
      <p:sp>
        <p:nvSpPr>
          <p:cNvPr id="17" name="TextBox 16">
            <a:extLst>
              <a:ext uri="{FF2B5EF4-FFF2-40B4-BE49-F238E27FC236}">
                <a16:creationId xmlns:a16="http://schemas.microsoft.com/office/drawing/2014/main" id="{7F416D13-DC1A-4401-89D5-1B8205636BD2}"/>
              </a:ext>
            </a:extLst>
          </p:cNvPr>
          <p:cNvSpPr txBox="1"/>
          <p:nvPr/>
        </p:nvSpPr>
        <p:spPr>
          <a:xfrm>
            <a:off x="8340736" y="2521252"/>
            <a:ext cx="3446585" cy="1200329"/>
          </a:xfrm>
          <a:prstGeom prst="rect">
            <a:avLst/>
          </a:prstGeom>
          <a:noFill/>
        </p:spPr>
        <p:txBody>
          <a:bodyPr wrap="square">
            <a:spAutoFit/>
          </a:bodyPr>
          <a:lstStyle/>
          <a:p>
            <a:r>
              <a:rPr lang="en-US" noProof="1">
                <a:latin typeface="Bahnschrift SemiBold" panose="020B0502040204020203" pitchFamily="34" charset="0"/>
              </a:rPr>
              <a:t>2- Request’teki headers bolumunde api-key, token,  name ve idBoard kismina kendi degerlerimizi yazalim</a:t>
            </a:r>
          </a:p>
        </p:txBody>
      </p:sp>
      <p:sp>
        <p:nvSpPr>
          <p:cNvPr id="20" name="TextBox 19">
            <a:extLst>
              <a:ext uri="{FF2B5EF4-FFF2-40B4-BE49-F238E27FC236}">
                <a16:creationId xmlns:a16="http://schemas.microsoft.com/office/drawing/2014/main" id="{3BDF4B1F-E5E2-44E1-8AAD-24B9BF0E63F8}"/>
              </a:ext>
            </a:extLst>
          </p:cNvPr>
          <p:cNvSpPr txBox="1"/>
          <p:nvPr/>
        </p:nvSpPr>
        <p:spPr>
          <a:xfrm>
            <a:off x="8340736" y="3873209"/>
            <a:ext cx="3446585" cy="923330"/>
          </a:xfrm>
          <a:prstGeom prst="rect">
            <a:avLst/>
          </a:prstGeom>
          <a:noFill/>
        </p:spPr>
        <p:txBody>
          <a:bodyPr wrap="square">
            <a:spAutoFit/>
          </a:bodyPr>
          <a:lstStyle/>
          <a:p>
            <a:r>
              <a:rPr lang="en-US" noProof="1">
                <a:latin typeface="Bahnschrift SemiBold" panose="020B0502040204020203" pitchFamily="34" charset="0"/>
              </a:rPr>
              <a:t>3- Dokumantasyonda belirtildigi uzere POST metodunu secelim</a:t>
            </a:r>
          </a:p>
        </p:txBody>
      </p:sp>
      <p:sp>
        <p:nvSpPr>
          <p:cNvPr id="26" name="TextBox 25">
            <a:extLst>
              <a:ext uri="{FF2B5EF4-FFF2-40B4-BE49-F238E27FC236}">
                <a16:creationId xmlns:a16="http://schemas.microsoft.com/office/drawing/2014/main" id="{98F9DCB7-5B32-4FE7-B275-890D523765A3}"/>
              </a:ext>
            </a:extLst>
          </p:cNvPr>
          <p:cNvSpPr txBox="1"/>
          <p:nvPr/>
        </p:nvSpPr>
        <p:spPr>
          <a:xfrm>
            <a:off x="8340735" y="4796539"/>
            <a:ext cx="3446585" cy="646331"/>
          </a:xfrm>
          <a:prstGeom prst="rect">
            <a:avLst/>
          </a:prstGeom>
          <a:noFill/>
        </p:spPr>
        <p:txBody>
          <a:bodyPr wrap="square">
            <a:spAutoFit/>
          </a:bodyPr>
          <a:lstStyle/>
          <a:p>
            <a:r>
              <a:rPr lang="en-US" noProof="1">
                <a:latin typeface="Bahnschrift SemiBold" panose="020B0502040204020203" pitchFamily="34" charset="0"/>
              </a:rPr>
              <a:t>4- Response’da donen list numarasini kaydedelim.</a:t>
            </a:r>
          </a:p>
        </p:txBody>
      </p:sp>
      <p:sp>
        <p:nvSpPr>
          <p:cNvPr id="27" name="Rectangle 26">
            <a:extLst>
              <a:ext uri="{FF2B5EF4-FFF2-40B4-BE49-F238E27FC236}">
                <a16:creationId xmlns:a16="http://schemas.microsoft.com/office/drawing/2014/main" id="{E133AD14-D3A6-4623-85E3-92ABB68EDB7D}"/>
              </a:ext>
            </a:extLst>
          </p:cNvPr>
          <p:cNvSpPr/>
          <p:nvPr/>
        </p:nvSpPr>
        <p:spPr>
          <a:xfrm>
            <a:off x="2521336" y="4276528"/>
            <a:ext cx="1485628" cy="18306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58385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down)">
                                      <p:cBhvr>
                                        <p:cTn id="20" dur="500"/>
                                        <p:tgtEl>
                                          <p:spTgt spid="22"/>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500"/>
                                        <p:tgtEl>
                                          <p:spTgt spid="24"/>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down)">
                                      <p:cBhvr>
                                        <p:cTn id="36" dur="500"/>
                                        <p:tgtEl>
                                          <p:spTgt spid="2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down)">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animBg="1"/>
      <p:bldP spid="21" grpId="0"/>
      <p:bldP spid="22" grpId="0" animBg="1"/>
      <p:bldP spid="24" grpId="0" animBg="1"/>
      <p:bldP spid="25" grpId="0"/>
      <p:bldP spid="17" grpId="0"/>
      <p:bldP spid="20" grpId="0"/>
      <p:bldP spid="26" grpId="0"/>
      <p:bldP spid="2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553F8E-4667-4AEA-B963-2B0C360DD05B}"/>
              </a:ext>
            </a:extLst>
          </p:cNvPr>
          <p:cNvPicPr>
            <a:picLocks noChangeAspect="1"/>
          </p:cNvPicPr>
          <p:nvPr/>
        </p:nvPicPr>
        <p:blipFill>
          <a:blip r:embed="rId3"/>
          <a:stretch>
            <a:fillRect/>
          </a:stretch>
        </p:blipFill>
        <p:spPr>
          <a:xfrm>
            <a:off x="293932" y="1819693"/>
            <a:ext cx="7868718" cy="3315015"/>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B7BDFEA-31D3-49AB-ABB0-8FBF1A284A1F}"/>
              </a:ext>
            </a:extLst>
          </p:cNvPr>
          <p:cNvSpPr txBox="1"/>
          <p:nvPr/>
        </p:nvSpPr>
        <p:spPr>
          <a:xfrm>
            <a:off x="206381" y="1076962"/>
            <a:ext cx="11190938" cy="646331"/>
          </a:xfrm>
          <a:prstGeom prst="rect">
            <a:avLst/>
          </a:prstGeom>
          <a:noFill/>
        </p:spPr>
        <p:txBody>
          <a:bodyPr wrap="square">
            <a:spAutoFit/>
          </a:bodyPr>
          <a:lstStyle/>
          <a:p>
            <a:r>
              <a:rPr lang="en-US" noProof="1">
                <a:latin typeface="Bahnschrift SemiBold" panose="020B0502040204020203" pitchFamily="34" charset="0"/>
              </a:rPr>
              <a:t>Trello ile islem yapabilmek icin api-key ve kendi Trello hesabimiza ulasmak icin belirtec ve board’umuzun id’sini almis olduk </a:t>
            </a:r>
          </a:p>
        </p:txBody>
      </p:sp>
      <p:sp>
        <p:nvSpPr>
          <p:cNvPr id="13" name="TextBox 12">
            <a:extLst>
              <a:ext uri="{FF2B5EF4-FFF2-40B4-BE49-F238E27FC236}">
                <a16:creationId xmlns:a16="http://schemas.microsoft.com/office/drawing/2014/main" id="{6177E671-5544-4AE8-B3C0-33AE9D620996}"/>
              </a:ext>
            </a:extLst>
          </p:cNvPr>
          <p:cNvSpPr txBox="1"/>
          <p:nvPr/>
        </p:nvSpPr>
        <p:spPr>
          <a:xfrm>
            <a:off x="211575" y="730217"/>
            <a:ext cx="2936615" cy="369332"/>
          </a:xfrm>
          <a:prstGeom prst="rect">
            <a:avLst/>
          </a:prstGeom>
          <a:noFill/>
        </p:spPr>
        <p:txBody>
          <a:bodyPr wrap="square">
            <a:spAutoFit/>
          </a:bodyPr>
          <a:lstStyle/>
          <a:p>
            <a:r>
              <a:rPr lang="en-US" dirty="0">
                <a:latin typeface="Bahnschrift SemiBold" panose="020B0502040204020203" pitchFamily="34" charset="0"/>
              </a:rPr>
              <a:t>LIST OLUSTURMA</a:t>
            </a:r>
            <a:endParaRPr lang="en-US" noProof="1">
              <a:latin typeface="Bahnschrift SemiBold" panose="020B0502040204020203" pitchFamily="34" charset="0"/>
            </a:endParaRPr>
          </a:p>
        </p:txBody>
      </p:sp>
      <p:sp>
        <p:nvSpPr>
          <p:cNvPr id="18" name="Rectangle 17">
            <a:extLst>
              <a:ext uri="{FF2B5EF4-FFF2-40B4-BE49-F238E27FC236}">
                <a16:creationId xmlns:a16="http://schemas.microsoft.com/office/drawing/2014/main" id="{75305DC3-A215-4FC1-8BB8-55DDE2C2DF9F}"/>
              </a:ext>
            </a:extLst>
          </p:cNvPr>
          <p:cNvSpPr/>
          <p:nvPr/>
        </p:nvSpPr>
        <p:spPr>
          <a:xfrm>
            <a:off x="285119" y="1819693"/>
            <a:ext cx="7877532" cy="331501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EF4F3234-7E06-44BD-A7E6-5C33DDD2C82C}"/>
              </a:ext>
            </a:extLst>
          </p:cNvPr>
          <p:cNvSpPr txBox="1"/>
          <p:nvPr/>
        </p:nvSpPr>
        <p:spPr>
          <a:xfrm>
            <a:off x="8340737" y="1592193"/>
            <a:ext cx="3446585" cy="923330"/>
          </a:xfrm>
          <a:prstGeom prst="rect">
            <a:avLst/>
          </a:prstGeom>
          <a:noFill/>
        </p:spPr>
        <p:txBody>
          <a:bodyPr wrap="square">
            <a:spAutoFit/>
          </a:bodyPr>
          <a:lstStyle/>
          <a:p>
            <a:r>
              <a:rPr lang="en-US" noProof="1">
                <a:latin typeface="Bahnschrift SemiBold" panose="020B0502040204020203" pitchFamily="34" charset="0"/>
              </a:rPr>
              <a:t>1- Dokumantasyondan list olusturmak icin gerekli ornek request’i alalim</a:t>
            </a:r>
          </a:p>
        </p:txBody>
      </p:sp>
      <p:sp>
        <p:nvSpPr>
          <p:cNvPr id="22" name="Rectangle 21">
            <a:extLst>
              <a:ext uri="{FF2B5EF4-FFF2-40B4-BE49-F238E27FC236}">
                <a16:creationId xmlns:a16="http://schemas.microsoft.com/office/drawing/2014/main" id="{11573FB1-E5E7-4355-8391-C143E592A558}"/>
              </a:ext>
            </a:extLst>
          </p:cNvPr>
          <p:cNvSpPr/>
          <p:nvPr/>
        </p:nvSpPr>
        <p:spPr>
          <a:xfrm>
            <a:off x="2208015" y="2862606"/>
            <a:ext cx="4075553" cy="79007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Rectangle 23">
            <a:extLst>
              <a:ext uri="{FF2B5EF4-FFF2-40B4-BE49-F238E27FC236}">
                <a16:creationId xmlns:a16="http://schemas.microsoft.com/office/drawing/2014/main" id="{F530D549-4279-49F4-A773-7DC6B1073C35}"/>
              </a:ext>
            </a:extLst>
          </p:cNvPr>
          <p:cNvSpPr/>
          <p:nvPr/>
        </p:nvSpPr>
        <p:spPr>
          <a:xfrm>
            <a:off x="2208016" y="2322596"/>
            <a:ext cx="579748" cy="20565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TextBox 24">
            <a:extLst>
              <a:ext uri="{FF2B5EF4-FFF2-40B4-BE49-F238E27FC236}">
                <a16:creationId xmlns:a16="http://schemas.microsoft.com/office/drawing/2014/main" id="{32E558EB-D8DF-4AF2-88CA-0A9593CD193A}"/>
              </a:ext>
            </a:extLst>
          </p:cNvPr>
          <p:cNvSpPr txBox="1"/>
          <p:nvPr/>
        </p:nvSpPr>
        <p:spPr>
          <a:xfrm>
            <a:off x="399482" y="5650970"/>
            <a:ext cx="8562481" cy="369332"/>
          </a:xfrm>
          <a:prstGeom prst="rect">
            <a:avLst/>
          </a:prstGeom>
          <a:noFill/>
        </p:spPr>
        <p:txBody>
          <a:bodyPr wrap="square">
            <a:spAutoFit/>
          </a:bodyPr>
          <a:lstStyle/>
          <a:p>
            <a:r>
              <a:rPr lang="en-US" noProof="1">
                <a:latin typeface="Bahnschrift SemiBold" panose="020B0502040204020203" pitchFamily="34" charset="0"/>
              </a:rPr>
              <a:t>Bundan sonra bu list’le yapacagim her islemde list id’sini kullanabilirim</a:t>
            </a:r>
          </a:p>
        </p:txBody>
      </p:sp>
      <p:sp>
        <p:nvSpPr>
          <p:cNvPr id="17" name="TextBox 16">
            <a:extLst>
              <a:ext uri="{FF2B5EF4-FFF2-40B4-BE49-F238E27FC236}">
                <a16:creationId xmlns:a16="http://schemas.microsoft.com/office/drawing/2014/main" id="{7F416D13-DC1A-4401-89D5-1B8205636BD2}"/>
              </a:ext>
            </a:extLst>
          </p:cNvPr>
          <p:cNvSpPr txBox="1"/>
          <p:nvPr/>
        </p:nvSpPr>
        <p:spPr>
          <a:xfrm>
            <a:off x="8340736" y="2521252"/>
            <a:ext cx="3446585" cy="1200329"/>
          </a:xfrm>
          <a:prstGeom prst="rect">
            <a:avLst/>
          </a:prstGeom>
          <a:noFill/>
        </p:spPr>
        <p:txBody>
          <a:bodyPr wrap="square">
            <a:spAutoFit/>
          </a:bodyPr>
          <a:lstStyle/>
          <a:p>
            <a:r>
              <a:rPr lang="en-US" noProof="1">
                <a:latin typeface="Bahnschrift SemiBold" panose="020B0502040204020203" pitchFamily="34" charset="0"/>
              </a:rPr>
              <a:t>2- Request’teki headers bolumunde api-key, token,  name ve idBoard kismina kendi degerlerimizi yazalim</a:t>
            </a:r>
          </a:p>
        </p:txBody>
      </p:sp>
      <p:sp>
        <p:nvSpPr>
          <p:cNvPr id="20" name="TextBox 19">
            <a:extLst>
              <a:ext uri="{FF2B5EF4-FFF2-40B4-BE49-F238E27FC236}">
                <a16:creationId xmlns:a16="http://schemas.microsoft.com/office/drawing/2014/main" id="{3BDF4B1F-E5E2-44E1-8AAD-24B9BF0E63F8}"/>
              </a:ext>
            </a:extLst>
          </p:cNvPr>
          <p:cNvSpPr txBox="1"/>
          <p:nvPr/>
        </p:nvSpPr>
        <p:spPr>
          <a:xfrm>
            <a:off x="8340736" y="3873209"/>
            <a:ext cx="3446585" cy="923330"/>
          </a:xfrm>
          <a:prstGeom prst="rect">
            <a:avLst/>
          </a:prstGeom>
          <a:noFill/>
        </p:spPr>
        <p:txBody>
          <a:bodyPr wrap="square">
            <a:spAutoFit/>
          </a:bodyPr>
          <a:lstStyle/>
          <a:p>
            <a:r>
              <a:rPr lang="en-US" noProof="1">
                <a:latin typeface="Bahnschrift SemiBold" panose="020B0502040204020203" pitchFamily="34" charset="0"/>
              </a:rPr>
              <a:t>3- Dokumantasyonda belirtildigi uzere POST metodunu secelim</a:t>
            </a:r>
          </a:p>
        </p:txBody>
      </p:sp>
      <p:sp>
        <p:nvSpPr>
          <p:cNvPr id="26" name="TextBox 25">
            <a:extLst>
              <a:ext uri="{FF2B5EF4-FFF2-40B4-BE49-F238E27FC236}">
                <a16:creationId xmlns:a16="http://schemas.microsoft.com/office/drawing/2014/main" id="{98F9DCB7-5B32-4FE7-B275-890D523765A3}"/>
              </a:ext>
            </a:extLst>
          </p:cNvPr>
          <p:cNvSpPr txBox="1"/>
          <p:nvPr/>
        </p:nvSpPr>
        <p:spPr>
          <a:xfrm>
            <a:off x="8340735" y="4796539"/>
            <a:ext cx="3446585" cy="646331"/>
          </a:xfrm>
          <a:prstGeom prst="rect">
            <a:avLst/>
          </a:prstGeom>
          <a:noFill/>
        </p:spPr>
        <p:txBody>
          <a:bodyPr wrap="square">
            <a:spAutoFit/>
          </a:bodyPr>
          <a:lstStyle/>
          <a:p>
            <a:r>
              <a:rPr lang="en-US" noProof="1">
                <a:latin typeface="Bahnschrift SemiBold" panose="020B0502040204020203" pitchFamily="34" charset="0"/>
              </a:rPr>
              <a:t>4- Response’da donen list numarasini kaydedelim.</a:t>
            </a:r>
          </a:p>
        </p:txBody>
      </p:sp>
      <p:sp>
        <p:nvSpPr>
          <p:cNvPr id="27" name="Rectangle 26">
            <a:extLst>
              <a:ext uri="{FF2B5EF4-FFF2-40B4-BE49-F238E27FC236}">
                <a16:creationId xmlns:a16="http://schemas.microsoft.com/office/drawing/2014/main" id="{E133AD14-D3A6-4623-85E3-92ABB68EDB7D}"/>
              </a:ext>
            </a:extLst>
          </p:cNvPr>
          <p:cNvSpPr/>
          <p:nvPr/>
        </p:nvSpPr>
        <p:spPr>
          <a:xfrm>
            <a:off x="2521336" y="4276528"/>
            <a:ext cx="1485628" cy="18306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195113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down)">
                                      <p:cBhvr>
                                        <p:cTn id="20" dur="500"/>
                                        <p:tgtEl>
                                          <p:spTgt spid="22"/>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500"/>
                                        <p:tgtEl>
                                          <p:spTgt spid="24"/>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down)">
                                      <p:cBhvr>
                                        <p:cTn id="36" dur="500"/>
                                        <p:tgtEl>
                                          <p:spTgt spid="2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down)">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animBg="1"/>
      <p:bldP spid="21" grpId="0"/>
      <p:bldP spid="22" grpId="0" animBg="1"/>
      <p:bldP spid="24" grpId="0" animBg="1"/>
      <p:bldP spid="25" grpId="0"/>
      <p:bldP spid="17" grpId="0"/>
      <p:bldP spid="20" grpId="0"/>
      <p:bldP spid="26" grpId="0"/>
      <p:bldP spid="2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94952D-E047-4921-9014-4052EBE778C9}"/>
              </a:ext>
            </a:extLst>
          </p:cNvPr>
          <p:cNvPicPr>
            <a:picLocks noChangeAspect="1"/>
          </p:cNvPicPr>
          <p:nvPr/>
        </p:nvPicPr>
        <p:blipFill>
          <a:blip r:embed="rId3"/>
          <a:stretch>
            <a:fillRect/>
          </a:stretch>
        </p:blipFill>
        <p:spPr>
          <a:xfrm>
            <a:off x="285118" y="1819693"/>
            <a:ext cx="7890447" cy="3753708"/>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B7BDFEA-31D3-49AB-ABB0-8FBF1A284A1F}"/>
              </a:ext>
            </a:extLst>
          </p:cNvPr>
          <p:cNvSpPr txBox="1"/>
          <p:nvPr/>
        </p:nvSpPr>
        <p:spPr>
          <a:xfrm>
            <a:off x="206381" y="1076962"/>
            <a:ext cx="11190938" cy="646331"/>
          </a:xfrm>
          <a:prstGeom prst="rect">
            <a:avLst/>
          </a:prstGeom>
          <a:noFill/>
        </p:spPr>
        <p:txBody>
          <a:bodyPr wrap="square">
            <a:spAutoFit/>
          </a:bodyPr>
          <a:lstStyle/>
          <a:p>
            <a:r>
              <a:rPr lang="en-US" noProof="1">
                <a:latin typeface="Bahnschrift SemiBold" panose="020B0502040204020203" pitchFamily="34" charset="0"/>
              </a:rPr>
              <a:t>Trello ile islem yapabilmek icin api-key ve kendi Trello hesabimiza ulasmak icin belirtec ve board’umuzun ve list’imizin id’sini almis olduk </a:t>
            </a:r>
          </a:p>
        </p:txBody>
      </p:sp>
      <p:sp>
        <p:nvSpPr>
          <p:cNvPr id="13" name="TextBox 12">
            <a:extLst>
              <a:ext uri="{FF2B5EF4-FFF2-40B4-BE49-F238E27FC236}">
                <a16:creationId xmlns:a16="http://schemas.microsoft.com/office/drawing/2014/main" id="{6177E671-5544-4AE8-B3C0-33AE9D620996}"/>
              </a:ext>
            </a:extLst>
          </p:cNvPr>
          <p:cNvSpPr txBox="1"/>
          <p:nvPr/>
        </p:nvSpPr>
        <p:spPr>
          <a:xfrm>
            <a:off x="211575" y="730217"/>
            <a:ext cx="2936615" cy="369332"/>
          </a:xfrm>
          <a:prstGeom prst="rect">
            <a:avLst/>
          </a:prstGeom>
          <a:noFill/>
        </p:spPr>
        <p:txBody>
          <a:bodyPr wrap="square">
            <a:spAutoFit/>
          </a:bodyPr>
          <a:lstStyle/>
          <a:p>
            <a:r>
              <a:rPr lang="en-US" dirty="0">
                <a:latin typeface="Bahnschrift SemiBold" panose="020B0502040204020203" pitchFamily="34" charset="0"/>
              </a:rPr>
              <a:t>CARD OLUSTURMA</a:t>
            </a:r>
            <a:endParaRPr lang="en-US" noProof="1">
              <a:latin typeface="Bahnschrift SemiBold" panose="020B0502040204020203" pitchFamily="34" charset="0"/>
            </a:endParaRPr>
          </a:p>
        </p:txBody>
      </p:sp>
      <p:sp>
        <p:nvSpPr>
          <p:cNvPr id="18" name="Rectangle 17">
            <a:extLst>
              <a:ext uri="{FF2B5EF4-FFF2-40B4-BE49-F238E27FC236}">
                <a16:creationId xmlns:a16="http://schemas.microsoft.com/office/drawing/2014/main" id="{75305DC3-A215-4FC1-8BB8-55DDE2C2DF9F}"/>
              </a:ext>
            </a:extLst>
          </p:cNvPr>
          <p:cNvSpPr/>
          <p:nvPr/>
        </p:nvSpPr>
        <p:spPr>
          <a:xfrm>
            <a:off x="285119" y="1819693"/>
            <a:ext cx="7890446" cy="375370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EF4F3234-7E06-44BD-A7E6-5C33DDD2C82C}"/>
              </a:ext>
            </a:extLst>
          </p:cNvPr>
          <p:cNvSpPr txBox="1"/>
          <p:nvPr/>
        </p:nvSpPr>
        <p:spPr>
          <a:xfrm>
            <a:off x="8340737" y="1592193"/>
            <a:ext cx="3446585" cy="923330"/>
          </a:xfrm>
          <a:prstGeom prst="rect">
            <a:avLst/>
          </a:prstGeom>
          <a:noFill/>
        </p:spPr>
        <p:txBody>
          <a:bodyPr wrap="square">
            <a:spAutoFit/>
          </a:bodyPr>
          <a:lstStyle/>
          <a:p>
            <a:r>
              <a:rPr lang="en-US" noProof="1">
                <a:latin typeface="Bahnschrift SemiBold" panose="020B0502040204020203" pitchFamily="34" charset="0"/>
              </a:rPr>
              <a:t>1- Dokumantasyondan card olusturmak icin gerekli ornek request’i alalim</a:t>
            </a:r>
          </a:p>
        </p:txBody>
      </p:sp>
      <p:sp>
        <p:nvSpPr>
          <p:cNvPr id="22" name="Rectangle 21">
            <a:extLst>
              <a:ext uri="{FF2B5EF4-FFF2-40B4-BE49-F238E27FC236}">
                <a16:creationId xmlns:a16="http://schemas.microsoft.com/office/drawing/2014/main" id="{11573FB1-E5E7-4355-8391-C143E592A558}"/>
              </a:ext>
            </a:extLst>
          </p:cNvPr>
          <p:cNvSpPr/>
          <p:nvPr/>
        </p:nvSpPr>
        <p:spPr>
          <a:xfrm>
            <a:off x="2208016" y="2862607"/>
            <a:ext cx="4075553" cy="79007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Rectangle 23">
            <a:extLst>
              <a:ext uri="{FF2B5EF4-FFF2-40B4-BE49-F238E27FC236}">
                <a16:creationId xmlns:a16="http://schemas.microsoft.com/office/drawing/2014/main" id="{F530D549-4279-49F4-A773-7DC6B1073C35}"/>
              </a:ext>
            </a:extLst>
          </p:cNvPr>
          <p:cNvSpPr/>
          <p:nvPr/>
        </p:nvSpPr>
        <p:spPr>
          <a:xfrm>
            <a:off x="2208016" y="2322596"/>
            <a:ext cx="579748" cy="20565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TextBox 24">
            <a:extLst>
              <a:ext uri="{FF2B5EF4-FFF2-40B4-BE49-F238E27FC236}">
                <a16:creationId xmlns:a16="http://schemas.microsoft.com/office/drawing/2014/main" id="{32E558EB-D8DF-4AF2-88CA-0A9593CD193A}"/>
              </a:ext>
            </a:extLst>
          </p:cNvPr>
          <p:cNvSpPr txBox="1"/>
          <p:nvPr/>
        </p:nvSpPr>
        <p:spPr>
          <a:xfrm>
            <a:off x="399482" y="5650970"/>
            <a:ext cx="8562481" cy="369332"/>
          </a:xfrm>
          <a:prstGeom prst="rect">
            <a:avLst/>
          </a:prstGeom>
          <a:noFill/>
        </p:spPr>
        <p:txBody>
          <a:bodyPr wrap="square">
            <a:spAutoFit/>
          </a:bodyPr>
          <a:lstStyle/>
          <a:p>
            <a:r>
              <a:rPr lang="en-US" noProof="1">
                <a:latin typeface="Bahnschrift SemiBold" panose="020B0502040204020203" pitchFamily="34" charset="0"/>
              </a:rPr>
              <a:t>Bundan sonra bu card’la yapacagim her islemde card id’sini kullanabilirim</a:t>
            </a:r>
          </a:p>
        </p:txBody>
      </p:sp>
      <p:sp>
        <p:nvSpPr>
          <p:cNvPr id="17" name="TextBox 16">
            <a:extLst>
              <a:ext uri="{FF2B5EF4-FFF2-40B4-BE49-F238E27FC236}">
                <a16:creationId xmlns:a16="http://schemas.microsoft.com/office/drawing/2014/main" id="{7F416D13-DC1A-4401-89D5-1B8205636BD2}"/>
              </a:ext>
            </a:extLst>
          </p:cNvPr>
          <p:cNvSpPr txBox="1"/>
          <p:nvPr/>
        </p:nvSpPr>
        <p:spPr>
          <a:xfrm>
            <a:off x="8340736" y="2521252"/>
            <a:ext cx="3446585" cy="1200329"/>
          </a:xfrm>
          <a:prstGeom prst="rect">
            <a:avLst/>
          </a:prstGeom>
          <a:noFill/>
        </p:spPr>
        <p:txBody>
          <a:bodyPr wrap="square">
            <a:spAutoFit/>
          </a:bodyPr>
          <a:lstStyle/>
          <a:p>
            <a:r>
              <a:rPr lang="en-US" noProof="1">
                <a:latin typeface="Bahnschrift SemiBold" panose="020B0502040204020203" pitchFamily="34" charset="0"/>
              </a:rPr>
              <a:t>2- Request’teki headers bolumunde api-key, token,  name ve idList kismina kendi degerlerimizi yazalim</a:t>
            </a:r>
          </a:p>
        </p:txBody>
      </p:sp>
      <p:sp>
        <p:nvSpPr>
          <p:cNvPr id="20" name="TextBox 19">
            <a:extLst>
              <a:ext uri="{FF2B5EF4-FFF2-40B4-BE49-F238E27FC236}">
                <a16:creationId xmlns:a16="http://schemas.microsoft.com/office/drawing/2014/main" id="{3BDF4B1F-E5E2-44E1-8AAD-24B9BF0E63F8}"/>
              </a:ext>
            </a:extLst>
          </p:cNvPr>
          <p:cNvSpPr txBox="1"/>
          <p:nvPr/>
        </p:nvSpPr>
        <p:spPr>
          <a:xfrm>
            <a:off x="8340736" y="3873209"/>
            <a:ext cx="3446585" cy="923330"/>
          </a:xfrm>
          <a:prstGeom prst="rect">
            <a:avLst/>
          </a:prstGeom>
          <a:noFill/>
        </p:spPr>
        <p:txBody>
          <a:bodyPr wrap="square">
            <a:spAutoFit/>
          </a:bodyPr>
          <a:lstStyle/>
          <a:p>
            <a:r>
              <a:rPr lang="en-US" noProof="1">
                <a:latin typeface="Bahnschrift SemiBold" panose="020B0502040204020203" pitchFamily="34" charset="0"/>
              </a:rPr>
              <a:t>3- Dokumantasyonda belirtildigi uzere POST metodunu secelim</a:t>
            </a:r>
          </a:p>
        </p:txBody>
      </p:sp>
      <p:sp>
        <p:nvSpPr>
          <p:cNvPr id="26" name="TextBox 25">
            <a:extLst>
              <a:ext uri="{FF2B5EF4-FFF2-40B4-BE49-F238E27FC236}">
                <a16:creationId xmlns:a16="http://schemas.microsoft.com/office/drawing/2014/main" id="{98F9DCB7-5B32-4FE7-B275-890D523765A3}"/>
              </a:ext>
            </a:extLst>
          </p:cNvPr>
          <p:cNvSpPr txBox="1"/>
          <p:nvPr/>
        </p:nvSpPr>
        <p:spPr>
          <a:xfrm>
            <a:off x="8340735" y="4796539"/>
            <a:ext cx="3446585" cy="646331"/>
          </a:xfrm>
          <a:prstGeom prst="rect">
            <a:avLst/>
          </a:prstGeom>
          <a:noFill/>
        </p:spPr>
        <p:txBody>
          <a:bodyPr wrap="square">
            <a:spAutoFit/>
          </a:bodyPr>
          <a:lstStyle/>
          <a:p>
            <a:r>
              <a:rPr lang="en-US" noProof="1">
                <a:latin typeface="Bahnschrift SemiBold" panose="020B0502040204020203" pitchFamily="34" charset="0"/>
              </a:rPr>
              <a:t>4- Response’da donen list numarasini kaydedelim.</a:t>
            </a:r>
          </a:p>
        </p:txBody>
      </p:sp>
      <p:sp>
        <p:nvSpPr>
          <p:cNvPr id="27" name="Rectangle 26">
            <a:extLst>
              <a:ext uri="{FF2B5EF4-FFF2-40B4-BE49-F238E27FC236}">
                <a16:creationId xmlns:a16="http://schemas.microsoft.com/office/drawing/2014/main" id="{E133AD14-D3A6-4623-85E3-92ABB68EDB7D}"/>
              </a:ext>
            </a:extLst>
          </p:cNvPr>
          <p:cNvSpPr/>
          <p:nvPr/>
        </p:nvSpPr>
        <p:spPr>
          <a:xfrm>
            <a:off x="2497890" y="4483912"/>
            <a:ext cx="1485628" cy="18306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288888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22" presetClass="entr" presetSubtype="4"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down)">
                                      <p:cBhvr>
                                        <p:cTn id="31" dur="500"/>
                                        <p:tgtEl>
                                          <p:spTgt spid="2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down)">
                                      <p:cBhvr>
                                        <p:cTn id="39" dur="500"/>
                                        <p:tgtEl>
                                          <p:spTgt spid="2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down)">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animBg="1"/>
      <p:bldP spid="21" grpId="0"/>
      <p:bldP spid="22" grpId="0" animBg="1"/>
      <p:bldP spid="24" grpId="0" animBg="1"/>
      <p:bldP spid="25" grpId="0"/>
      <p:bldP spid="17" grpId="0"/>
      <p:bldP spid="20" grpId="0"/>
      <p:bldP spid="26" grpId="0"/>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179BE94-35B7-42FB-BD9F-A6BFBA5D5B25}"/>
              </a:ext>
            </a:extLst>
          </p:cNvPr>
          <p:cNvPicPr>
            <a:picLocks noChangeAspect="1"/>
          </p:cNvPicPr>
          <p:nvPr/>
        </p:nvPicPr>
        <p:blipFill>
          <a:blip r:embed="rId2"/>
          <a:stretch>
            <a:fillRect/>
          </a:stretch>
        </p:blipFill>
        <p:spPr>
          <a:xfrm>
            <a:off x="385317" y="1673668"/>
            <a:ext cx="5874806" cy="3510663"/>
          </a:xfrm>
          <a:prstGeom prst="rect">
            <a:avLst/>
          </a:prstGeom>
        </p:spPr>
      </p:pic>
      <p:sp>
        <p:nvSpPr>
          <p:cNvPr id="8" name="TextBox 7">
            <a:extLst>
              <a:ext uri="{FF2B5EF4-FFF2-40B4-BE49-F238E27FC236}">
                <a16:creationId xmlns:a16="http://schemas.microsoft.com/office/drawing/2014/main" id="{4715DB08-C452-4F31-AA4E-D88182B3C7AF}"/>
              </a:ext>
            </a:extLst>
          </p:cNvPr>
          <p:cNvSpPr txBox="1"/>
          <p:nvPr/>
        </p:nvSpPr>
        <p:spPr>
          <a:xfrm>
            <a:off x="4607963" y="233221"/>
            <a:ext cx="2737890" cy="461665"/>
          </a:xfrm>
          <a:prstGeom prst="rect">
            <a:avLst/>
          </a:prstGeom>
          <a:noFill/>
        </p:spPr>
        <p:txBody>
          <a:bodyPr wrap="square">
            <a:spAutoFit/>
          </a:bodyPr>
          <a:lstStyle/>
          <a:p>
            <a:pPr algn="ctr"/>
            <a:r>
              <a:rPr lang="en-US" sz="2400" b="0" i="0" noProof="1">
                <a:effectLst/>
                <a:latin typeface="Bahnschrift SemiBold" panose="020B0502040204020203" pitchFamily="34" charset="0"/>
              </a:rPr>
              <a:t>API Nasil Calisir </a:t>
            </a:r>
            <a:r>
              <a:rPr lang="en-US" sz="2400" b="0" i="0" dirty="0">
                <a:effectLst/>
                <a:latin typeface="Bahnschrift SemiBold" panose="020B0502040204020203" pitchFamily="34" charset="0"/>
              </a:rPr>
              <a:t>?</a:t>
            </a:r>
          </a:p>
        </p:txBody>
      </p:sp>
      <p:sp>
        <p:nvSpPr>
          <p:cNvPr id="9" name="TextBox 8">
            <a:extLst>
              <a:ext uri="{FF2B5EF4-FFF2-40B4-BE49-F238E27FC236}">
                <a16:creationId xmlns:a16="http://schemas.microsoft.com/office/drawing/2014/main" id="{9AB5A3CC-0F81-4DA5-A321-967B34366C52}"/>
              </a:ext>
            </a:extLst>
          </p:cNvPr>
          <p:cNvSpPr txBox="1"/>
          <p:nvPr/>
        </p:nvSpPr>
        <p:spPr>
          <a:xfrm>
            <a:off x="6443375" y="787863"/>
            <a:ext cx="5363308" cy="5416868"/>
          </a:xfrm>
          <a:prstGeom prst="rect">
            <a:avLst/>
          </a:prstGeom>
          <a:noFill/>
        </p:spPr>
        <p:txBody>
          <a:bodyPr wrap="square">
            <a:spAutoFit/>
          </a:bodyPr>
          <a:lstStyle/>
          <a:p>
            <a:pPr algn="l">
              <a:spcBef>
                <a:spcPts val="600"/>
              </a:spcBef>
              <a:spcAft>
                <a:spcPts val="600"/>
              </a:spcAft>
            </a:pPr>
            <a:r>
              <a:rPr lang="en-US" sz="1800" b="0" i="0" noProof="1">
                <a:solidFill>
                  <a:srgbClr val="3D4A4C"/>
                </a:solidFill>
                <a:effectLst/>
                <a:latin typeface="Bahnschrift SemiBold" panose="020B0502040204020203" pitchFamily="34" charset="0"/>
                <a:cs typeface="Arial" panose="020B0604020202020204" pitchFamily="34" charset="0"/>
              </a:rPr>
              <a:t>Alice'in evinin mevcut iç ortam sıcaklığını bildirebileceği bir hizmet hesabı var. </a:t>
            </a:r>
          </a:p>
          <a:p>
            <a:pPr algn="l">
              <a:spcBef>
                <a:spcPts val="600"/>
              </a:spcBef>
              <a:spcAft>
                <a:spcPts val="600"/>
              </a:spcAft>
            </a:pPr>
            <a:r>
              <a:rPr lang="en-US" sz="1800" b="0" i="0" noProof="1">
                <a:solidFill>
                  <a:srgbClr val="3D4A4C"/>
                </a:solidFill>
                <a:effectLst/>
                <a:latin typeface="Bahnschrift SemiBold" panose="020B0502040204020203" pitchFamily="34" charset="0"/>
                <a:cs typeface="Arial" panose="020B0604020202020204" pitchFamily="34" charset="0"/>
              </a:rPr>
              <a:t>Alice ayrıca, sıcaklık verilerini okumak, sıcaklıkları bir grafik üzerinde çizmek ve diğer hizmetlerden gelen verilerle çapraz referans yapmak için üçüncü taraf bir uygulamaya erişim izni vermek istiyor.</a:t>
            </a:r>
          </a:p>
          <a:p>
            <a:pPr algn="l">
              <a:spcBef>
                <a:spcPts val="600"/>
              </a:spcBef>
              <a:spcAft>
                <a:spcPts val="600"/>
              </a:spcAft>
            </a:pPr>
            <a:r>
              <a:rPr lang="en-US" sz="1800" b="0" i="0" noProof="1">
                <a:solidFill>
                  <a:srgbClr val="3D4A4C"/>
                </a:solidFill>
                <a:effectLst/>
                <a:latin typeface="Bahnschrift SemiBold" panose="020B0502040204020203" pitchFamily="34" charset="0"/>
                <a:cs typeface="Arial" panose="020B0604020202020204" pitchFamily="34" charset="0"/>
              </a:rPr>
              <a:t>Sıcaklık hizmeti, sıcaklık verileriyle bir API ortaya çıkarır, bu nedenle üçüncü taraf uygulamasının verilere oldukça kolay bir şekilde erişebilmesi gerekir. </a:t>
            </a:r>
          </a:p>
          <a:p>
            <a:pPr algn="l">
              <a:spcBef>
                <a:spcPts val="600"/>
              </a:spcBef>
              <a:spcAft>
                <a:spcPts val="600"/>
              </a:spcAft>
            </a:pPr>
            <a:r>
              <a:rPr lang="en-US" sz="1800" b="0" i="0" noProof="1">
                <a:solidFill>
                  <a:srgbClr val="3D4A4C"/>
                </a:solidFill>
                <a:effectLst/>
                <a:latin typeface="Bahnschrift SemiBold" panose="020B0502040204020203" pitchFamily="34" charset="0"/>
                <a:cs typeface="Arial" panose="020B0604020202020204" pitchFamily="34" charset="0"/>
              </a:rPr>
              <a:t>Ayrica uygulamada yalnızca Alice'in verilerinin kullanılabilmesi icin datanin kisisellestirilmesi gerekir.</a:t>
            </a:r>
          </a:p>
          <a:p>
            <a:pPr algn="l">
              <a:spcBef>
                <a:spcPts val="600"/>
              </a:spcBef>
              <a:spcAft>
                <a:spcPts val="600"/>
              </a:spcAft>
            </a:pPr>
            <a:r>
              <a:rPr lang="en-US" noProof="1">
                <a:solidFill>
                  <a:srgbClr val="3D4A4C"/>
                </a:solidFill>
                <a:latin typeface="Bahnschrift SemiBold" panose="020B0502040204020203" pitchFamily="34" charset="0"/>
                <a:cs typeface="Arial" panose="020B0604020202020204" pitchFamily="34" charset="0"/>
              </a:rPr>
              <a:t>API’da uretebilecegimiz bir key ile verilerimizi kisisellestirebilir ve istersek guvenli hale getirebiliriz</a:t>
            </a:r>
            <a:endParaRPr lang="en-US" sz="1800" b="0" i="0" noProof="1">
              <a:solidFill>
                <a:srgbClr val="3D4A4C"/>
              </a:solidFill>
              <a:effectLst/>
              <a:latin typeface="Bahnschrift SemiBold" panose="020B0502040204020203" pitchFamily="34" charset="0"/>
              <a:cs typeface="Arial" panose="020B0604020202020204" pitchFamily="34" charset="0"/>
            </a:endParaRPr>
          </a:p>
        </p:txBody>
      </p:sp>
    </p:spTree>
    <p:extLst>
      <p:ext uri="{BB962C8B-B14F-4D97-AF65-F5344CB8AC3E}">
        <p14:creationId xmlns:p14="http://schemas.microsoft.com/office/powerpoint/2010/main" val="31935886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B8E2149-F2CE-4876-AE9B-A2770B532843}"/>
              </a:ext>
            </a:extLst>
          </p:cNvPr>
          <p:cNvSpPr txBox="1"/>
          <p:nvPr/>
        </p:nvSpPr>
        <p:spPr>
          <a:xfrm>
            <a:off x="1184031" y="1656644"/>
            <a:ext cx="7737231" cy="3877985"/>
          </a:xfrm>
          <a:prstGeom prst="rect">
            <a:avLst/>
          </a:prstGeom>
          <a:noFill/>
        </p:spPr>
        <p:txBody>
          <a:bodyPr wrap="square">
            <a:spAutoFit/>
          </a:bodyPr>
          <a:lstStyle/>
          <a:p>
            <a:pPr>
              <a:spcBef>
                <a:spcPts val="1200"/>
              </a:spcBef>
              <a:spcAft>
                <a:spcPts val="1200"/>
              </a:spcAft>
            </a:pPr>
            <a:r>
              <a:rPr lang="en-US" noProof="1">
                <a:latin typeface="Bahnschrift SemiBold" panose="020B0502040204020203" pitchFamily="34" charset="0"/>
              </a:rPr>
              <a:t>Simdi olusturdugumuz board, list ve card ile asagidaki islemleri yapalim</a:t>
            </a:r>
          </a:p>
          <a:p>
            <a:pPr>
              <a:spcBef>
                <a:spcPts val="1200"/>
              </a:spcBef>
              <a:spcAft>
                <a:spcPts val="1200"/>
              </a:spcAft>
            </a:pPr>
            <a:r>
              <a:rPr lang="en-US" noProof="1">
                <a:latin typeface="Bahnschrift SemiBold" panose="020B0502040204020203" pitchFamily="34" charset="0"/>
              </a:rPr>
              <a:t>1- Kart Goruntuleme</a:t>
            </a:r>
          </a:p>
          <a:p>
            <a:pPr>
              <a:spcBef>
                <a:spcPts val="1200"/>
              </a:spcBef>
              <a:spcAft>
                <a:spcPts val="1200"/>
              </a:spcAft>
            </a:pPr>
            <a:r>
              <a:rPr lang="en-US" noProof="1">
                <a:latin typeface="Bahnschrift SemiBold" panose="020B0502040204020203" pitchFamily="34" charset="0"/>
              </a:rPr>
              <a:t>2- Kartin bulundugu listeyi degistirme</a:t>
            </a:r>
          </a:p>
          <a:p>
            <a:pPr>
              <a:spcBef>
                <a:spcPts val="1200"/>
              </a:spcBef>
              <a:spcAft>
                <a:spcPts val="1200"/>
              </a:spcAft>
            </a:pPr>
            <a:r>
              <a:rPr lang="en-US" noProof="1">
                <a:latin typeface="Bahnschrift SemiBold" panose="020B0502040204020203" pitchFamily="34" charset="0"/>
              </a:rPr>
              <a:t>3- Kart silme</a:t>
            </a:r>
          </a:p>
          <a:p>
            <a:pPr>
              <a:spcBef>
                <a:spcPts val="1200"/>
              </a:spcBef>
              <a:spcAft>
                <a:spcPts val="1200"/>
              </a:spcAft>
            </a:pPr>
            <a:r>
              <a:rPr lang="en-US" noProof="1">
                <a:latin typeface="Bahnschrift SemiBold" panose="020B0502040204020203" pitchFamily="34" charset="0"/>
              </a:rPr>
              <a:t>4- Liste ismi degistirme</a:t>
            </a:r>
          </a:p>
          <a:p>
            <a:pPr>
              <a:spcBef>
                <a:spcPts val="1200"/>
              </a:spcBef>
              <a:spcAft>
                <a:spcPts val="1200"/>
              </a:spcAft>
            </a:pPr>
            <a:r>
              <a:rPr lang="en-US" noProof="1">
                <a:latin typeface="Bahnschrift SemiBold" panose="020B0502040204020203" pitchFamily="34" charset="0"/>
              </a:rPr>
              <a:t>5- Listedeki tum kartlari arsive kaldir</a:t>
            </a:r>
          </a:p>
          <a:p>
            <a:pPr>
              <a:spcBef>
                <a:spcPts val="1200"/>
              </a:spcBef>
              <a:spcAft>
                <a:spcPts val="1200"/>
              </a:spcAft>
            </a:pPr>
            <a:r>
              <a:rPr lang="en-US" noProof="1">
                <a:latin typeface="Bahnschrift SemiBold" panose="020B0502040204020203" pitchFamily="34" charset="0"/>
              </a:rPr>
              <a:t>6- Board silme</a:t>
            </a: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1516" y="218520"/>
            <a:ext cx="2409344" cy="962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7294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4783014" y="2207958"/>
            <a:ext cx="2625969" cy="646331"/>
          </a:xfrm>
          <a:prstGeom prst="rect">
            <a:avLst/>
          </a:prstGeom>
          <a:noFill/>
        </p:spPr>
        <p:txBody>
          <a:bodyPr wrap="square">
            <a:spAutoFit/>
          </a:bodyPr>
          <a:lstStyle/>
          <a:p>
            <a:pPr algn="ctr"/>
            <a:r>
              <a:rPr lang="en-US" dirty="0">
                <a:latin typeface="Bahnschrift SemiBold" panose="020B0502040204020203" pitchFamily="34" charset="0"/>
              </a:rPr>
              <a:t>BOLUM 3</a:t>
            </a:r>
          </a:p>
          <a:p>
            <a:pPr algn="ctr"/>
            <a:r>
              <a:rPr lang="en-US" dirty="0">
                <a:latin typeface="Bahnschrift SemiBold" panose="020B0502040204020203" pitchFamily="34" charset="0"/>
              </a:rPr>
              <a:t>API TEST OTOMASYONU</a:t>
            </a:r>
          </a:p>
        </p:txBody>
      </p:sp>
      <p:sp>
        <p:nvSpPr>
          <p:cNvPr id="9" name="TextBox 8">
            <a:extLst>
              <a:ext uri="{FF2B5EF4-FFF2-40B4-BE49-F238E27FC236}">
                <a16:creationId xmlns:a16="http://schemas.microsoft.com/office/drawing/2014/main" id="{11BBDC98-9CA0-4211-9B90-904437059EA6}"/>
              </a:ext>
            </a:extLst>
          </p:cNvPr>
          <p:cNvSpPr txBox="1"/>
          <p:nvPr/>
        </p:nvSpPr>
        <p:spPr>
          <a:xfrm>
            <a:off x="2951636" y="3878087"/>
            <a:ext cx="6096000" cy="369332"/>
          </a:xfrm>
          <a:prstGeom prst="rect">
            <a:avLst/>
          </a:prstGeom>
          <a:noFill/>
        </p:spPr>
        <p:txBody>
          <a:bodyPr wrap="square">
            <a:spAutoFit/>
          </a:bodyPr>
          <a:lstStyle/>
          <a:p>
            <a:pPr algn="ctr"/>
            <a:r>
              <a:rPr lang="en-US" dirty="0">
                <a:latin typeface="Bahnschrift SemiBold" panose="020B0502040204020203" pitchFamily="34" charset="0"/>
              </a:rPr>
              <a:t>DERS 7</a:t>
            </a:r>
          </a:p>
        </p:txBody>
      </p:sp>
      <p:sp>
        <p:nvSpPr>
          <p:cNvPr id="10" name="TextBox 9">
            <a:extLst>
              <a:ext uri="{FF2B5EF4-FFF2-40B4-BE49-F238E27FC236}">
                <a16:creationId xmlns:a16="http://schemas.microsoft.com/office/drawing/2014/main" id="{1CEAD68D-533D-4C49-88D5-221D1C37B52E}"/>
              </a:ext>
            </a:extLst>
          </p:cNvPr>
          <p:cNvSpPr txBox="1"/>
          <p:nvPr/>
        </p:nvSpPr>
        <p:spPr>
          <a:xfrm>
            <a:off x="2951636" y="4247419"/>
            <a:ext cx="6096000" cy="369332"/>
          </a:xfrm>
          <a:prstGeom prst="rect">
            <a:avLst/>
          </a:prstGeom>
          <a:noFill/>
        </p:spPr>
        <p:txBody>
          <a:bodyPr wrap="square">
            <a:spAutoFit/>
          </a:bodyPr>
          <a:lstStyle/>
          <a:p>
            <a:pPr algn="ctr"/>
            <a:r>
              <a:rPr lang="en-US" dirty="0">
                <a:latin typeface="Bahnschrift SemiBold" panose="020B0502040204020203" pitchFamily="34" charset="0"/>
              </a:rPr>
              <a:t>API TESTING NEDIR ?</a:t>
            </a:r>
          </a:p>
        </p:txBody>
      </p:sp>
      <p:sp>
        <p:nvSpPr>
          <p:cNvPr id="12" name="TextBox 11">
            <a:extLst>
              <a:ext uri="{FF2B5EF4-FFF2-40B4-BE49-F238E27FC236}">
                <a16:creationId xmlns:a16="http://schemas.microsoft.com/office/drawing/2014/main" id="{155B9E3B-C0D1-4204-9D96-23978395CA3F}"/>
              </a:ext>
            </a:extLst>
          </p:cNvPr>
          <p:cNvSpPr txBox="1"/>
          <p:nvPr/>
        </p:nvSpPr>
        <p:spPr>
          <a:xfrm>
            <a:off x="3048000" y="4569133"/>
            <a:ext cx="6096000" cy="369332"/>
          </a:xfrm>
          <a:prstGeom prst="rect">
            <a:avLst/>
          </a:prstGeom>
          <a:noFill/>
        </p:spPr>
        <p:txBody>
          <a:bodyPr wrap="square">
            <a:spAutoFit/>
          </a:bodyPr>
          <a:lstStyle/>
          <a:p>
            <a:pPr algn="ctr"/>
            <a:r>
              <a:rPr lang="en-US" dirty="0">
                <a:latin typeface="Bahnschrift SemiBold" panose="020B0502040204020203" pitchFamily="34" charset="0"/>
              </a:rPr>
              <a:t>MANUEL VE OTOMASYON TEST KARSILASTIRMASI</a:t>
            </a:r>
          </a:p>
        </p:txBody>
      </p:sp>
      <p:sp>
        <p:nvSpPr>
          <p:cNvPr id="14" name="TextBox 13">
            <a:extLst>
              <a:ext uri="{FF2B5EF4-FFF2-40B4-BE49-F238E27FC236}">
                <a16:creationId xmlns:a16="http://schemas.microsoft.com/office/drawing/2014/main" id="{DA914EDA-5722-4697-972C-5B92F22C8EEB}"/>
              </a:ext>
            </a:extLst>
          </p:cNvPr>
          <p:cNvSpPr txBox="1"/>
          <p:nvPr/>
        </p:nvSpPr>
        <p:spPr>
          <a:xfrm>
            <a:off x="3047999" y="4972500"/>
            <a:ext cx="6096000" cy="369332"/>
          </a:xfrm>
          <a:prstGeom prst="rect">
            <a:avLst/>
          </a:prstGeom>
          <a:noFill/>
        </p:spPr>
        <p:txBody>
          <a:bodyPr wrap="square">
            <a:spAutoFit/>
          </a:bodyPr>
          <a:lstStyle/>
          <a:p>
            <a:pPr algn="ctr"/>
            <a:r>
              <a:rPr lang="en-US" dirty="0">
                <a:latin typeface="Bahnschrift SemiBold" panose="020B0502040204020203" pitchFamily="34" charset="0"/>
              </a:rPr>
              <a:t>INTELLIJ FRAMEWORK OLUSTURULMASI</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42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54AC845-BEE3-45C1-AB72-0A8947A373DA}"/>
              </a:ext>
            </a:extLst>
          </p:cNvPr>
          <p:cNvSpPr txBox="1"/>
          <p:nvPr/>
        </p:nvSpPr>
        <p:spPr>
          <a:xfrm>
            <a:off x="4422177" y="307702"/>
            <a:ext cx="2810962" cy="369332"/>
          </a:xfrm>
          <a:prstGeom prst="rect">
            <a:avLst/>
          </a:prstGeom>
          <a:noFill/>
        </p:spPr>
        <p:txBody>
          <a:bodyPr wrap="square">
            <a:spAutoFit/>
          </a:bodyPr>
          <a:lstStyle/>
          <a:p>
            <a:pPr algn="ctr"/>
            <a:r>
              <a:rPr lang="en-US" dirty="0">
                <a:latin typeface="Bahnschrift SemiBold" panose="020B0502040204020203" pitchFamily="34" charset="0"/>
              </a:rPr>
              <a:t>API TESTING NEDIR ?</a:t>
            </a:r>
          </a:p>
        </p:txBody>
      </p:sp>
      <p:pic>
        <p:nvPicPr>
          <p:cNvPr id="11" name="Picture 4" descr="Client-server Application - OOSE">
            <a:extLst>
              <a:ext uri="{FF2B5EF4-FFF2-40B4-BE49-F238E27FC236}">
                <a16:creationId xmlns:a16="http://schemas.microsoft.com/office/drawing/2014/main" id="{969800EE-F10D-4BBF-9233-D4C570104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9776" y="937063"/>
            <a:ext cx="4371382" cy="177018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0481042-C38B-43ED-847A-E3B74DFA4B6C}"/>
              </a:ext>
            </a:extLst>
          </p:cNvPr>
          <p:cNvSpPr/>
          <p:nvPr/>
        </p:nvSpPr>
        <p:spPr>
          <a:xfrm>
            <a:off x="3759776" y="946740"/>
            <a:ext cx="4371382" cy="176050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FBF45585-E5D5-4FFE-B8B4-51968CAAC344}"/>
              </a:ext>
            </a:extLst>
          </p:cNvPr>
          <p:cNvSpPr txBox="1"/>
          <p:nvPr/>
        </p:nvSpPr>
        <p:spPr>
          <a:xfrm>
            <a:off x="583406" y="2828835"/>
            <a:ext cx="11025187" cy="1200329"/>
          </a:xfrm>
          <a:prstGeom prst="rect">
            <a:avLst/>
          </a:prstGeom>
          <a:noFill/>
        </p:spPr>
        <p:txBody>
          <a:bodyPr wrap="square">
            <a:spAutoFit/>
          </a:bodyPr>
          <a:lstStyle/>
          <a:p>
            <a:r>
              <a:rPr lang="en-US" noProof="1">
                <a:latin typeface="Bahnschrift SemiBold" panose="020B0502040204020203" pitchFamily="34" charset="0"/>
              </a:rPr>
              <a:t>Her API sorgusu Client ile Server arasinda bir iletisim demektir.</a:t>
            </a:r>
          </a:p>
          <a:p>
            <a:r>
              <a:rPr lang="en-US" noProof="1">
                <a:latin typeface="Bahnschrift SemiBold" panose="020B0502040204020203" pitchFamily="34" charset="0"/>
              </a:rPr>
              <a:t>HTTP protokolu bu iletisimin kurallarini belirler. Hangi islem icin ne tur bir Request gondermemiz gerektigi ve protokole uygun olarak gonderdigimiz Request karsiliginda Server’in ne tur bir cevap donecegi net olarak bellidir.</a:t>
            </a:r>
            <a:endParaRPr lang="en-US" dirty="0"/>
          </a:p>
        </p:txBody>
      </p:sp>
      <p:sp>
        <p:nvSpPr>
          <p:cNvPr id="18" name="TextBox 17">
            <a:extLst>
              <a:ext uri="{FF2B5EF4-FFF2-40B4-BE49-F238E27FC236}">
                <a16:creationId xmlns:a16="http://schemas.microsoft.com/office/drawing/2014/main" id="{40C9C651-53A5-4CD9-8C41-7679F4319FDC}"/>
              </a:ext>
            </a:extLst>
          </p:cNvPr>
          <p:cNvSpPr txBox="1"/>
          <p:nvPr/>
        </p:nvSpPr>
        <p:spPr>
          <a:xfrm>
            <a:off x="606852" y="4087778"/>
            <a:ext cx="11025187" cy="369332"/>
          </a:xfrm>
          <a:prstGeom prst="rect">
            <a:avLst/>
          </a:prstGeom>
          <a:noFill/>
        </p:spPr>
        <p:txBody>
          <a:bodyPr wrap="square">
            <a:spAutoFit/>
          </a:bodyPr>
          <a:lstStyle/>
          <a:p>
            <a:r>
              <a:rPr lang="en-US" noProof="1">
                <a:latin typeface="Bahnschrift SemiBold" panose="020B0502040204020203" pitchFamily="34" charset="0"/>
              </a:rPr>
              <a:t>API’in saglikli olarak calisip calismadigini test etmek icin asagida belirlenen yontemle API testleri yapilir. </a:t>
            </a:r>
            <a:endParaRPr lang="en-US" dirty="0"/>
          </a:p>
        </p:txBody>
      </p:sp>
      <p:sp>
        <p:nvSpPr>
          <p:cNvPr id="19" name="TextBox 18">
            <a:extLst>
              <a:ext uri="{FF2B5EF4-FFF2-40B4-BE49-F238E27FC236}">
                <a16:creationId xmlns:a16="http://schemas.microsoft.com/office/drawing/2014/main" id="{6371AC43-E13D-454D-9244-04981332A011}"/>
              </a:ext>
            </a:extLst>
          </p:cNvPr>
          <p:cNvSpPr txBox="1"/>
          <p:nvPr/>
        </p:nvSpPr>
        <p:spPr>
          <a:xfrm>
            <a:off x="586027" y="4515724"/>
            <a:ext cx="10752809" cy="369332"/>
          </a:xfrm>
          <a:prstGeom prst="rect">
            <a:avLst/>
          </a:prstGeom>
          <a:noFill/>
        </p:spPr>
        <p:txBody>
          <a:bodyPr wrap="square">
            <a:spAutoFit/>
          </a:bodyPr>
          <a:lstStyle/>
          <a:p>
            <a:r>
              <a:rPr lang="en-US" noProof="1">
                <a:latin typeface="Bahnschrift SemiBold" panose="020B0502040204020203" pitchFamily="34" charset="0"/>
              </a:rPr>
              <a:t>1- Onceden belirlenmis senaryoya uygun bir Request Server’a gonderilir</a:t>
            </a:r>
            <a:endParaRPr lang="en-US" dirty="0"/>
          </a:p>
        </p:txBody>
      </p:sp>
      <p:sp>
        <p:nvSpPr>
          <p:cNvPr id="20" name="TextBox 19">
            <a:extLst>
              <a:ext uri="{FF2B5EF4-FFF2-40B4-BE49-F238E27FC236}">
                <a16:creationId xmlns:a16="http://schemas.microsoft.com/office/drawing/2014/main" id="{14493839-FCB7-4B67-B87D-B94176D0F73B}"/>
              </a:ext>
            </a:extLst>
          </p:cNvPr>
          <p:cNvSpPr txBox="1"/>
          <p:nvPr/>
        </p:nvSpPr>
        <p:spPr>
          <a:xfrm>
            <a:off x="583407" y="4961304"/>
            <a:ext cx="11200907" cy="369332"/>
          </a:xfrm>
          <a:prstGeom prst="rect">
            <a:avLst/>
          </a:prstGeom>
          <a:noFill/>
        </p:spPr>
        <p:txBody>
          <a:bodyPr wrap="square">
            <a:spAutoFit/>
          </a:bodyPr>
          <a:lstStyle/>
          <a:p>
            <a:r>
              <a:rPr lang="en-US" noProof="1">
                <a:latin typeface="Bahnschrift SemiBold" panose="020B0502040204020203" pitchFamily="34" charset="0"/>
              </a:rPr>
              <a:t>2- Gonderdigimiz Request’in karsiliginda Server’in donmesi gereken Response belirlenir (Expected Data)</a:t>
            </a:r>
            <a:endParaRPr lang="en-US" dirty="0"/>
          </a:p>
        </p:txBody>
      </p:sp>
      <p:sp>
        <p:nvSpPr>
          <p:cNvPr id="21" name="TextBox 20">
            <a:extLst>
              <a:ext uri="{FF2B5EF4-FFF2-40B4-BE49-F238E27FC236}">
                <a16:creationId xmlns:a16="http://schemas.microsoft.com/office/drawing/2014/main" id="{A9623699-C049-4592-947C-B821610DEEC2}"/>
              </a:ext>
            </a:extLst>
          </p:cNvPr>
          <p:cNvSpPr txBox="1"/>
          <p:nvPr/>
        </p:nvSpPr>
        <p:spPr>
          <a:xfrm>
            <a:off x="583406" y="5393712"/>
            <a:ext cx="11200907" cy="369332"/>
          </a:xfrm>
          <a:prstGeom prst="rect">
            <a:avLst/>
          </a:prstGeom>
          <a:noFill/>
        </p:spPr>
        <p:txBody>
          <a:bodyPr wrap="square">
            <a:spAutoFit/>
          </a:bodyPr>
          <a:lstStyle/>
          <a:p>
            <a:r>
              <a:rPr lang="en-US" noProof="1">
                <a:latin typeface="Bahnschrift SemiBold" panose="020B0502040204020203" pitchFamily="34" charset="0"/>
              </a:rPr>
              <a:t>3- Gonderdigimiz Request’in karsiliginda Server’in dondurdugu Response kaydedilir (Actual Data)</a:t>
            </a:r>
            <a:endParaRPr lang="en-US" dirty="0"/>
          </a:p>
        </p:txBody>
      </p:sp>
      <p:sp>
        <p:nvSpPr>
          <p:cNvPr id="22" name="TextBox 21">
            <a:extLst>
              <a:ext uri="{FF2B5EF4-FFF2-40B4-BE49-F238E27FC236}">
                <a16:creationId xmlns:a16="http://schemas.microsoft.com/office/drawing/2014/main" id="{F431168E-376A-43B4-BBA2-3829E57D94DA}"/>
              </a:ext>
            </a:extLst>
          </p:cNvPr>
          <p:cNvSpPr txBox="1"/>
          <p:nvPr/>
        </p:nvSpPr>
        <p:spPr>
          <a:xfrm>
            <a:off x="583405" y="5812502"/>
            <a:ext cx="11200907" cy="369332"/>
          </a:xfrm>
          <a:prstGeom prst="rect">
            <a:avLst/>
          </a:prstGeom>
          <a:noFill/>
        </p:spPr>
        <p:txBody>
          <a:bodyPr wrap="square">
            <a:spAutoFit/>
          </a:bodyPr>
          <a:lstStyle/>
          <a:p>
            <a:r>
              <a:rPr lang="en-US" noProof="1">
                <a:latin typeface="Bahnschrift SemiBold" panose="020B0502040204020203" pitchFamily="34" charset="0"/>
              </a:rPr>
              <a:t>4- Expected Data ile Actual Data karsilastirilir (Assertion) fark varsa rapor edilir. </a:t>
            </a:r>
            <a:endParaRPr lang="en-US" dirty="0"/>
          </a:p>
        </p:txBody>
      </p:sp>
    </p:spTree>
    <p:extLst>
      <p:ext uri="{BB962C8B-B14F-4D97-AF65-F5344CB8AC3E}">
        <p14:creationId xmlns:p14="http://schemas.microsoft.com/office/powerpoint/2010/main" val="374460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54AC845-BEE3-45C1-AB72-0A8947A373DA}"/>
              </a:ext>
            </a:extLst>
          </p:cNvPr>
          <p:cNvSpPr txBox="1"/>
          <p:nvPr/>
        </p:nvSpPr>
        <p:spPr>
          <a:xfrm>
            <a:off x="4457346" y="150802"/>
            <a:ext cx="2810962" cy="369332"/>
          </a:xfrm>
          <a:prstGeom prst="rect">
            <a:avLst/>
          </a:prstGeom>
          <a:noFill/>
        </p:spPr>
        <p:txBody>
          <a:bodyPr wrap="square">
            <a:spAutoFit/>
          </a:bodyPr>
          <a:lstStyle/>
          <a:p>
            <a:pPr algn="ctr"/>
            <a:r>
              <a:rPr lang="en-US" dirty="0">
                <a:latin typeface="Bahnschrift SemiBold" panose="020B0502040204020203" pitchFamily="34" charset="0"/>
              </a:rPr>
              <a:t>API TESTING NEDIR ?</a:t>
            </a:r>
          </a:p>
        </p:txBody>
      </p:sp>
      <p:pic>
        <p:nvPicPr>
          <p:cNvPr id="3" name="Picture 2">
            <a:extLst>
              <a:ext uri="{FF2B5EF4-FFF2-40B4-BE49-F238E27FC236}">
                <a16:creationId xmlns:a16="http://schemas.microsoft.com/office/drawing/2014/main" id="{24AACA37-98D6-45DB-99FB-EAB7A870991D}"/>
              </a:ext>
            </a:extLst>
          </p:cNvPr>
          <p:cNvPicPr>
            <a:picLocks noChangeAspect="1"/>
          </p:cNvPicPr>
          <p:nvPr/>
        </p:nvPicPr>
        <p:blipFill>
          <a:blip r:embed="rId2"/>
          <a:stretch>
            <a:fillRect/>
          </a:stretch>
        </p:blipFill>
        <p:spPr>
          <a:xfrm>
            <a:off x="3172031" y="605987"/>
            <a:ext cx="5381593" cy="2138727"/>
          </a:xfrm>
          <a:prstGeom prst="rect">
            <a:avLst/>
          </a:prstGeom>
        </p:spPr>
      </p:pic>
      <p:pic>
        <p:nvPicPr>
          <p:cNvPr id="5" name="Picture 4">
            <a:extLst>
              <a:ext uri="{FF2B5EF4-FFF2-40B4-BE49-F238E27FC236}">
                <a16:creationId xmlns:a16="http://schemas.microsoft.com/office/drawing/2014/main" id="{1B322898-8E88-4D3A-8DD8-6446685A07E1}"/>
              </a:ext>
            </a:extLst>
          </p:cNvPr>
          <p:cNvPicPr>
            <a:picLocks noChangeAspect="1"/>
          </p:cNvPicPr>
          <p:nvPr/>
        </p:nvPicPr>
        <p:blipFill>
          <a:blip r:embed="rId3"/>
          <a:stretch>
            <a:fillRect/>
          </a:stretch>
        </p:blipFill>
        <p:spPr>
          <a:xfrm>
            <a:off x="3739466" y="4101824"/>
            <a:ext cx="4478607" cy="2165711"/>
          </a:xfrm>
          <a:prstGeom prst="rect">
            <a:avLst/>
          </a:prstGeom>
        </p:spPr>
      </p:pic>
      <p:sp>
        <p:nvSpPr>
          <p:cNvPr id="13" name="Rectangle 12">
            <a:extLst>
              <a:ext uri="{FF2B5EF4-FFF2-40B4-BE49-F238E27FC236}">
                <a16:creationId xmlns:a16="http://schemas.microsoft.com/office/drawing/2014/main" id="{C744BE52-E250-4A69-A4D3-5A1F22BF604B}"/>
              </a:ext>
            </a:extLst>
          </p:cNvPr>
          <p:cNvSpPr/>
          <p:nvPr/>
        </p:nvSpPr>
        <p:spPr>
          <a:xfrm>
            <a:off x="3172031" y="578748"/>
            <a:ext cx="5381592" cy="216339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4" name="Rectangle 13">
            <a:extLst>
              <a:ext uri="{FF2B5EF4-FFF2-40B4-BE49-F238E27FC236}">
                <a16:creationId xmlns:a16="http://schemas.microsoft.com/office/drawing/2014/main" id="{E92A66F7-296B-43A2-A1AA-6AF8E5F5A95B}"/>
              </a:ext>
            </a:extLst>
          </p:cNvPr>
          <p:cNvSpPr/>
          <p:nvPr/>
        </p:nvSpPr>
        <p:spPr>
          <a:xfrm>
            <a:off x="3739465" y="4113542"/>
            <a:ext cx="4478607" cy="216571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FBF45585-E5D5-4FFE-B8B4-51968CAAC344}"/>
              </a:ext>
            </a:extLst>
          </p:cNvPr>
          <p:cNvSpPr txBox="1"/>
          <p:nvPr/>
        </p:nvSpPr>
        <p:spPr>
          <a:xfrm>
            <a:off x="583406" y="2852411"/>
            <a:ext cx="11025187" cy="1200329"/>
          </a:xfrm>
          <a:prstGeom prst="rect">
            <a:avLst/>
          </a:prstGeom>
          <a:noFill/>
        </p:spPr>
        <p:txBody>
          <a:bodyPr wrap="square">
            <a:spAutoFit/>
          </a:bodyPr>
          <a:lstStyle/>
          <a:p>
            <a:r>
              <a:rPr lang="en-US" noProof="1">
                <a:latin typeface="Bahnschrift SemiBold" panose="020B0502040204020203" pitchFamily="34" charset="0"/>
              </a:rPr>
              <a:t>Ornegin; yukaridaki gosterilen Request Server’a gonderildiginde, Server’in yeni bir kayit olusturmasi ve status kodu olarak 200 donmesi beklenir.</a:t>
            </a:r>
          </a:p>
          <a:p>
            <a:r>
              <a:rPr lang="en-US" noProof="1">
                <a:latin typeface="Bahnschrift SemiBold" panose="020B0502040204020203" pitchFamily="34" charset="0"/>
              </a:rPr>
              <a:t>Ayrica gonderdigim Request body’sinde yer alan title,body ve userId degerleri ile Server’in bir kayit olusturmasi ve donen Response’daki title,body ve userId degerlerinin Request’teki ile ayni olmasi beklenir</a:t>
            </a:r>
          </a:p>
        </p:txBody>
      </p:sp>
    </p:spTree>
    <p:extLst>
      <p:ext uri="{BB962C8B-B14F-4D97-AF65-F5344CB8AC3E}">
        <p14:creationId xmlns:p14="http://schemas.microsoft.com/office/powerpoint/2010/main" val="421790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563015D4-3701-4058-AE2C-F77221379373}"/>
              </a:ext>
            </a:extLst>
          </p:cNvPr>
          <p:cNvPicPr>
            <a:picLocks noChangeAspect="1"/>
          </p:cNvPicPr>
          <p:nvPr/>
        </p:nvPicPr>
        <p:blipFill>
          <a:blip r:embed="rId2"/>
          <a:stretch>
            <a:fillRect/>
          </a:stretch>
        </p:blipFill>
        <p:spPr>
          <a:xfrm>
            <a:off x="4805088" y="1018585"/>
            <a:ext cx="2970530" cy="1841110"/>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92A66F7-296B-43A2-A1AA-6AF8E5F5A95B}"/>
              </a:ext>
            </a:extLst>
          </p:cNvPr>
          <p:cNvSpPr/>
          <p:nvPr/>
        </p:nvSpPr>
        <p:spPr>
          <a:xfrm>
            <a:off x="4807271" y="1025143"/>
            <a:ext cx="2970528" cy="183455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FBF45585-E5D5-4FFE-B8B4-51968CAAC344}"/>
              </a:ext>
            </a:extLst>
          </p:cNvPr>
          <p:cNvSpPr txBox="1"/>
          <p:nvPr/>
        </p:nvSpPr>
        <p:spPr>
          <a:xfrm>
            <a:off x="3277228" y="1274308"/>
            <a:ext cx="1117728"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Request</a:t>
            </a:r>
          </a:p>
        </p:txBody>
      </p:sp>
      <p:pic>
        <p:nvPicPr>
          <p:cNvPr id="1032" name="Picture 8" descr="Computer Skills - ISAT">
            <a:extLst>
              <a:ext uri="{FF2B5EF4-FFF2-40B4-BE49-F238E27FC236}">
                <a16:creationId xmlns:a16="http://schemas.microsoft.com/office/drawing/2014/main" id="{959437FD-5FE7-4EC2-9AC0-092E63F83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20" y="102514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ransparent Server Clipart - Web Server Icon Png, Png Download ,  Transparent Png Image - PNGitem">
            <a:extLst>
              <a:ext uri="{FF2B5EF4-FFF2-40B4-BE49-F238E27FC236}">
                <a16:creationId xmlns:a16="http://schemas.microsoft.com/office/drawing/2014/main" id="{00C1EA82-065B-40F8-8589-094A8E3006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0249" y="957180"/>
            <a:ext cx="19240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03368C7-D8FB-4817-8305-9848A6E77ABC}"/>
              </a:ext>
            </a:extLst>
          </p:cNvPr>
          <p:cNvPicPr>
            <a:picLocks noChangeAspect="1"/>
          </p:cNvPicPr>
          <p:nvPr/>
        </p:nvPicPr>
        <p:blipFill>
          <a:blip r:embed="rId5"/>
          <a:stretch>
            <a:fillRect/>
          </a:stretch>
        </p:blipFill>
        <p:spPr>
          <a:xfrm>
            <a:off x="4844308" y="3624787"/>
            <a:ext cx="2970530" cy="2272965"/>
          </a:xfrm>
          <a:prstGeom prst="rect">
            <a:avLst/>
          </a:prstGeom>
        </p:spPr>
      </p:pic>
      <p:sp>
        <p:nvSpPr>
          <p:cNvPr id="19" name="TextBox 18">
            <a:extLst>
              <a:ext uri="{FF2B5EF4-FFF2-40B4-BE49-F238E27FC236}">
                <a16:creationId xmlns:a16="http://schemas.microsoft.com/office/drawing/2014/main" id="{1FEF7BF5-8AC8-414A-B8A9-3C82D3A197DA}"/>
              </a:ext>
            </a:extLst>
          </p:cNvPr>
          <p:cNvSpPr txBox="1"/>
          <p:nvPr/>
        </p:nvSpPr>
        <p:spPr>
          <a:xfrm>
            <a:off x="8165160" y="1344854"/>
            <a:ext cx="1117728"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Request</a:t>
            </a:r>
          </a:p>
        </p:txBody>
      </p:sp>
      <p:cxnSp>
        <p:nvCxnSpPr>
          <p:cNvPr id="10" name="Straight Arrow Connector 9">
            <a:extLst>
              <a:ext uri="{FF2B5EF4-FFF2-40B4-BE49-F238E27FC236}">
                <a16:creationId xmlns:a16="http://schemas.microsoft.com/office/drawing/2014/main" id="{91277F66-9794-4F35-BF15-2D4FC30B3A10}"/>
              </a:ext>
            </a:extLst>
          </p:cNvPr>
          <p:cNvCxnSpPr>
            <a:cxnSpLocks/>
          </p:cNvCxnSpPr>
          <p:nvPr/>
        </p:nvCxnSpPr>
        <p:spPr>
          <a:xfrm>
            <a:off x="3050835" y="1649551"/>
            <a:ext cx="1661842"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BA3F9B2-4E21-42B6-8F49-51DACCE8A1B8}"/>
              </a:ext>
            </a:extLst>
          </p:cNvPr>
          <p:cNvCxnSpPr>
            <a:cxnSpLocks/>
          </p:cNvCxnSpPr>
          <p:nvPr/>
        </p:nvCxnSpPr>
        <p:spPr>
          <a:xfrm>
            <a:off x="7814838" y="1714186"/>
            <a:ext cx="172774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35B52260-34FC-4B98-BF8C-861090EB75CF}"/>
              </a:ext>
            </a:extLst>
          </p:cNvPr>
          <p:cNvSpPr/>
          <p:nvPr/>
        </p:nvSpPr>
        <p:spPr>
          <a:xfrm>
            <a:off x="4844308" y="3610758"/>
            <a:ext cx="2970530" cy="227296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21" name="Connector: Elbow 20">
            <a:extLst>
              <a:ext uri="{FF2B5EF4-FFF2-40B4-BE49-F238E27FC236}">
                <a16:creationId xmlns:a16="http://schemas.microsoft.com/office/drawing/2014/main" id="{77E254E5-81BD-4AE1-BA12-6C5D2A42C553}"/>
              </a:ext>
            </a:extLst>
          </p:cNvPr>
          <p:cNvCxnSpPr>
            <a:cxnSpLocks/>
            <a:stCxn id="1034" idx="1"/>
            <a:endCxn id="23" idx="3"/>
          </p:cNvCxnSpPr>
          <p:nvPr/>
        </p:nvCxnSpPr>
        <p:spPr>
          <a:xfrm rot="10800000" flipV="1">
            <a:off x="7814839" y="2147805"/>
            <a:ext cx="1855411" cy="2599436"/>
          </a:xfrm>
          <a:prstGeom prst="bentConnector3">
            <a:avLst>
              <a:gd name="adj1" fmla="val 8096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FC98F1DA-0FCE-4C7C-B643-9F1850566034}"/>
              </a:ext>
            </a:extLst>
          </p:cNvPr>
          <p:cNvCxnSpPr>
            <a:cxnSpLocks/>
            <a:stCxn id="23" idx="1"/>
            <a:endCxn id="1032" idx="3"/>
          </p:cNvCxnSpPr>
          <p:nvPr/>
        </p:nvCxnSpPr>
        <p:spPr>
          <a:xfrm rot="10800000">
            <a:off x="2947746" y="2096707"/>
            <a:ext cx="1896563" cy="2650535"/>
          </a:xfrm>
          <a:prstGeom prst="bentConnector3">
            <a:avLst>
              <a:gd name="adj1" fmla="val 19094"/>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FA28D1A-66C4-4231-8602-8027239509B0}"/>
              </a:ext>
            </a:extLst>
          </p:cNvPr>
          <p:cNvSpPr txBox="1"/>
          <p:nvPr/>
        </p:nvSpPr>
        <p:spPr>
          <a:xfrm>
            <a:off x="8126191" y="3147908"/>
            <a:ext cx="1295513"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Response</a:t>
            </a:r>
          </a:p>
        </p:txBody>
      </p:sp>
      <p:sp>
        <p:nvSpPr>
          <p:cNvPr id="32" name="TextBox 31">
            <a:extLst>
              <a:ext uri="{FF2B5EF4-FFF2-40B4-BE49-F238E27FC236}">
                <a16:creationId xmlns:a16="http://schemas.microsoft.com/office/drawing/2014/main" id="{B338F789-8B1E-4F6B-9430-0130F4AB6CD0}"/>
              </a:ext>
            </a:extLst>
          </p:cNvPr>
          <p:cNvSpPr txBox="1"/>
          <p:nvPr/>
        </p:nvSpPr>
        <p:spPr>
          <a:xfrm>
            <a:off x="3295085" y="3144229"/>
            <a:ext cx="1295513"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Response</a:t>
            </a:r>
          </a:p>
        </p:txBody>
      </p:sp>
      <p:sp>
        <p:nvSpPr>
          <p:cNvPr id="34" name="TextBox 33">
            <a:extLst>
              <a:ext uri="{FF2B5EF4-FFF2-40B4-BE49-F238E27FC236}">
                <a16:creationId xmlns:a16="http://schemas.microsoft.com/office/drawing/2014/main" id="{0D296384-4D93-4E4A-9C7D-D2F29A312D12}"/>
              </a:ext>
            </a:extLst>
          </p:cNvPr>
          <p:cNvSpPr txBox="1"/>
          <p:nvPr/>
        </p:nvSpPr>
        <p:spPr>
          <a:xfrm>
            <a:off x="469391" y="3535843"/>
            <a:ext cx="2837805" cy="2462213"/>
          </a:xfrm>
          <a:prstGeom prst="rect">
            <a:avLst/>
          </a:prstGeom>
          <a:solidFill>
            <a:schemeClr val="bg1"/>
          </a:solidFill>
        </p:spPr>
        <p:txBody>
          <a:bodyPr wrap="square">
            <a:spAutoFit/>
          </a:bodyPr>
          <a:lstStyle/>
          <a:p>
            <a:r>
              <a:rPr lang="en-US" sz="1400" b="0" noProof="1">
                <a:solidFill>
                  <a:srgbClr val="000000"/>
                </a:solidFill>
                <a:effectLst/>
                <a:latin typeface="Bahnschrift Light" panose="020B0502040204020203" pitchFamily="34" charset="0"/>
                <a:cs typeface="Calibri" panose="020F0502020204030204" pitchFamily="34" charset="0"/>
              </a:rPr>
              <a:t>{</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"firstname"</a:t>
            </a:r>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0451A5"/>
                </a:solidFill>
                <a:effectLst/>
                <a:latin typeface="Bahnschrift Light" panose="020B0502040204020203" pitchFamily="34" charset="0"/>
                <a:cs typeface="Calibri" panose="020F0502020204030204" pitchFamily="34" charset="0"/>
              </a:rPr>
              <a:t>"Susan"</a:t>
            </a:r>
            <a:r>
              <a:rPr lang="en-US" sz="1400" b="0" noProof="1">
                <a:solidFill>
                  <a:srgbClr val="000000"/>
                </a:solidFill>
                <a:effectLst/>
                <a:latin typeface="Bahnschrift Light" panose="020B0502040204020203" pitchFamily="34" charset="0"/>
                <a:cs typeface="Calibri" panose="020F0502020204030204" pitchFamily="34" charset="0"/>
              </a:rPr>
              <a:t>,</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"lastname"</a:t>
            </a:r>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0451A5"/>
                </a:solidFill>
                <a:effectLst/>
                <a:latin typeface="Bahnschrift Light" panose="020B0502040204020203" pitchFamily="34" charset="0"/>
                <a:cs typeface="Calibri" panose="020F0502020204030204" pitchFamily="34" charset="0"/>
              </a:rPr>
              <a:t>"Brown"</a:t>
            </a:r>
            <a:r>
              <a:rPr lang="en-US" sz="1400" b="0" noProof="1">
                <a:solidFill>
                  <a:srgbClr val="000000"/>
                </a:solidFill>
                <a:effectLst/>
                <a:latin typeface="Bahnschrift Light" panose="020B0502040204020203" pitchFamily="34" charset="0"/>
                <a:cs typeface="Calibri" panose="020F0502020204030204" pitchFamily="34" charset="0"/>
              </a:rPr>
              <a:t>,</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"totalprice"</a:t>
            </a:r>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098658"/>
                </a:solidFill>
                <a:effectLst/>
                <a:latin typeface="Bahnschrift Light" panose="020B0502040204020203" pitchFamily="34" charset="0"/>
                <a:cs typeface="Calibri" panose="020F0502020204030204" pitchFamily="34" charset="0"/>
              </a:rPr>
              <a:t>489</a:t>
            </a:r>
            <a:r>
              <a:rPr lang="en-US" sz="1400" b="0" noProof="1">
                <a:solidFill>
                  <a:srgbClr val="000000"/>
                </a:solidFill>
                <a:effectLst/>
                <a:latin typeface="Bahnschrift Light" panose="020B0502040204020203" pitchFamily="34" charset="0"/>
                <a:cs typeface="Calibri" panose="020F0502020204030204" pitchFamily="34" charset="0"/>
              </a:rPr>
              <a:t>,</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"depositpaid"</a:t>
            </a:r>
            <a:r>
              <a:rPr lang="en-US" sz="1400" b="0" noProof="1">
                <a:solidFill>
                  <a:srgbClr val="000000"/>
                </a:solidFill>
                <a:effectLst/>
                <a:latin typeface="Bahnschrift Light" panose="020B0502040204020203" pitchFamily="34" charset="0"/>
                <a:cs typeface="Calibri" panose="020F0502020204030204" pitchFamily="34" charset="0"/>
              </a:rPr>
              <a:t>:</a:t>
            </a:r>
            <a:r>
              <a:rPr lang="en-US" sz="1400" noProof="1">
                <a:solidFill>
                  <a:srgbClr val="000000"/>
                </a:solidFill>
                <a:effectLst/>
                <a:latin typeface="Bahnschrift Light" panose="020B0502040204020203" pitchFamily="34" charset="0"/>
                <a:cs typeface="Calibri" panose="020F0502020204030204" pitchFamily="34" charset="0"/>
              </a:rPr>
              <a:t> </a:t>
            </a:r>
            <a:r>
              <a:rPr lang="en-US" sz="1400" noProof="1">
                <a:solidFill>
                  <a:srgbClr val="0451A5"/>
                </a:solidFill>
                <a:effectLst/>
                <a:latin typeface="Bahnschrift Light" panose="020B0502040204020203" pitchFamily="34" charset="0"/>
                <a:cs typeface="Calibri" panose="020F0502020204030204" pitchFamily="34" charset="0"/>
              </a:rPr>
              <a:t>true</a:t>
            </a:r>
            <a:r>
              <a:rPr lang="en-US" sz="1400" noProof="1">
                <a:solidFill>
                  <a:srgbClr val="000000"/>
                </a:solidFill>
                <a:effectLst/>
                <a:latin typeface="Bahnschrift Light" panose="020B0502040204020203" pitchFamily="34" charset="0"/>
                <a:cs typeface="Calibri" panose="020F0502020204030204" pitchFamily="34" charset="0"/>
              </a:rPr>
              <a:t>,</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"bookingdates"</a:t>
            </a:r>
            <a:r>
              <a:rPr lang="en-US" sz="1400" b="0" noProof="1">
                <a:solidFill>
                  <a:srgbClr val="000000"/>
                </a:solidFill>
                <a:effectLst/>
                <a:latin typeface="Bahnschrift Light" panose="020B0502040204020203" pitchFamily="34" charset="0"/>
                <a:cs typeface="Calibri" panose="020F0502020204030204" pitchFamily="34" charset="0"/>
              </a:rPr>
              <a:t>: {</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"checkin"</a:t>
            </a:r>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0451A5"/>
                </a:solidFill>
                <a:effectLst/>
                <a:latin typeface="Bahnschrift Light" panose="020B0502040204020203" pitchFamily="34" charset="0"/>
                <a:cs typeface="Calibri" panose="020F0502020204030204" pitchFamily="34" charset="0"/>
              </a:rPr>
              <a:t>"2016-03-02"</a:t>
            </a:r>
            <a:r>
              <a:rPr lang="en-US" sz="1400" b="0" noProof="1">
                <a:solidFill>
                  <a:srgbClr val="000000"/>
                </a:solidFill>
                <a:effectLst/>
                <a:latin typeface="Bahnschrift Light" panose="020B0502040204020203" pitchFamily="34" charset="0"/>
                <a:cs typeface="Calibri" panose="020F0502020204030204" pitchFamily="34" charset="0"/>
              </a:rPr>
              <a:t>,</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"checkout"</a:t>
            </a:r>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0451A5"/>
                </a:solidFill>
                <a:effectLst/>
                <a:latin typeface="Bahnschrift Light" panose="020B0502040204020203" pitchFamily="34" charset="0"/>
                <a:cs typeface="Calibri" panose="020F0502020204030204" pitchFamily="34" charset="0"/>
              </a:rPr>
              <a:t>"2017-12-21"</a:t>
            </a:r>
            <a:endParaRPr lang="en-US" sz="1400" b="0" noProof="1">
              <a:solidFill>
                <a:srgbClr val="000000"/>
              </a:solidFill>
              <a:effectLst/>
              <a:latin typeface="Bahnschrift Light" panose="020B0502040204020203" pitchFamily="34" charset="0"/>
              <a:cs typeface="Calibri" panose="020F0502020204030204" pitchFamily="34" charset="0"/>
            </a:endParaRPr>
          </a:p>
          <a:p>
            <a:r>
              <a:rPr lang="en-US" sz="1400" b="0" noProof="1">
                <a:solidFill>
                  <a:srgbClr val="000000"/>
                </a:solidFill>
                <a:effectLst/>
                <a:latin typeface="Bahnschrift Light" panose="020B0502040204020203" pitchFamily="34" charset="0"/>
                <a:cs typeface="Calibri" panose="020F0502020204030204" pitchFamily="34" charset="0"/>
              </a:rPr>
              <a:t>    },</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"additionalneeds"</a:t>
            </a:r>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0451A5"/>
                </a:solidFill>
                <a:effectLst/>
                <a:latin typeface="Bahnschrift Light" panose="020B0502040204020203" pitchFamily="34" charset="0"/>
                <a:cs typeface="Calibri" panose="020F0502020204030204" pitchFamily="34" charset="0"/>
              </a:rPr>
              <a:t>"Breakfast"</a:t>
            </a:r>
            <a:endParaRPr lang="en-US" sz="1400" b="0" noProof="1">
              <a:solidFill>
                <a:srgbClr val="000000"/>
              </a:solidFill>
              <a:effectLst/>
              <a:latin typeface="Bahnschrift Light" panose="020B0502040204020203" pitchFamily="34" charset="0"/>
              <a:cs typeface="Calibri" panose="020F0502020204030204" pitchFamily="34" charset="0"/>
            </a:endParaRPr>
          </a:p>
          <a:p>
            <a:r>
              <a:rPr lang="en-US" sz="1400" b="0" noProof="1">
                <a:solidFill>
                  <a:srgbClr val="000000"/>
                </a:solidFill>
                <a:effectLst/>
                <a:latin typeface="Bahnschrift Light" panose="020B0502040204020203" pitchFamily="34" charset="0"/>
                <a:cs typeface="Calibri" panose="020F0502020204030204" pitchFamily="34" charset="0"/>
              </a:rPr>
              <a:t>}</a:t>
            </a:r>
          </a:p>
        </p:txBody>
      </p:sp>
      <p:sp>
        <p:nvSpPr>
          <p:cNvPr id="39" name="TextBox 38">
            <a:extLst>
              <a:ext uri="{FF2B5EF4-FFF2-40B4-BE49-F238E27FC236}">
                <a16:creationId xmlns:a16="http://schemas.microsoft.com/office/drawing/2014/main" id="{466FF27E-5DFE-4FA5-8D4D-72CBF7A00437}"/>
              </a:ext>
            </a:extLst>
          </p:cNvPr>
          <p:cNvSpPr txBox="1"/>
          <p:nvPr/>
        </p:nvSpPr>
        <p:spPr>
          <a:xfrm>
            <a:off x="1077481" y="5951735"/>
            <a:ext cx="1719320"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Expected Data</a:t>
            </a:r>
          </a:p>
        </p:txBody>
      </p:sp>
      <p:sp>
        <p:nvSpPr>
          <p:cNvPr id="40" name="Rectangle 39">
            <a:extLst>
              <a:ext uri="{FF2B5EF4-FFF2-40B4-BE49-F238E27FC236}">
                <a16:creationId xmlns:a16="http://schemas.microsoft.com/office/drawing/2014/main" id="{E440C669-7017-43B5-8466-9D29C0889B20}"/>
              </a:ext>
            </a:extLst>
          </p:cNvPr>
          <p:cNvSpPr/>
          <p:nvPr/>
        </p:nvSpPr>
        <p:spPr>
          <a:xfrm>
            <a:off x="469390" y="3535843"/>
            <a:ext cx="2837805" cy="246221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41" name="TextBox 40">
            <a:extLst>
              <a:ext uri="{FF2B5EF4-FFF2-40B4-BE49-F238E27FC236}">
                <a16:creationId xmlns:a16="http://schemas.microsoft.com/office/drawing/2014/main" id="{F7622056-943F-4F93-8CFF-F20238107EC5}"/>
              </a:ext>
            </a:extLst>
          </p:cNvPr>
          <p:cNvSpPr txBox="1"/>
          <p:nvPr/>
        </p:nvSpPr>
        <p:spPr>
          <a:xfrm>
            <a:off x="5469913" y="5911804"/>
            <a:ext cx="1719320"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Actual Data</a:t>
            </a:r>
          </a:p>
        </p:txBody>
      </p:sp>
      <p:sp>
        <p:nvSpPr>
          <p:cNvPr id="44" name="TextBox 43">
            <a:extLst>
              <a:ext uri="{FF2B5EF4-FFF2-40B4-BE49-F238E27FC236}">
                <a16:creationId xmlns:a16="http://schemas.microsoft.com/office/drawing/2014/main" id="{F84A1606-3E59-4AE3-AA06-8DDF5AD9A500}"/>
              </a:ext>
            </a:extLst>
          </p:cNvPr>
          <p:cNvSpPr txBox="1"/>
          <p:nvPr/>
        </p:nvSpPr>
        <p:spPr>
          <a:xfrm>
            <a:off x="3620186" y="5779594"/>
            <a:ext cx="774770" cy="584775"/>
          </a:xfrm>
          <a:prstGeom prst="rect">
            <a:avLst/>
          </a:prstGeom>
          <a:noFill/>
        </p:spPr>
        <p:txBody>
          <a:bodyPr wrap="square">
            <a:spAutoFit/>
          </a:bodyPr>
          <a:lstStyle/>
          <a:p>
            <a:r>
              <a:rPr lang="en-US" sz="3200" noProof="1">
                <a:solidFill>
                  <a:srgbClr val="C00000"/>
                </a:solidFill>
                <a:latin typeface="Bahnschrift SemiBold" panose="020B0502040204020203" pitchFamily="34" charset="0"/>
              </a:rPr>
              <a:t>= ?</a:t>
            </a:r>
          </a:p>
        </p:txBody>
      </p:sp>
      <p:cxnSp>
        <p:nvCxnSpPr>
          <p:cNvPr id="37" name="Straight Arrow Connector 36">
            <a:extLst>
              <a:ext uri="{FF2B5EF4-FFF2-40B4-BE49-F238E27FC236}">
                <a16:creationId xmlns:a16="http://schemas.microsoft.com/office/drawing/2014/main" id="{6FAA576F-8BC8-4C0A-B75D-CE9389D88C3B}"/>
              </a:ext>
            </a:extLst>
          </p:cNvPr>
          <p:cNvCxnSpPr>
            <a:stCxn id="1032" idx="2"/>
            <a:endCxn id="40" idx="0"/>
          </p:cNvCxnSpPr>
          <p:nvPr/>
        </p:nvCxnSpPr>
        <p:spPr>
          <a:xfrm>
            <a:off x="1876183" y="3168268"/>
            <a:ext cx="12110" cy="3675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A8A4529-41F6-4AA6-8EFA-95942EEC278D}"/>
              </a:ext>
            </a:extLst>
          </p:cNvPr>
          <p:cNvSpPr txBox="1"/>
          <p:nvPr/>
        </p:nvSpPr>
        <p:spPr>
          <a:xfrm>
            <a:off x="4507904" y="213775"/>
            <a:ext cx="2810962" cy="369332"/>
          </a:xfrm>
          <a:prstGeom prst="rect">
            <a:avLst/>
          </a:prstGeom>
          <a:noFill/>
        </p:spPr>
        <p:txBody>
          <a:bodyPr wrap="square">
            <a:spAutoFit/>
          </a:bodyPr>
          <a:lstStyle/>
          <a:p>
            <a:pPr algn="ctr"/>
            <a:r>
              <a:rPr lang="en-US" dirty="0">
                <a:latin typeface="Bahnschrift SemiBold" panose="020B0502040204020203" pitchFamily="34" charset="0"/>
              </a:rPr>
              <a:t>API TESTING NEDIR ?</a:t>
            </a:r>
          </a:p>
        </p:txBody>
      </p:sp>
    </p:spTree>
    <p:extLst>
      <p:ext uri="{BB962C8B-B14F-4D97-AF65-F5344CB8AC3E}">
        <p14:creationId xmlns:p14="http://schemas.microsoft.com/office/powerpoint/2010/main" val="11280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00"/>
                                        <p:tgtEl>
                                          <p:spTgt spid="19"/>
                                        </p:tgtEl>
                                      </p:cBhvr>
                                    </p:animEffect>
                                  </p:childTnLst>
                                </p:cTn>
                              </p:par>
                              <p:par>
                                <p:cTn id="17" presetID="2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par>
                                <p:cTn id="20" presetID="22" presetClass="entr" presetSubtype="4"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down)">
                                      <p:cBhvr>
                                        <p:cTn id="27" dur="500"/>
                                        <p:tgtEl>
                                          <p:spTgt spid="3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wipe(down)">
                                      <p:cBhvr>
                                        <p:cTn id="30" dur="500"/>
                                        <p:tgtEl>
                                          <p:spTgt spid="40"/>
                                        </p:tgtEl>
                                      </p:cBhvr>
                                    </p:animEffect>
                                  </p:childTnLst>
                                </p:cTn>
                              </p:par>
                              <p:par>
                                <p:cTn id="31" presetID="22" presetClass="entr" presetSubtype="4"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down)">
                                      <p:cBhvr>
                                        <p:cTn id="33" dur="500"/>
                                        <p:tgtEl>
                                          <p:spTgt spid="3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down)">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500"/>
                                        <p:tgtEl>
                                          <p:spTgt spid="7"/>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down)">
                                      <p:cBhvr>
                                        <p:cTn id="44" dur="500"/>
                                        <p:tgtEl>
                                          <p:spTgt spid="23"/>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down)">
                                      <p:cBhvr>
                                        <p:cTn id="47" dur="500"/>
                                        <p:tgtEl>
                                          <p:spTgt spid="41"/>
                                        </p:tgtEl>
                                      </p:cBhvr>
                                    </p:animEffect>
                                  </p:childTnLst>
                                </p:cTn>
                              </p:par>
                              <p:par>
                                <p:cTn id="48" presetID="22" presetClass="entr" presetSubtype="4" fill="hold"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down)">
                                      <p:cBhvr>
                                        <p:cTn id="50" dur="500"/>
                                        <p:tgtEl>
                                          <p:spTgt spid="25"/>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down)">
                                      <p:cBhvr>
                                        <p:cTn id="53" dur="500"/>
                                        <p:tgtEl>
                                          <p:spTgt spid="32"/>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down)">
                                      <p:cBhvr>
                                        <p:cTn id="56" dur="500"/>
                                        <p:tgtEl>
                                          <p:spTgt spid="31"/>
                                        </p:tgtEl>
                                      </p:cBhvr>
                                    </p:animEffect>
                                  </p:childTnLst>
                                </p:cTn>
                              </p:par>
                              <p:par>
                                <p:cTn id="57" presetID="22" presetClass="entr" presetSubtype="4"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down)">
                                      <p:cBhvr>
                                        <p:cTn id="59" dur="500"/>
                                        <p:tgtEl>
                                          <p:spTgt spid="2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wipe(down)">
                                      <p:cBhvr>
                                        <p:cTn id="6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9" grpId="0"/>
      <p:bldP spid="23" grpId="0" animBg="1"/>
      <p:bldP spid="31" grpId="0"/>
      <p:bldP spid="32" grpId="0"/>
      <p:bldP spid="34" grpId="0" animBg="1"/>
      <p:bldP spid="39" grpId="0"/>
      <p:bldP spid="40" grpId="0" animBg="1"/>
      <p:bldP spid="41" grpId="0"/>
      <p:bldP spid="4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BF45585-E5D5-4FFE-B8B4-51968CAAC344}"/>
              </a:ext>
            </a:extLst>
          </p:cNvPr>
          <p:cNvSpPr txBox="1"/>
          <p:nvPr/>
        </p:nvSpPr>
        <p:spPr>
          <a:xfrm>
            <a:off x="418287" y="3724272"/>
            <a:ext cx="3635051" cy="1200329"/>
          </a:xfrm>
          <a:prstGeom prst="rect">
            <a:avLst/>
          </a:prstGeom>
          <a:noFill/>
        </p:spPr>
        <p:txBody>
          <a:bodyPr wrap="square">
            <a:spAutoFit/>
          </a:bodyPr>
          <a:lstStyle/>
          <a:p>
            <a:r>
              <a:rPr lang="en-US" noProof="1">
                <a:latin typeface="Bahnschrift SemiBold" panose="020B0502040204020203" pitchFamily="34" charset="0"/>
              </a:rPr>
              <a:t>Request’in manuel olarak Server’a gonderilmesi ve donen Response’in Expected Data ile bire – bir karsilastirilmasidir </a:t>
            </a:r>
          </a:p>
        </p:txBody>
      </p:sp>
      <p:pic>
        <p:nvPicPr>
          <p:cNvPr id="13" name="Picture 12">
            <a:extLst>
              <a:ext uri="{FF2B5EF4-FFF2-40B4-BE49-F238E27FC236}">
                <a16:creationId xmlns:a16="http://schemas.microsoft.com/office/drawing/2014/main" id="{DF6EF6F3-B0E4-41B1-92F7-F1398488ABDD}"/>
              </a:ext>
            </a:extLst>
          </p:cNvPr>
          <p:cNvPicPr>
            <a:picLocks noChangeAspect="1"/>
          </p:cNvPicPr>
          <p:nvPr/>
        </p:nvPicPr>
        <p:blipFill>
          <a:blip r:embed="rId2"/>
          <a:stretch>
            <a:fillRect/>
          </a:stretch>
        </p:blipFill>
        <p:spPr>
          <a:xfrm>
            <a:off x="6636429" y="895980"/>
            <a:ext cx="2970530" cy="2272965"/>
          </a:xfrm>
          <a:prstGeom prst="rect">
            <a:avLst/>
          </a:prstGeom>
        </p:spPr>
      </p:pic>
      <p:sp>
        <p:nvSpPr>
          <p:cNvPr id="14" name="Rectangle 13">
            <a:extLst>
              <a:ext uri="{FF2B5EF4-FFF2-40B4-BE49-F238E27FC236}">
                <a16:creationId xmlns:a16="http://schemas.microsoft.com/office/drawing/2014/main" id="{06D7AD13-85A4-4C64-98CE-BA211F9D85C5}"/>
              </a:ext>
            </a:extLst>
          </p:cNvPr>
          <p:cNvSpPr/>
          <p:nvPr/>
        </p:nvSpPr>
        <p:spPr>
          <a:xfrm>
            <a:off x="6636429" y="881951"/>
            <a:ext cx="2970530" cy="227296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3" name="TextBox 22">
            <a:extLst>
              <a:ext uri="{FF2B5EF4-FFF2-40B4-BE49-F238E27FC236}">
                <a16:creationId xmlns:a16="http://schemas.microsoft.com/office/drawing/2014/main" id="{B345B2BF-F320-43F8-B378-4392407F1C0C}"/>
              </a:ext>
            </a:extLst>
          </p:cNvPr>
          <p:cNvSpPr txBox="1"/>
          <p:nvPr/>
        </p:nvSpPr>
        <p:spPr>
          <a:xfrm>
            <a:off x="2261512" y="807036"/>
            <a:ext cx="2837805" cy="2462213"/>
          </a:xfrm>
          <a:prstGeom prst="rect">
            <a:avLst/>
          </a:prstGeom>
          <a:solidFill>
            <a:schemeClr val="bg1"/>
          </a:solidFill>
        </p:spPr>
        <p:txBody>
          <a:bodyPr wrap="square">
            <a:spAutoFit/>
          </a:bodyPr>
          <a:lstStyle/>
          <a:p>
            <a:r>
              <a:rPr lang="en-US" sz="1400" b="0" noProof="1">
                <a:solidFill>
                  <a:srgbClr val="000000"/>
                </a:solidFill>
                <a:effectLst/>
                <a:latin typeface="Bahnschrift Light" panose="020B0502040204020203" pitchFamily="34" charset="0"/>
                <a:cs typeface="Calibri" panose="020F0502020204030204" pitchFamily="34" charset="0"/>
              </a:rPr>
              <a:t>{</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"firstname"</a:t>
            </a:r>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0451A5"/>
                </a:solidFill>
                <a:effectLst/>
                <a:latin typeface="Bahnschrift Light" panose="020B0502040204020203" pitchFamily="34" charset="0"/>
                <a:cs typeface="Calibri" panose="020F0502020204030204" pitchFamily="34" charset="0"/>
              </a:rPr>
              <a:t>"Susan"</a:t>
            </a:r>
            <a:r>
              <a:rPr lang="en-US" sz="1400" b="0" noProof="1">
                <a:solidFill>
                  <a:srgbClr val="000000"/>
                </a:solidFill>
                <a:effectLst/>
                <a:latin typeface="Bahnschrift Light" panose="020B0502040204020203" pitchFamily="34" charset="0"/>
                <a:cs typeface="Calibri" panose="020F0502020204030204" pitchFamily="34" charset="0"/>
              </a:rPr>
              <a:t>,</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"lastname"</a:t>
            </a:r>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0451A5"/>
                </a:solidFill>
                <a:effectLst/>
                <a:latin typeface="Bahnschrift Light" panose="020B0502040204020203" pitchFamily="34" charset="0"/>
                <a:cs typeface="Calibri" panose="020F0502020204030204" pitchFamily="34" charset="0"/>
              </a:rPr>
              <a:t>"Brown"</a:t>
            </a:r>
            <a:r>
              <a:rPr lang="en-US" sz="1400" b="0" noProof="1">
                <a:solidFill>
                  <a:srgbClr val="000000"/>
                </a:solidFill>
                <a:effectLst/>
                <a:latin typeface="Bahnschrift Light" panose="020B0502040204020203" pitchFamily="34" charset="0"/>
                <a:cs typeface="Calibri" panose="020F0502020204030204" pitchFamily="34" charset="0"/>
              </a:rPr>
              <a:t>,</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"totalprice"</a:t>
            </a:r>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098658"/>
                </a:solidFill>
                <a:effectLst/>
                <a:latin typeface="Bahnschrift Light" panose="020B0502040204020203" pitchFamily="34" charset="0"/>
                <a:cs typeface="Calibri" panose="020F0502020204030204" pitchFamily="34" charset="0"/>
              </a:rPr>
              <a:t>489</a:t>
            </a:r>
            <a:r>
              <a:rPr lang="en-US" sz="1400" b="0" noProof="1">
                <a:solidFill>
                  <a:srgbClr val="000000"/>
                </a:solidFill>
                <a:effectLst/>
                <a:latin typeface="Bahnschrift Light" panose="020B0502040204020203" pitchFamily="34" charset="0"/>
                <a:cs typeface="Calibri" panose="020F0502020204030204" pitchFamily="34" charset="0"/>
              </a:rPr>
              <a:t>,</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"depositpaid"</a:t>
            </a:r>
            <a:r>
              <a:rPr lang="en-US" sz="1400" b="0" noProof="1">
                <a:solidFill>
                  <a:srgbClr val="000000"/>
                </a:solidFill>
                <a:effectLst/>
                <a:latin typeface="Bahnschrift Light" panose="020B0502040204020203" pitchFamily="34" charset="0"/>
                <a:cs typeface="Calibri" panose="020F0502020204030204" pitchFamily="34" charset="0"/>
              </a:rPr>
              <a:t>:</a:t>
            </a:r>
            <a:r>
              <a:rPr lang="en-US" sz="1400" noProof="1">
                <a:solidFill>
                  <a:srgbClr val="000000"/>
                </a:solidFill>
                <a:effectLst/>
                <a:latin typeface="Bahnschrift Light" panose="020B0502040204020203" pitchFamily="34" charset="0"/>
                <a:cs typeface="Calibri" panose="020F0502020204030204" pitchFamily="34" charset="0"/>
              </a:rPr>
              <a:t> </a:t>
            </a:r>
            <a:r>
              <a:rPr lang="en-US" sz="1400" noProof="1">
                <a:solidFill>
                  <a:srgbClr val="0451A5"/>
                </a:solidFill>
                <a:effectLst/>
                <a:latin typeface="Bahnschrift Light" panose="020B0502040204020203" pitchFamily="34" charset="0"/>
                <a:cs typeface="Calibri" panose="020F0502020204030204" pitchFamily="34" charset="0"/>
              </a:rPr>
              <a:t>true</a:t>
            </a:r>
            <a:r>
              <a:rPr lang="en-US" sz="1400" noProof="1">
                <a:solidFill>
                  <a:srgbClr val="000000"/>
                </a:solidFill>
                <a:effectLst/>
                <a:latin typeface="Bahnschrift Light" panose="020B0502040204020203" pitchFamily="34" charset="0"/>
                <a:cs typeface="Calibri" panose="020F0502020204030204" pitchFamily="34" charset="0"/>
              </a:rPr>
              <a:t>,</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"bookingdates"</a:t>
            </a:r>
            <a:r>
              <a:rPr lang="en-US" sz="1400" b="0" noProof="1">
                <a:solidFill>
                  <a:srgbClr val="000000"/>
                </a:solidFill>
                <a:effectLst/>
                <a:latin typeface="Bahnschrift Light" panose="020B0502040204020203" pitchFamily="34" charset="0"/>
                <a:cs typeface="Calibri" panose="020F0502020204030204" pitchFamily="34" charset="0"/>
              </a:rPr>
              <a:t>: {</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"checkin"</a:t>
            </a:r>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0451A5"/>
                </a:solidFill>
                <a:effectLst/>
                <a:latin typeface="Bahnschrift Light" panose="020B0502040204020203" pitchFamily="34" charset="0"/>
                <a:cs typeface="Calibri" panose="020F0502020204030204" pitchFamily="34" charset="0"/>
              </a:rPr>
              <a:t>"2016-03-02"</a:t>
            </a:r>
            <a:r>
              <a:rPr lang="en-US" sz="1400" b="0" noProof="1">
                <a:solidFill>
                  <a:srgbClr val="000000"/>
                </a:solidFill>
                <a:effectLst/>
                <a:latin typeface="Bahnschrift Light" panose="020B0502040204020203" pitchFamily="34" charset="0"/>
                <a:cs typeface="Calibri" panose="020F0502020204030204" pitchFamily="34" charset="0"/>
              </a:rPr>
              <a:t>,</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"checkout"</a:t>
            </a:r>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0451A5"/>
                </a:solidFill>
                <a:effectLst/>
                <a:latin typeface="Bahnschrift Light" panose="020B0502040204020203" pitchFamily="34" charset="0"/>
                <a:cs typeface="Calibri" panose="020F0502020204030204" pitchFamily="34" charset="0"/>
              </a:rPr>
              <a:t>"2017-12-21"</a:t>
            </a:r>
            <a:endParaRPr lang="en-US" sz="1400" b="0" noProof="1">
              <a:solidFill>
                <a:srgbClr val="000000"/>
              </a:solidFill>
              <a:effectLst/>
              <a:latin typeface="Bahnschrift Light" panose="020B0502040204020203" pitchFamily="34" charset="0"/>
              <a:cs typeface="Calibri" panose="020F0502020204030204" pitchFamily="34" charset="0"/>
            </a:endParaRPr>
          </a:p>
          <a:p>
            <a:r>
              <a:rPr lang="en-US" sz="1400" b="0" noProof="1">
                <a:solidFill>
                  <a:srgbClr val="000000"/>
                </a:solidFill>
                <a:effectLst/>
                <a:latin typeface="Bahnschrift Light" panose="020B0502040204020203" pitchFamily="34" charset="0"/>
                <a:cs typeface="Calibri" panose="020F0502020204030204" pitchFamily="34" charset="0"/>
              </a:rPr>
              <a:t>    },</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"additionalneeds"</a:t>
            </a:r>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0451A5"/>
                </a:solidFill>
                <a:effectLst/>
                <a:latin typeface="Bahnschrift Light" panose="020B0502040204020203" pitchFamily="34" charset="0"/>
                <a:cs typeface="Calibri" panose="020F0502020204030204" pitchFamily="34" charset="0"/>
              </a:rPr>
              <a:t>"Breakfast"</a:t>
            </a:r>
            <a:endParaRPr lang="en-US" sz="1400" b="0" noProof="1">
              <a:solidFill>
                <a:srgbClr val="000000"/>
              </a:solidFill>
              <a:effectLst/>
              <a:latin typeface="Bahnschrift Light" panose="020B0502040204020203" pitchFamily="34" charset="0"/>
              <a:cs typeface="Calibri" panose="020F0502020204030204" pitchFamily="34" charset="0"/>
            </a:endParaRPr>
          </a:p>
          <a:p>
            <a:r>
              <a:rPr lang="en-US" sz="1400" b="0" noProof="1">
                <a:solidFill>
                  <a:srgbClr val="000000"/>
                </a:solidFill>
                <a:effectLst/>
                <a:latin typeface="Bahnschrift Light" panose="020B0502040204020203" pitchFamily="34" charset="0"/>
                <a:cs typeface="Calibri" panose="020F0502020204030204" pitchFamily="34" charset="0"/>
              </a:rPr>
              <a:t>}</a:t>
            </a:r>
          </a:p>
        </p:txBody>
      </p:sp>
      <p:sp>
        <p:nvSpPr>
          <p:cNvPr id="24" name="TextBox 23">
            <a:extLst>
              <a:ext uri="{FF2B5EF4-FFF2-40B4-BE49-F238E27FC236}">
                <a16:creationId xmlns:a16="http://schemas.microsoft.com/office/drawing/2014/main" id="{95413B1E-1D68-44B3-849B-11FF58D69231}"/>
              </a:ext>
            </a:extLst>
          </p:cNvPr>
          <p:cNvSpPr txBox="1"/>
          <p:nvPr/>
        </p:nvSpPr>
        <p:spPr>
          <a:xfrm>
            <a:off x="2820753" y="3238812"/>
            <a:ext cx="1719320"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Expected Data</a:t>
            </a:r>
          </a:p>
        </p:txBody>
      </p:sp>
      <p:sp>
        <p:nvSpPr>
          <p:cNvPr id="25" name="Rectangle 24">
            <a:extLst>
              <a:ext uri="{FF2B5EF4-FFF2-40B4-BE49-F238E27FC236}">
                <a16:creationId xmlns:a16="http://schemas.microsoft.com/office/drawing/2014/main" id="{FB752630-C92D-40D5-884C-C9D310ED3257}"/>
              </a:ext>
            </a:extLst>
          </p:cNvPr>
          <p:cNvSpPr/>
          <p:nvPr/>
        </p:nvSpPr>
        <p:spPr>
          <a:xfrm>
            <a:off x="2261511" y="807036"/>
            <a:ext cx="2837805" cy="246221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6" name="TextBox 25">
            <a:extLst>
              <a:ext uri="{FF2B5EF4-FFF2-40B4-BE49-F238E27FC236}">
                <a16:creationId xmlns:a16="http://schemas.microsoft.com/office/drawing/2014/main" id="{8821E771-397B-41AE-9083-83AEFE8F9FB5}"/>
              </a:ext>
            </a:extLst>
          </p:cNvPr>
          <p:cNvSpPr txBox="1"/>
          <p:nvPr/>
        </p:nvSpPr>
        <p:spPr>
          <a:xfrm>
            <a:off x="7262034" y="3188338"/>
            <a:ext cx="1719320"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Actual Data</a:t>
            </a:r>
          </a:p>
        </p:txBody>
      </p:sp>
      <p:sp>
        <p:nvSpPr>
          <p:cNvPr id="27" name="TextBox 26">
            <a:extLst>
              <a:ext uri="{FF2B5EF4-FFF2-40B4-BE49-F238E27FC236}">
                <a16:creationId xmlns:a16="http://schemas.microsoft.com/office/drawing/2014/main" id="{D0D481EA-10BC-4BEF-BFF7-B3C7EAE6BC0F}"/>
              </a:ext>
            </a:extLst>
          </p:cNvPr>
          <p:cNvSpPr txBox="1"/>
          <p:nvPr/>
        </p:nvSpPr>
        <p:spPr>
          <a:xfrm>
            <a:off x="5480487" y="1534779"/>
            <a:ext cx="774770" cy="584775"/>
          </a:xfrm>
          <a:prstGeom prst="rect">
            <a:avLst/>
          </a:prstGeom>
          <a:noFill/>
        </p:spPr>
        <p:txBody>
          <a:bodyPr wrap="square">
            <a:spAutoFit/>
          </a:bodyPr>
          <a:lstStyle/>
          <a:p>
            <a:r>
              <a:rPr lang="en-US" sz="3200" noProof="1">
                <a:solidFill>
                  <a:srgbClr val="C00000"/>
                </a:solidFill>
                <a:latin typeface="Bahnschrift SemiBold" panose="020B0502040204020203" pitchFamily="34" charset="0"/>
              </a:rPr>
              <a:t>= ?</a:t>
            </a:r>
          </a:p>
        </p:txBody>
      </p:sp>
      <p:pic>
        <p:nvPicPr>
          <p:cNvPr id="2050" name="Picture 2" descr="Manuel Test ve Otomasyon Testi - Aralarındaki Fark Nedir? - Diğer">
            <a:extLst>
              <a:ext uri="{FF2B5EF4-FFF2-40B4-BE49-F238E27FC236}">
                <a16:creationId xmlns:a16="http://schemas.microsoft.com/office/drawing/2014/main" id="{861E59BB-28B7-414B-ABC5-F71298694E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3338" y="3735841"/>
            <a:ext cx="3778127" cy="246399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F7657FA-D1D8-491A-9DAA-48591C95BBB7}"/>
              </a:ext>
            </a:extLst>
          </p:cNvPr>
          <p:cNvSpPr txBox="1"/>
          <p:nvPr/>
        </p:nvSpPr>
        <p:spPr>
          <a:xfrm>
            <a:off x="8121694" y="3699545"/>
            <a:ext cx="3778126" cy="1754326"/>
          </a:xfrm>
          <a:prstGeom prst="rect">
            <a:avLst/>
          </a:prstGeom>
          <a:noFill/>
        </p:spPr>
        <p:txBody>
          <a:bodyPr wrap="square">
            <a:spAutoFit/>
          </a:bodyPr>
          <a:lstStyle/>
          <a:p>
            <a:r>
              <a:rPr lang="en-US" noProof="1">
                <a:latin typeface="Bahnschrift SemiBold" panose="020B0502040204020203" pitchFamily="34" charset="0"/>
              </a:rPr>
              <a:t>Request’in yazilan otomasyon kodlari ile Server’a gonderilmesi ve donen Response’in Expected Data karsilastirilip raporlanmasinin da yazilan kodlarla yapilmasidir.</a:t>
            </a:r>
          </a:p>
        </p:txBody>
      </p:sp>
      <p:sp>
        <p:nvSpPr>
          <p:cNvPr id="29" name="TextBox 28">
            <a:extLst>
              <a:ext uri="{FF2B5EF4-FFF2-40B4-BE49-F238E27FC236}">
                <a16:creationId xmlns:a16="http://schemas.microsoft.com/office/drawing/2014/main" id="{C8C017A9-3FE8-4CF7-A0A1-BA23DBBC18D4}"/>
              </a:ext>
            </a:extLst>
          </p:cNvPr>
          <p:cNvSpPr txBox="1"/>
          <p:nvPr/>
        </p:nvSpPr>
        <p:spPr>
          <a:xfrm>
            <a:off x="8121694" y="5453871"/>
            <a:ext cx="3671721" cy="923330"/>
          </a:xfrm>
          <a:prstGeom prst="rect">
            <a:avLst/>
          </a:prstGeom>
          <a:noFill/>
        </p:spPr>
        <p:txBody>
          <a:bodyPr wrap="square">
            <a:spAutoFit/>
          </a:bodyPr>
          <a:lstStyle/>
          <a:p>
            <a:r>
              <a:rPr lang="en-US" noProof="1">
                <a:latin typeface="Bahnschrift SemiBold" panose="020B0502040204020203" pitchFamily="34" charset="0"/>
              </a:rPr>
              <a:t>Tool olarak IntelliJ ide ve kutuphane olarak Selenium kullanacagiz</a:t>
            </a:r>
            <a:endParaRPr lang="en-US" dirty="0"/>
          </a:p>
        </p:txBody>
      </p:sp>
      <p:sp>
        <p:nvSpPr>
          <p:cNvPr id="30" name="TextBox 29">
            <a:extLst>
              <a:ext uri="{FF2B5EF4-FFF2-40B4-BE49-F238E27FC236}">
                <a16:creationId xmlns:a16="http://schemas.microsoft.com/office/drawing/2014/main" id="{3B63DE3E-82DD-428C-AF80-14107E45A5A0}"/>
              </a:ext>
            </a:extLst>
          </p:cNvPr>
          <p:cNvSpPr txBox="1"/>
          <p:nvPr/>
        </p:nvSpPr>
        <p:spPr>
          <a:xfrm>
            <a:off x="418287" y="5437439"/>
            <a:ext cx="3635051" cy="369332"/>
          </a:xfrm>
          <a:prstGeom prst="rect">
            <a:avLst/>
          </a:prstGeom>
          <a:noFill/>
        </p:spPr>
        <p:txBody>
          <a:bodyPr wrap="square">
            <a:spAutoFit/>
          </a:bodyPr>
          <a:lstStyle/>
          <a:p>
            <a:r>
              <a:rPr lang="en-US" noProof="1">
                <a:latin typeface="Bahnschrift SemiBold" panose="020B0502040204020203" pitchFamily="34" charset="0"/>
              </a:rPr>
              <a:t>Tool olarak Postman kullanilabilir</a:t>
            </a:r>
            <a:endParaRPr lang="en-US" dirty="0"/>
          </a:p>
        </p:txBody>
      </p:sp>
      <p:sp>
        <p:nvSpPr>
          <p:cNvPr id="31" name="Rectangle 30">
            <a:extLst>
              <a:ext uri="{FF2B5EF4-FFF2-40B4-BE49-F238E27FC236}">
                <a16:creationId xmlns:a16="http://schemas.microsoft.com/office/drawing/2014/main" id="{7A946D57-9EF5-4E50-9696-866DECCD4B20}"/>
              </a:ext>
            </a:extLst>
          </p:cNvPr>
          <p:cNvSpPr/>
          <p:nvPr/>
        </p:nvSpPr>
        <p:spPr>
          <a:xfrm>
            <a:off x="4053338" y="3728955"/>
            <a:ext cx="3778126" cy="248244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2" name="TextBox 31">
            <a:extLst>
              <a:ext uri="{FF2B5EF4-FFF2-40B4-BE49-F238E27FC236}">
                <a16:creationId xmlns:a16="http://schemas.microsoft.com/office/drawing/2014/main" id="{73337ECC-0C91-4DF6-B353-7B544B94755B}"/>
              </a:ext>
            </a:extLst>
          </p:cNvPr>
          <p:cNvSpPr txBox="1"/>
          <p:nvPr/>
        </p:nvSpPr>
        <p:spPr>
          <a:xfrm>
            <a:off x="3071446" y="142167"/>
            <a:ext cx="6096000" cy="369332"/>
          </a:xfrm>
          <a:prstGeom prst="rect">
            <a:avLst/>
          </a:prstGeom>
          <a:noFill/>
        </p:spPr>
        <p:txBody>
          <a:bodyPr wrap="square">
            <a:spAutoFit/>
          </a:bodyPr>
          <a:lstStyle/>
          <a:p>
            <a:pPr algn="ctr"/>
            <a:r>
              <a:rPr lang="en-US" dirty="0">
                <a:latin typeface="Bahnschrift SemiBold" panose="020B0502040204020203" pitchFamily="34" charset="0"/>
              </a:rPr>
              <a:t>MANUEL VE OTOMASYON TEST KARSILASTIRMASI</a:t>
            </a:r>
          </a:p>
        </p:txBody>
      </p:sp>
    </p:spTree>
    <p:extLst>
      <p:ext uri="{BB962C8B-B14F-4D97-AF65-F5344CB8AC3E}">
        <p14:creationId xmlns:p14="http://schemas.microsoft.com/office/powerpoint/2010/main" val="153503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500"/>
                                        <p:tgtEl>
                                          <p:spTgt spid="2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500"/>
                                        <p:tgtEl>
                                          <p:spTgt spid="2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down)">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down)">
                                      <p:cBhvr>
                                        <p:cTn id="30" dur="500"/>
                                        <p:tgtEl>
                                          <p:spTgt spid="31"/>
                                        </p:tgtEl>
                                      </p:cBhvr>
                                    </p:animEffect>
                                  </p:childTnLst>
                                </p:cTn>
                              </p:par>
                              <p:par>
                                <p:cTn id="31" presetID="22" presetClass="entr" presetSubtype="4" fill="hold" nodeType="withEffect">
                                  <p:stCondLst>
                                    <p:cond delay="0"/>
                                  </p:stCondLst>
                                  <p:childTnLst>
                                    <p:set>
                                      <p:cBhvr>
                                        <p:cTn id="32" dur="1" fill="hold">
                                          <p:stCondLst>
                                            <p:cond delay="0"/>
                                          </p:stCondLst>
                                        </p:cTn>
                                        <p:tgtEl>
                                          <p:spTgt spid="2050"/>
                                        </p:tgtEl>
                                        <p:attrNameLst>
                                          <p:attrName>style.visibility</p:attrName>
                                        </p:attrNameLst>
                                      </p:cBhvr>
                                      <p:to>
                                        <p:strVal val="visible"/>
                                      </p:to>
                                    </p:set>
                                    <p:animEffect transition="in" filter="wipe(down)">
                                      <p:cBhvr>
                                        <p:cTn id="33" dur="500"/>
                                        <p:tgtEl>
                                          <p:spTgt spid="205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down)">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heel(1)">
                                      <p:cBhvr>
                                        <p:cTn id="43" dur="20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down)">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down)">
                                      <p:cBhvr>
                                        <p:cTn id="5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4" grpId="0" animBg="1"/>
      <p:bldP spid="23" grpId="0" animBg="1"/>
      <p:bldP spid="24" grpId="0"/>
      <p:bldP spid="25" grpId="0" animBg="1"/>
      <p:bldP spid="26" grpId="0"/>
      <p:bldP spid="27" grpId="0"/>
      <p:bldP spid="28" grpId="0"/>
      <p:bldP spid="29" grpId="0"/>
      <p:bldP spid="30" grpId="0"/>
      <p:bldP spid="3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4097215" y="307702"/>
            <a:ext cx="3997570" cy="369332"/>
          </a:xfrm>
          <a:prstGeom prst="rect">
            <a:avLst/>
          </a:prstGeom>
          <a:noFill/>
        </p:spPr>
        <p:txBody>
          <a:bodyPr wrap="square">
            <a:spAutoFit/>
          </a:bodyPr>
          <a:lstStyle/>
          <a:p>
            <a:r>
              <a:rPr lang="en-US" dirty="0">
                <a:latin typeface="Bahnschrift SemiBold" panose="020B0502040204020203" pitchFamily="34" charset="0"/>
              </a:rPr>
              <a:t>INTELLIJ FRAMEWORK OLUSTURMA</a:t>
            </a:r>
          </a:p>
        </p:txBody>
      </p:sp>
      <p:pic>
        <p:nvPicPr>
          <p:cNvPr id="3" name="Picture 2">
            <a:extLst>
              <a:ext uri="{FF2B5EF4-FFF2-40B4-BE49-F238E27FC236}">
                <a16:creationId xmlns:a16="http://schemas.microsoft.com/office/drawing/2014/main" id="{7A150D0A-8F6C-47E4-95A4-079DB7691696}"/>
              </a:ext>
            </a:extLst>
          </p:cNvPr>
          <p:cNvPicPr>
            <a:picLocks noChangeAspect="1"/>
          </p:cNvPicPr>
          <p:nvPr/>
        </p:nvPicPr>
        <p:blipFill>
          <a:blip r:embed="rId2"/>
          <a:stretch>
            <a:fillRect/>
          </a:stretch>
        </p:blipFill>
        <p:spPr>
          <a:xfrm>
            <a:off x="585054" y="1211505"/>
            <a:ext cx="4760670" cy="4272860"/>
          </a:xfrm>
          <a:prstGeom prst="rect">
            <a:avLst/>
          </a:prstGeom>
        </p:spPr>
      </p:pic>
      <p:sp>
        <p:nvSpPr>
          <p:cNvPr id="10" name="TextBox 9">
            <a:extLst>
              <a:ext uri="{FF2B5EF4-FFF2-40B4-BE49-F238E27FC236}">
                <a16:creationId xmlns:a16="http://schemas.microsoft.com/office/drawing/2014/main" id="{11B1E3C4-EF57-46B3-BF85-021B493CE4B8}"/>
              </a:ext>
            </a:extLst>
          </p:cNvPr>
          <p:cNvSpPr txBox="1"/>
          <p:nvPr/>
        </p:nvSpPr>
        <p:spPr>
          <a:xfrm>
            <a:off x="585053" y="723651"/>
            <a:ext cx="3827585" cy="369332"/>
          </a:xfrm>
          <a:prstGeom prst="rect">
            <a:avLst/>
          </a:prstGeom>
          <a:noFill/>
        </p:spPr>
        <p:txBody>
          <a:bodyPr wrap="square">
            <a:spAutoFit/>
          </a:bodyPr>
          <a:lstStyle/>
          <a:p>
            <a:pPr>
              <a:spcBef>
                <a:spcPts val="1200"/>
              </a:spcBef>
              <a:spcAft>
                <a:spcPts val="1200"/>
              </a:spcAft>
            </a:pPr>
            <a:r>
              <a:rPr lang="en-US" noProof="1">
                <a:latin typeface="Bahnschrift SemiBold" panose="020B0502040204020203" pitchFamily="34" charset="0"/>
              </a:rPr>
              <a:t>1- File-New-Project secelim</a:t>
            </a:r>
          </a:p>
        </p:txBody>
      </p:sp>
      <p:sp>
        <p:nvSpPr>
          <p:cNvPr id="11" name="Rectangle 10">
            <a:extLst>
              <a:ext uri="{FF2B5EF4-FFF2-40B4-BE49-F238E27FC236}">
                <a16:creationId xmlns:a16="http://schemas.microsoft.com/office/drawing/2014/main" id="{C6EF4943-A4D3-4FDC-9A4C-95B0ED13DB02}"/>
              </a:ext>
            </a:extLst>
          </p:cNvPr>
          <p:cNvSpPr/>
          <p:nvPr/>
        </p:nvSpPr>
        <p:spPr>
          <a:xfrm>
            <a:off x="585055" y="1189656"/>
            <a:ext cx="4760670" cy="429470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2" name="Rectangle 11">
            <a:extLst>
              <a:ext uri="{FF2B5EF4-FFF2-40B4-BE49-F238E27FC236}">
                <a16:creationId xmlns:a16="http://schemas.microsoft.com/office/drawing/2014/main" id="{E97FF896-CB57-4873-8A31-63A055C98559}"/>
              </a:ext>
            </a:extLst>
          </p:cNvPr>
          <p:cNvSpPr/>
          <p:nvPr/>
        </p:nvSpPr>
        <p:spPr>
          <a:xfrm>
            <a:off x="585053" y="1211505"/>
            <a:ext cx="579748" cy="20565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Rectangle 12">
            <a:extLst>
              <a:ext uri="{FF2B5EF4-FFF2-40B4-BE49-F238E27FC236}">
                <a16:creationId xmlns:a16="http://schemas.microsoft.com/office/drawing/2014/main" id="{D592D0FF-ED79-4C5B-AAB3-A63EA60F4F06}"/>
              </a:ext>
            </a:extLst>
          </p:cNvPr>
          <p:cNvSpPr/>
          <p:nvPr/>
        </p:nvSpPr>
        <p:spPr>
          <a:xfrm>
            <a:off x="874927" y="1475769"/>
            <a:ext cx="579748" cy="20565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4" name="Rectangle 13">
            <a:extLst>
              <a:ext uri="{FF2B5EF4-FFF2-40B4-BE49-F238E27FC236}">
                <a16:creationId xmlns:a16="http://schemas.microsoft.com/office/drawing/2014/main" id="{E1D20534-5C18-4422-8C29-9C77011D7E2E}"/>
              </a:ext>
            </a:extLst>
          </p:cNvPr>
          <p:cNvSpPr/>
          <p:nvPr/>
        </p:nvSpPr>
        <p:spPr>
          <a:xfrm>
            <a:off x="3110325" y="1442788"/>
            <a:ext cx="986890" cy="20565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6" name="Picture 5">
            <a:extLst>
              <a:ext uri="{FF2B5EF4-FFF2-40B4-BE49-F238E27FC236}">
                <a16:creationId xmlns:a16="http://schemas.microsoft.com/office/drawing/2014/main" id="{A8D035F3-05E1-4053-AB8A-E2DAB93FF9BC}"/>
              </a:ext>
            </a:extLst>
          </p:cNvPr>
          <p:cNvPicPr>
            <a:picLocks noChangeAspect="1"/>
          </p:cNvPicPr>
          <p:nvPr/>
        </p:nvPicPr>
        <p:blipFill>
          <a:blip r:embed="rId3"/>
          <a:stretch>
            <a:fillRect/>
          </a:stretch>
        </p:blipFill>
        <p:spPr>
          <a:xfrm>
            <a:off x="6006520" y="1681419"/>
            <a:ext cx="5486400" cy="4526280"/>
          </a:xfrm>
          <a:prstGeom prst="rect">
            <a:avLst/>
          </a:prstGeom>
        </p:spPr>
      </p:pic>
      <p:sp>
        <p:nvSpPr>
          <p:cNvPr id="18" name="Rectangle 17">
            <a:extLst>
              <a:ext uri="{FF2B5EF4-FFF2-40B4-BE49-F238E27FC236}">
                <a16:creationId xmlns:a16="http://schemas.microsoft.com/office/drawing/2014/main" id="{33B5DA50-FB91-4407-BC28-30D153D3F74D}"/>
              </a:ext>
            </a:extLst>
          </p:cNvPr>
          <p:cNvSpPr/>
          <p:nvPr/>
        </p:nvSpPr>
        <p:spPr>
          <a:xfrm>
            <a:off x="6006519" y="1681419"/>
            <a:ext cx="5486400" cy="452627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Rectangle 18">
            <a:extLst>
              <a:ext uri="{FF2B5EF4-FFF2-40B4-BE49-F238E27FC236}">
                <a16:creationId xmlns:a16="http://schemas.microsoft.com/office/drawing/2014/main" id="{7D377D77-1B25-47ED-98B2-E2C31C96AD90}"/>
              </a:ext>
            </a:extLst>
          </p:cNvPr>
          <p:cNvSpPr/>
          <p:nvPr/>
        </p:nvSpPr>
        <p:spPr>
          <a:xfrm>
            <a:off x="6064033" y="2097642"/>
            <a:ext cx="1192552" cy="18835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Rectangle 20">
            <a:extLst>
              <a:ext uri="{FF2B5EF4-FFF2-40B4-BE49-F238E27FC236}">
                <a16:creationId xmlns:a16="http://schemas.microsoft.com/office/drawing/2014/main" id="{67282E6E-234D-4EFC-8AD9-597054157D82}"/>
              </a:ext>
            </a:extLst>
          </p:cNvPr>
          <p:cNvSpPr/>
          <p:nvPr/>
        </p:nvSpPr>
        <p:spPr>
          <a:xfrm>
            <a:off x="9741876" y="5942745"/>
            <a:ext cx="609601" cy="22978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TextBox 21">
            <a:extLst>
              <a:ext uri="{FF2B5EF4-FFF2-40B4-BE49-F238E27FC236}">
                <a16:creationId xmlns:a16="http://schemas.microsoft.com/office/drawing/2014/main" id="{FD326C4D-A5F4-49C6-9B6D-90F11BDA8FC6}"/>
              </a:ext>
            </a:extLst>
          </p:cNvPr>
          <p:cNvSpPr txBox="1"/>
          <p:nvPr/>
        </p:nvSpPr>
        <p:spPr>
          <a:xfrm>
            <a:off x="6006519" y="1208533"/>
            <a:ext cx="3677843" cy="369332"/>
          </a:xfrm>
          <a:prstGeom prst="rect">
            <a:avLst/>
          </a:prstGeom>
          <a:noFill/>
        </p:spPr>
        <p:txBody>
          <a:bodyPr wrap="square">
            <a:spAutoFit/>
          </a:bodyPr>
          <a:lstStyle/>
          <a:p>
            <a:pPr>
              <a:spcBef>
                <a:spcPts val="1200"/>
              </a:spcBef>
              <a:spcAft>
                <a:spcPts val="1200"/>
              </a:spcAft>
            </a:pPr>
            <a:r>
              <a:rPr lang="en-US" noProof="1">
                <a:latin typeface="Bahnschrift SemiBold" panose="020B0502040204020203" pitchFamily="34" charset="0"/>
              </a:rPr>
              <a:t>2- Maven’i secip next’e basalim</a:t>
            </a:r>
          </a:p>
        </p:txBody>
      </p:sp>
    </p:spTree>
    <p:extLst>
      <p:ext uri="{BB962C8B-B14F-4D97-AF65-F5344CB8AC3E}">
        <p14:creationId xmlns:p14="http://schemas.microsoft.com/office/powerpoint/2010/main" val="373456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down)">
                                      <p:cBhvr>
                                        <p:cTn id="30" dur="500"/>
                                        <p:tgtEl>
                                          <p:spTgt spid="1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down)">
                                      <p:cBhvr>
                                        <p:cTn id="36" dur="500"/>
                                        <p:tgtEl>
                                          <p:spTgt spid="21"/>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down)">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animBg="1"/>
      <p:bldP spid="14" grpId="0" animBg="1"/>
      <p:bldP spid="18" grpId="0" animBg="1"/>
      <p:bldP spid="19" grpId="0" animBg="1"/>
      <p:bldP spid="21" grpId="0" animBg="1"/>
      <p:bldP spid="2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A8E245C-5F28-4DE3-9089-541272B45F5F}"/>
              </a:ext>
            </a:extLst>
          </p:cNvPr>
          <p:cNvPicPr>
            <a:picLocks noChangeAspect="1"/>
          </p:cNvPicPr>
          <p:nvPr/>
        </p:nvPicPr>
        <p:blipFill>
          <a:blip r:embed="rId2"/>
          <a:stretch>
            <a:fillRect/>
          </a:stretch>
        </p:blipFill>
        <p:spPr>
          <a:xfrm>
            <a:off x="5994549" y="2546773"/>
            <a:ext cx="5791873" cy="2789743"/>
          </a:xfrm>
          <a:prstGeom prst="rect">
            <a:avLst/>
          </a:prstGeom>
        </p:spPr>
      </p:pic>
      <p:pic>
        <p:nvPicPr>
          <p:cNvPr id="4" name="Picture 3">
            <a:extLst>
              <a:ext uri="{FF2B5EF4-FFF2-40B4-BE49-F238E27FC236}">
                <a16:creationId xmlns:a16="http://schemas.microsoft.com/office/drawing/2014/main" id="{06C614E2-4144-45E7-8F3D-5032ECB459C7}"/>
              </a:ext>
            </a:extLst>
          </p:cNvPr>
          <p:cNvPicPr>
            <a:picLocks noChangeAspect="1"/>
          </p:cNvPicPr>
          <p:nvPr/>
        </p:nvPicPr>
        <p:blipFill>
          <a:blip r:embed="rId3"/>
          <a:stretch>
            <a:fillRect/>
          </a:stretch>
        </p:blipFill>
        <p:spPr>
          <a:xfrm>
            <a:off x="394959" y="1527914"/>
            <a:ext cx="5140861" cy="4230634"/>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4097215" y="307702"/>
            <a:ext cx="3997570" cy="369332"/>
          </a:xfrm>
          <a:prstGeom prst="rect">
            <a:avLst/>
          </a:prstGeom>
          <a:noFill/>
        </p:spPr>
        <p:txBody>
          <a:bodyPr wrap="square">
            <a:spAutoFit/>
          </a:bodyPr>
          <a:lstStyle/>
          <a:p>
            <a:r>
              <a:rPr lang="en-US" dirty="0">
                <a:latin typeface="Bahnschrift SemiBold" panose="020B0502040204020203" pitchFamily="34" charset="0"/>
              </a:rPr>
              <a:t>INTELLIJ FRAMEWORK OLUSTURMA</a:t>
            </a:r>
          </a:p>
        </p:txBody>
      </p:sp>
      <p:sp>
        <p:nvSpPr>
          <p:cNvPr id="10" name="TextBox 9">
            <a:extLst>
              <a:ext uri="{FF2B5EF4-FFF2-40B4-BE49-F238E27FC236}">
                <a16:creationId xmlns:a16="http://schemas.microsoft.com/office/drawing/2014/main" id="{11B1E3C4-EF57-46B3-BF85-021B493CE4B8}"/>
              </a:ext>
            </a:extLst>
          </p:cNvPr>
          <p:cNvSpPr txBox="1"/>
          <p:nvPr/>
        </p:nvSpPr>
        <p:spPr>
          <a:xfrm>
            <a:off x="405578" y="815495"/>
            <a:ext cx="3827585" cy="646331"/>
          </a:xfrm>
          <a:prstGeom prst="rect">
            <a:avLst/>
          </a:prstGeom>
          <a:noFill/>
        </p:spPr>
        <p:txBody>
          <a:bodyPr wrap="square">
            <a:spAutoFit/>
          </a:bodyPr>
          <a:lstStyle/>
          <a:p>
            <a:pPr>
              <a:spcBef>
                <a:spcPts val="1200"/>
              </a:spcBef>
              <a:spcAft>
                <a:spcPts val="1200"/>
              </a:spcAft>
            </a:pPr>
            <a:r>
              <a:rPr lang="en-US" noProof="1">
                <a:latin typeface="Bahnschrift SemiBold" panose="020B0502040204020203" pitchFamily="34" charset="0"/>
              </a:rPr>
              <a:t>3- Isim bolumune bir isim yazalim ve finish’e basalim</a:t>
            </a:r>
          </a:p>
        </p:txBody>
      </p:sp>
      <p:sp>
        <p:nvSpPr>
          <p:cNvPr id="11" name="Rectangle 10">
            <a:extLst>
              <a:ext uri="{FF2B5EF4-FFF2-40B4-BE49-F238E27FC236}">
                <a16:creationId xmlns:a16="http://schemas.microsoft.com/office/drawing/2014/main" id="{C6EF4943-A4D3-4FDC-9A4C-95B0ED13DB02}"/>
              </a:ext>
            </a:extLst>
          </p:cNvPr>
          <p:cNvSpPr/>
          <p:nvPr/>
        </p:nvSpPr>
        <p:spPr>
          <a:xfrm>
            <a:off x="405578" y="1546791"/>
            <a:ext cx="5130241" cy="420667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2" name="Rectangle 11">
            <a:extLst>
              <a:ext uri="{FF2B5EF4-FFF2-40B4-BE49-F238E27FC236}">
                <a16:creationId xmlns:a16="http://schemas.microsoft.com/office/drawing/2014/main" id="{E97FF896-CB57-4873-8A31-63A055C98559}"/>
              </a:ext>
            </a:extLst>
          </p:cNvPr>
          <p:cNvSpPr/>
          <p:nvPr/>
        </p:nvSpPr>
        <p:spPr>
          <a:xfrm>
            <a:off x="3890961" y="5523037"/>
            <a:ext cx="579748" cy="20565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Rectangle 12">
            <a:extLst>
              <a:ext uri="{FF2B5EF4-FFF2-40B4-BE49-F238E27FC236}">
                <a16:creationId xmlns:a16="http://schemas.microsoft.com/office/drawing/2014/main" id="{D592D0FF-ED79-4C5B-AAB3-A63EA60F4F06}"/>
              </a:ext>
            </a:extLst>
          </p:cNvPr>
          <p:cNvSpPr/>
          <p:nvPr/>
        </p:nvSpPr>
        <p:spPr>
          <a:xfrm>
            <a:off x="874927" y="1802304"/>
            <a:ext cx="1985504" cy="20565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Rectangle 17">
            <a:extLst>
              <a:ext uri="{FF2B5EF4-FFF2-40B4-BE49-F238E27FC236}">
                <a16:creationId xmlns:a16="http://schemas.microsoft.com/office/drawing/2014/main" id="{33B5DA50-FB91-4407-BC28-30D153D3F74D}"/>
              </a:ext>
            </a:extLst>
          </p:cNvPr>
          <p:cNvSpPr/>
          <p:nvPr/>
        </p:nvSpPr>
        <p:spPr>
          <a:xfrm>
            <a:off x="5995900" y="2591714"/>
            <a:ext cx="5790522" cy="274480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Rectangle 18">
            <a:extLst>
              <a:ext uri="{FF2B5EF4-FFF2-40B4-BE49-F238E27FC236}">
                <a16:creationId xmlns:a16="http://schemas.microsoft.com/office/drawing/2014/main" id="{7D377D77-1B25-47ED-98B2-E2C31C96AD90}"/>
              </a:ext>
            </a:extLst>
          </p:cNvPr>
          <p:cNvSpPr/>
          <p:nvPr/>
        </p:nvSpPr>
        <p:spPr>
          <a:xfrm>
            <a:off x="6307014" y="3324459"/>
            <a:ext cx="1192552" cy="18835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TextBox 21">
            <a:extLst>
              <a:ext uri="{FF2B5EF4-FFF2-40B4-BE49-F238E27FC236}">
                <a16:creationId xmlns:a16="http://schemas.microsoft.com/office/drawing/2014/main" id="{FD326C4D-A5F4-49C6-9B6D-90F11BDA8FC6}"/>
              </a:ext>
            </a:extLst>
          </p:cNvPr>
          <p:cNvSpPr txBox="1"/>
          <p:nvPr/>
        </p:nvSpPr>
        <p:spPr>
          <a:xfrm>
            <a:off x="5995900" y="2118827"/>
            <a:ext cx="3677843" cy="369332"/>
          </a:xfrm>
          <a:prstGeom prst="rect">
            <a:avLst/>
          </a:prstGeom>
          <a:noFill/>
        </p:spPr>
        <p:txBody>
          <a:bodyPr wrap="square">
            <a:spAutoFit/>
          </a:bodyPr>
          <a:lstStyle/>
          <a:p>
            <a:pPr>
              <a:spcBef>
                <a:spcPts val="1200"/>
              </a:spcBef>
              <a:spcAft>
                <a:spcPts val="1200"/>
              </a:spcAft>
            </a:pPr>
            <a:r>
              <a:rPr lang="en-US" noProof="1">
                <a:latin typeface="Bahnschrift SemiBold" panose="020B0502040204020203" pitchFamily="34" charset="0"/>
              </a:rPr>
              <a:t>4- pom.xml’i secelim</a:t>
            </a:r>
          </a:p>
        </p:txBody>
      </p:sp>
    </p:spTree>
    <p:extLst>
      <p:ext uri="{BB962C8B-B14F-4D97-AF65-F5344CB8AC3E}">
        <p14:creationId xmlns:p14="http://schemas.microsoft.com/office/powerpoint/2010/main" val="83547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0"/>
                                        <p:tgtEl>
                                          <p:spTgt spid="1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down)">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animBg="1"/>
      <p:bldP spid="18" grpId="0" animBg="1"/>
      <p:bldP spid="19" grpId="0" animBg="1"/>
      <p:bldP spid="2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71F6DE4-42FC-40A3-886F-B71614BDEF23}"/>
              </a:ext>
            </a:extLst>
          </p:cNvPr>
          <p:cNvPicPr>
            <a:picLocks noChangeAspect="1"/>
          </p:cNvPicPr>
          <p:nvPr/>
        </p:nvPicPr>
        <p:blipFill>
          <a:blip r:embed="rId2"/>
          <a:stretch>
            <a:fillRect/>
          </a:stretch>
        </p:blipFill>
        <p:spPr>
          <a:xfrm>
            <a:off x="807094" y="1563014"/>
            <a:ext cx="4261335" cy="4200843"/>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4097215" y="307702"/>
            <a:ext cx="3997570" cy="369332"/>
          </a:xfrm>
          <a:prstGeom prst="rect">
            <a:avLst/>
          </a:prstGeom>
          <a:noFill/>
        </p:spPr>
        <p:txBody>
          <a:bodyPr wrap="square">
            <a:spAutoFit/>
          </a:bodyPr>
          <a:lstStyle/>
          <a:p>
            <a:r>
              <a:rPr lang="en-US" dirty="0">
                <a:latin typeface="Bahnschrift SemiBold" panose="020B0502040204020203" pitchFamily="34" charset="0"/>
              </a:rPr>
              <a:t>INTELLIJ FRAMEWORK OLUSTURMA</a:t>
            </a:r>
          </a:p>
        </p:txBody>
      </p:sp>
      <p:sp>
        <p:nvSpPr>
          <p:cNvPr id="10" name="TextBox 9">
            <a:extLst>
              <a:ext uri="{FF2B5EF4-FFF2-40B4-BE49-F238E27FC236}">
                <a16:creationId xmlns:a16="http://schemas.microsoft.com/office/drawing/2014/main" id="{11B1E3C4-EF57-46B3-BF85-021B493CE4B8}"/>
              </a:ext>
            </a:extLst>
          </p:cNvPr>
          <p:cNvSpPr txBox="1"/>
          <p:nvPr/>
        </p:nvSpPr>
        <p:spPr>
          <a:xfrm>
            <a:off x="807094" y="815496"/>
            <a:ext cx="4273058" cy="646331"/>
          </a:xfrm>
          <a:prstGeom prst="rect">
            <a:avLst/>
          </a:prstGeom>
          <a:noFill/>
        </p:spPr>
        <p:txBody>
          <a:bodyPr wrap="square">
            <a:spAutoFit/>
          </a:bodyPr>
          <a:lstStyle/>
          <a:p>
            <a:pPr>
              <a:spcBef>
                <a:spcPts val="1200"/>
              </a:spcBef>
              <a:spcAft>
                <a:spcPts val="1200"/>
              </a:spcAft>
            </a:pPr>
            <a:r>
              <a:rPr lang="en-US" noProof="1">
                <a:latin typeface="Bahnschrift SemiBold" panose="020B0502040204020203" pitchFamily="34" charset="0"/>
              </a:rPr>
              <a:t>5- properties’den sonraki isaretli kisma sagdaki dependies’i ekleyelim</a:t>
            </a:r>
          </a:p>
        </p:txBody>
      </p:sp>
      <p:sp>
        <p:nvSpPr>
          <p:cNvPr id="11" name="Rectangle 10">
            <a:extLst>
              <a:ext uri="{FF2B5EF4-FFF2-40B4-BE49-F238E27FC236}">
                <a16:creationId xmlns:a16="http://schemas.microsoft.com/office/drawing/2014/main" id="{C6EF4943-A4D3-4FDC-9A4C-95B0ED13DB02}"/>
              </a:ext>
            </a:extLst>
          </p:cNvPr>
          <p:cNvSpPr/>
          <p:nvPr/>
        </p:nvSpPr>
        <p:spPr>
          <a:xfrm>
            <a:off x="807095" y="1546792"/>
            <a:ext cx="4273058" cy="421706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Rectangle 12">
            <a:extLst>
              <a:ext uri="{FF2B5EF4-FFF2-40B4-BE49-F238E27FC236}">
                <a16:creationId xmlns:a16="http://schemas.microsoft.com/office/drawing/2014/main" id="{D592D0FF-ED79-4C5B-AAB3-A63EA60F4F06}"/>
              </a:ext>
            </a:extLst>
          </p:cNvPr>
          <p:cNvSpPr/>
          <p:nvPr/>
        </p:nvSpPr>
        <p:spPr>
          <a:xfrm>
            <a:off x="1422746" y="4243753"/>
            <a:ext cx="3331313" cy="117809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TextBox 19">
            <a:extLst>
              <a:ext uri="{FF2B5EF4-FFF2-40B4-BE49-F238E27FC236}">
                <a16:creationId xmlns:a16="http://schemas.microsoft.com/office/drawing/2014/main" id="{1419757C-F7FF-49BB-88E7-2BD7F2A2E376}"/>
              </a:ext>
            </a:extLst>
          </p:cNvPr>
          <p:cNvSpPr txBox="1"/>
          <p:nvPr/>
        </p:nvSpPr>
        <p:spPr>
          <a:xfrm>
            <a:off x="6096000" y="705177"/>
            <a:ext cx="4454769" cy="563231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noProof="1">
                <a:ln>
                  <a:noFill/>
                </a:ln>
                <a:solidFill>
                  <a:srgbClr val="000000"/>
                </a:solidFill>
                <a:effectLst/>
                <a:latin typeface="JetBrains Mono"/>
              </a:rPr>
              <a:t>&lt;</a:t>
            </a:r>
            <a:r>
              <a:rPr kumimoji="0" lang="en-US" altLang="en-US" sz="1800" b="1" i="0" u="none" strike="noStrike" cap="none" normalizeH="0" baseline="0" noProof="1">
                <a:ln>
                  <a:noFill/>
                </a:ln>
                <a:solidFill>
                  <a:srgbClr val="000080"/>
                </a:solidFill>
                <a:effectLst/>
                <a:latin typeface="JetBrains Mono"/>
              </a:rPr>
              <a:t>dependencies</a:t>
            </a:r>
            <a:r>
              <a:rPr kumimoji="0" lang="en-US" altLang="en-US" sz="1800" b="0" i="0" u="none" strike="noStrike" cap="none" normalizeH="0" baseline="0" noProof="1">
                <a:ln>
                  <a:noFill/>
                </a:ln>
                <a:solidFill>
                  <a:srgbClr val="000000"/>
                </a:solidFill>
                <a:effectLst/>
                <a:latin typeface="JetBrains Mono"/>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noProof="1">
                <a:ln>
                  <a:noFill/>
                </a:ln>
                <a:solidFill>
                  <a:srgbClr val="000000"/>
                </a:solidFill>
                <a:effectLst/>
                <a:latin typeface="JetBrains Mono"/>
              </a:rPr>
              <a:t>&lt;</a:t>
            </a:r>
            <a:r>
              <a:rPr kumimoji="0" lang="en-US" altLang="en-US" sz="1800" b="1" i="0" u="none" strike="noStrike" cap="none" normalizeH="0" baseline="0" noProof="1">
                <a:ln>
                  <a:noFill/>
                </a:ln>
                <a:solidFill>
                  <a:srgbClr val="000080"/>
                </a:solidFill>
                <a:effectLst/>
                <a:latin typeface="JetBrains Mono"/>
              </a:rPr>
              <a:t>dependency</a:t>
            </a:r>
            <a:r>
              <a:rPr kumimoji="0" lang="en-US" altLang="en-US" sz="1800" b="0" i="0" u="none" strike="noStrike" cap="none" normalizeH="0" baseline="0" noProof="1">
                <a:ln>
                  <a:noFill/>
                </a:ln>
                <a:solidFill>
                  <a:srgbClr val="000000"/>
                </a:solidFill>
                <a:effectLst/>
                <a:latin typeface="JetBrains Mono"/>
              </a:rPr>
              <a:t>&gt;</a:t>
            </a:r>
            <a:br>
              <a:rPr kumimoji="0" lang="en-US" altLang="en-US" sz="1800" b="0" i="0" u="none" strike="noStrike" cap="none" normalizeH="0" baseline="0" noProof="1">
                <a:ln>
                  <a:noFill/>
                </a:ln>
                <a:solidFill>
                  <a:srgbClr val="000000"/>
                </a:solidFill>
                <a:effectLst/>
                <a:latin typeface="JetBrains Mono"/>
              </a:rPr>
            </a:br>
            <a:r>
              <a:rPr kumimoji="0" lang="en-US" altLang="en-US" sz="1800" b="0" i="0" u="none" strike="noStrike" cap="none" normalizeH="0" baseline="0" noProof="1">
                <a:ln>
                  <a:noFill/>
                </a:ln>
                <a:solidFill>
                  <a:srgbClr val="000000"/>
                </a:solidFill>
                <a:effectLst/>
                <a:latin typeface="JetBrains Mono"/>
              </a:rPr>
              <a:t>    &lt;</a:t>
            </a:r>
            <a:r>
              <a:rPr kumimoji="0" lang="en-US" altLang="en-US" sz="1800" b="1" i="0" u="none" strike="noStrike" cap="none" normalizeH="0" baseline="0" noProof="1">
                <a:ln>
                  <a:noFill/>
                </a:ln>
                <a:solidFill>
                  <a:srgbClr val="000080"/>
                </a:solidFill>
                <a:effectLst/>
                <a:latin typeface="JetBrains Mono"/>
              </a:rPr>
              <a:t>groupId</a:t>
            </a:r>
            <a:r>
              <a:rPr kumimoji="0" lang="en-US" altLang="en-US" sz="1800" b="0" i="0" u="none" strike="noStrike" cap="none" normalizeH="0" baseline="0" noProof="1">
                <a:ln>
                  <a:noFill/>
                </a:ln>
                <a:solidFill>
                  <a:srgbClr val="000000"/>
                </a:solidFill>
                <a:effectLst/>
                <a:latin typeface="JetBrains Mono"/>
              </a:rPr>
              <a:t>&gt;io.rest-assured&lt;/</a:t>
            </a:r>
            <a:r>
              <a:rPr kumimoji="0" lang="en-US" altLang="en-US" sz="1800" b="1" i="0" u="none" strike="noStrike" cap="none" normalizeH="0" baseline="0" noProof="1">
                <a:ln>
                  <a:noFill/>
                </a:ln>
                <a:solidFill>
                  <a:srgbClr val="000080"/>
                </a:solidFill>
                <a:effectLst/>
                <a:latin typeface="JetBrains Mono"/>
              </a:rPr>
              <a:t>groupId</a:t>
            </a:r>
            <a:r>
              <a:rPr kumimoji="0" lang="en-US" altLang="en-US" sz="1800" b="0" i="0" u="none" strike="noStrike" cap="none" normalizeH="0" baseline="0" noProof="1">
                <a:ln>
                  <a:noFill/>
                </a:ln>
                <a:solidFill>
                  <a:srgbClr val="000000"/>
                </a:solidFill>
                <a:effectLst/>
                <a:latin typeface="JetBrains Mono"/>
              </a:rPr>
              <a:t>&gt;</a:t>
            </a:r>
            <a:br>
              <a:rPr kumimoji="0" lang="en-US" altLang="en-US" sz="1800" b="0" i="0" u="none" strike="noStrike" cap="none" normalizeH="0" baseline="0" noProof="1">
                <a:ln>
                  <a:noFill/>
                </a:ln>
                <a:solidFill>
                  <a:srgbClr val="000000"/>
                </a:solidFill>
                <a:effectLst/>
                <a:latin typeface="JetBrains Mono"/>
              </a:rPr>
            </a:br>
            <a:r>
              <a:rPr kumimoji="0" lang="en-US" altLang="en-US" sz="1800" b="0" i="0" u="none" strike="noStrike" cap="none" normalizeH="0" baseline="0" noProof="1">
                <a:ln>
                  <a:noFill/>
                </a:ln>
                <a:solidFill>
                  <a:srgbClr val="000000"/>
                </a:solidFill>
                <a:effectLst/>
                <a:latin typeface="JetBrains Mono"/>
              </a:rPr>
              <a:t>    &lt;</a:t>
            </a:r>
            <a:r>
              <a:rPr kumimoji="0" lang="en-US" altLang="en-US" sz="1800" b="1" i="0" u="none" strike="noStrike" cap="none" normalizeH="0" baseline="0" noProof="1">
                <a:ln>
                  <a:noFill/>
                </a:ln>
                <a:solidFill>
                  <a:srgbClr val="000080"/>
                </a:solidFill>
                <a:effectLst/>
                <a:latin typeface="JetBrains Mono"/>
              </a:rPr>
              <a:t>artifactId</a:t>
            </a:r>
            <a:r>
              <a:rPr kumimoji="0" lang="en-US" altLang="en-US" sz="1800" b="0" i="0" u="none" strike="noStrike" cap="none" normalizeH="0" baseline="0" noProof="1">
                <a:ln>
                  <a:noFill/>
                </a:ln>
                <a:solidFill>
                  <a:srgbClr val="000000"/>
                </a:solidFill>
                <a:effectLst/>
                <a:latin typeface="JetBrains Mono"/>
              </a:rPr>
              <a:t>&gt;rest-assured&lt;/</a:t>
            </a:r>
            <a:r>
              <a:rPr kumimoji="0" lang="en-US" altLang="en-US" sz="1800" b="1" i="0" u="none" strike="noStrike" cap="none" normalizeH="0" baseline="0" noProof="1">
                <a:ln>
                  <a:noFill/>
                </a:ln>
                <a:solidFill>
                  <a:srgbClr val="000080"/>
                </a:solidFill>
                <a:effectLst/>
                <a:latin typeface="JetBrains Mono"/>
              </a:rPr>
              <a:t>artifactId</a:t>
            </a:r>
            <a:r>
              <a:rPr kumimoji="0" lang="en-US" altLang="en-US" sz="1800" b="0" i="0" u="none" strike="noStrike" cap="none" normalizeH="0" baseline="0" noProof="1">
                <a:ln>
                  <a:noFill/>
                </a:ln>
                <a:solidFill>
                  <a:srgbClr val="000000"/>
                </a:solidFill>
                <a:effectLst/>
                <a:latin typeface="JetBrains Mono"/>
              </a:rPr>
              <a:t>&gt;</a:t>
            </a:r>
            <a:br>
              <a:rPr kumimoji="0" lang="en-US" altLang="en-US" sz="1800" b="0" i="0" u="none" strike="noStrike" cap="none" normalizeH="0" baseline="0" noProof="1">
                <a:ln>
                  <a:noFill/>
                </a:ln>
                <a:solidFill>
                  <a:srgbClr val="000000"/>
                </a:solidFill>
                <a:effectLst/>
                <a:latin typeface="JetBrains Mono"/>
              </a:rPr>
            </a:br>
            <a:r>
              <a:rPr kumimoji="0" lang="en-US" altLang="en-US" sz="1800" b="0" i="0" u="none" strike="noStrike" cap="none" normalizeH="0" baseline="0" noProof="1">
                <a:ln>
                  <a:noFill/>
                </a:ln>
                <a:solidFill>
                  <a:srgbClr val="000000"/>
                </a:solidFill>
                <a:effectLst/>
                <a:latin typeface="JetBrains Mono"/>
              </a:rPr>
              <a:t>    &lt;</a:t>
            </a:r>
            <a:r>
              <a:rPr kumimoji="0" lang="en-US" altLang="en-US" sz="1800" b="1" i="0" u="none" strike="noStrike" cap="none" normalizeH="0" baseline="0" noProof="1">
                <a:ln>
                  <a:noFill/>
                </a:ln>
                <a:solidFill>
                  <a:srgbClr val="000080"/>
                </a:solidFill>
                <a:effectLst/>
                <a:latin typeface="JetBrains Mono"/>
              </a:rPr>
              <a:t>version</a:t>
            </a:r>
            <a:r>
              <a:rPr kumimoji="0" lang="en-US" altLang="en-US" sz="1800" b="0" i="0" u="none" strike="noStrike" cap="none" normalizeH="0" baseline="0" noProof="1">
                <a:ln>
                  <a:noFill/>
                </a:ln>
                <a:solidFill>
                  <a:srgbClr val="000000"/>
                </a:solidFill>
                <a:effectLst/>
                <a:latin typeface="JetBrains Mono"/>
              </a:rPr>
              <a:t>&gt;4.3.3&lt;/</a:t>
            </a:r>
            <a:r>
              <a:rPr kumimoji="0" lang="en-US" altLang="en-US" sz="1800" b="1" i="0" u="none" strike="noStrike" cap="none" normalizeH="0" baseline="0" noProof="1">
                <a:ln>
                  <a:noFill/>
                </a:ln>
                <a:solidFill>
                  <a:srgbClr val="000080"/>
                </a:solidFill>
                <a:effectLst/>
                <a:latin typeface="JetBrains Mono"/>
              </a:rPr>
              <a:t>version</a:t>
            </a:r>
            <a:r>
              <a:rPr kumimoji="0" lang="en-US" altLang="en-US" sz="1800" b="0" i="0" u="none" strike="noStrike" cap="none" normalizeH="0" baseline="0" noProof="1">
                <a:ln>
                  <a:noFill/>
                </a:ln>
                <a:solidFill>
                  <a:srgbClr val="000000"/>
                </a:solidFill>
                <a:effectLst/>
                <a:latin typeface="JetBrains Mono"/>
              </a:rPr>
              <a:t>&gt;</a:t>
            </a:r>
            <a:br>
              <a:rPr kumimoji="0" lang="en-US" altLang="en-US" sz="1800" b="0" i="0" u="none" strike="noStrike" cap="none" normalizeH="0" baseline="0" noProof="1">
                <a:ln>
                  <a:noFill/>
                </a:ln>
                <a:solidFill>
                  <a:srgbClr val="000000"/>
                </a:solidFill>
                <a:effectLst/>
                <a:latin typeface="JetBrains Mono"/>
              </a:rPr>
            </a:br>
            <a:r>
              <a:rPr kumimoji="0" lang="en-US" altLang="en-US" sz="1800" b="0" i="0" u="none" strike="noStrike" cap="none" normalizeH="0" baseline="0" noProof="1">
                <a:ln>
                  <a:noFill/>
                </a:ln>
                <a:solidFill>
                  <a:srgbClr val="000000"/>
                </a:solidFill>
                <a:effectLst/>
                <a:latin typeface="JetBrains Mono"/>
              </a:rPr>
              <a:t>    &lt;</a:t>
            </a:r>
            <a:r>
              <a:rPr kumimoji="0" lang="en-US" altLang="en-US" sz="1800" b="1" i="0" u="none" strike="noStrike" cap="none" normalizeH="0" baseline="0" noProof="1">
                <a:ln>
                  <a:noFill/>
                </a:ln>
                <a:solidFill>
                  <a:srgbClr val="000080"/>
                </a:solidFill>
                <a:effectLst/>
                <a:latin typeface="JetBrains Mono"/>
              </a:rPr>
              <a:t>scope</a:t>
            </a:r>
            <a:r>
              <a:rPr kumimoji="0" lang="en-US" altLang="en-US" sz="1800" b="0" i="0" u="none" strike="noStrike" cap="none" normalizeH="0" baseline="0" noProof="1">
                <a:ln>
                  <a:noFill/>
                </a:ln>
                <a:solidFill>
                  <a:srgbClr val="000000"/>
                </a:solidFill>
                <a:effectLst/>
                <a:latin typeface="JetBrains Mono"/>
              </a:rPr>
              <a:t>&gt;test&lt;/</a:t>
            </a:r>
            <a:r>
              <a:rPr kumimoji="0" lang="en-US" altLang="en-US" sz="1800" b="1" i="0" u="none" strike="noStrike" cap="none" normalizeH="0" baseline="0" noProof="1">
                <a:ln>
                  <a:noFill/>
                </a:ln>
                <a:solidFill>
                  <a:srgbClr val="000080"/>
                </a:solidFill>
                <a:effectLst/>
                <a:latin typeface="JetBrains Mono"/>
              </a:rPr>
              <a:t>scope</a:t>
            </a:r>
            <a:r>
              <a:rPr kumimoji="0" lang="en-US" altLang="en-US" sz="1800" b="0" i="0" u="none" strike="noStrike" cap="none" normalizeH="0" baseline="0" noProof="1">
                <a:ln>
                  <a:noFill/>
                </a:ln>
                <a:solidFill>
                  <a:srgbClr val="000000"/>
                </a:solidFill>
                <a:effectLst/>
                <a:latin typeface="JetBrains Mono"/>
              </a:rPr>
              <a:t>&gt;</a:t>
            </a:r>
            <a:br>
              <a:rPr kumimoji="0" lang="en-US" altLang="en-US" sz="1800" b="0" i="0" u="none" strike="noStrike" cap="none" normalizeH="0" baseline="0" noProof="1">
                <a:ln>
                  <a:noFill/>
                </a:ln>
                <a:solidFill>
                  <a:srgbClr val="000000"/>
                </a:solidFill>
                <a:effectLst/>
                <a:latin typeface="JetBrains Mono"/>
              </a:rPr>
            </a:br>
            <a:r>
              <a:rPr kumimoji="0" lang="en-US" altLang="en-US" sz="1800" b="0" i="0" u="none" strike="noStrike" cap="none" normalizeH="0" baseline="0" noProof="1">
                <a:ln>
                  <a:noFill/>
                </a:ln>
                <a:solidFill>
                  <a:srgbClr val="000000"/>
                </a:solidFill>
                <a:effectLst/>
                <a:latin typeface="JetBrains Mono"/>
              </a:rPr>
              <a:t>&lt;/</a:t>
            </a:r>
            <a:r>
              <a:rPr kumimoji="0" lang="en-US" altLang="en-US" sz="1800" b="1" i="0" u="none" strike="noStrike" cap="none" normalizeH="0" baseline="0" noProof="1">
                <a:ln>
                  <a:noFill/>
                </a:ln>
                <a:solidFill>
                  <a:srgbClr val="000080"/>
                </a:solidFill>
                <a:effectLst/>
                <a:latin typeface="JetBrains Mono"/>
              </a:rPr>
              <a:t>dependency</a:t>
            </a:r>
            <a:r>
              <a:rPr kumimoji="0" lang="en-US" altLang="en-US" sz="1800" b="0" i="0" u="none" strike="noStrike" cap="none" normalizeH="0" baseline="0" noProof="1">
                <a:ln>
                  <a:noFill/>
                </a:ln>
                <a:solidFill>
                  <a:srgbClr val="000000"/>
                </a:solidFill>
                <a:effectLst/>
                <a:latin typeface="JetBrains Mono"/>
              </a:rPr>
              <a:t>&gt;</a:t>
            </a:r>
            <a:br>
              <a:rPr kumimoji="0" lang="en-US" altLang="en-US" sz="1800" b="0" i="0" u="none" strike="noStrike" cap="none" normalizeH="0" baseline="0" noProof="1">
                <a:ln>
                  <a:noFill/>
                </a:ln>
                <a:solidFill>
                  <a:srgbClr val="000000"/>
                </a:solidFill>
                <a:effectLst/>
                <a:latin typeface="JetBrains Mono"/>
              </a:rPr>
            </a:br>
            <a:r>
              <a:rPr kumimoji="0" lang="en-US" altLang="en-US" sz="1800" b="0" i="0" u="none" strike="noStrike" cap="none" normalizeH="0" baseline="0" noProof="1">
                <a:ln>
                  <a:noFill/>
                </a:ln>
                <a:solidFill>
                  <a:srgbClr val="000000"/>
                </a:solidFill>
                <a:effectLst/>
                <a:latin typeface="JetBrains Mono"/>
              </a:rPr>
              <a:t>&lt;</a:t>
            </a:r>
            <a:r>
              <a:rPr kumimoji="0" lang="en-US" altLang="en-US" sz="1800" b="1" i="0" u="none" strike="noStrike" cap="none" normalizeH="0" baseline="0" noProof="1">
                <a:ln>
                  <a:noFill/>
                </a:ln>
                <a:solidFill>
                  <a:srgbClr val="000080"/>
                </a:solidFill>
                <a:effectLst/>
                <a:latin typeface="JetBrains Mono"/>
              </a:rPr>
              <a:t>dependency</a:t>
            </a:r>
            <a:r>
              <a:rPr kumimoji="0" lang="en-US" altLang="en-US" sz="1800" b="0" i="0" u="none" strike="noStrike" cap="none" normalizeH="0" baseline="0" noProof="1">
                <a:ln>
                  <a:noFill/>
                </a:ln>
                <a:solidFill>
                  <a:srgbClr val="000000"/>
                </a:solidFill>
                <a:effectLst/>
                <a:latin typeface="JetBrains Mono"/>
              </a:rPr>
              <a:t>&gt;</a:t>
            </a:r>
            <a:br>
              <a:rPr kumimoji="0" lang="en-US" altLang="en-US" sz="1800" b="0" i="0" u="none" strike="noStrike" cap="none" normalizeH="0" baseline="0" noProof="1">
                <a:ln>
                  <a:noFill/>
                </a:ln>
                <a:solidFill>
                  <a:srgbClr val="000000"/>
                </a:solidFill>
                <a:effectLst/>
                <a:latin typeface="JetBrains Mono"/>
              </a:rPr>
            </a:br>
            <a:r>
              <a:rPr kumimoji="0" lang="en-US" altLang="en-US" sz="1800" b="0" i="0" u="none" strike="noStrike" cap="none" normalizeH="0" baseline="0" noProof="1">
                <a:ln>
                  <a:noFill/>
                </a:ln>
                <a:solidFill>
                  <a:srgbClr val="000000"/>
                </a:solidFill>
                <a:effectLst/>
                <a:latin typeface="JetBrains Mono"/>
              </a:rPr>
              <a:t>    &lt;</a:t>
            </a:r>
            <a:r>
              <a:rPr kumimoji="0" lang="en-US" altLang="en-US" sz="1800" b="1" i="0" u="none" strike="noStrike" cap="none" normalizeH="0" baseline="0" noProof="1">
                <a:ln>
                  <a:noFill/>
                </a:ln>
                <a:solidFill>
                  <a:srgbClr val="000080"/>
                </a:solidFill>
                <a:effectLst/>
                <a:latin typeface="JetBrains Mono"/>
              </a:rPr>
              <a:t>groupId</a:t>
            </a:r>
            <a:r>
              <a:rPr kumimoji="0" lang="en-US" altLang="en-US" sz="1800" b="0" i="0" u="none" strike="noStrike" cap="none" normalizeH="0" baseline="0" noProof="1">
                <a:ln>
                  <a:noFill/>
                </a:ln>
                <a:solidFill>
                  <a:srgbClr val="000000"/>
                </a:solidFill>
                <a:effectLst/>
                <a:latin typeface="JetBrains Mono"/>
              </a:rPr>
              <a:t>&gt;junit&lt;/</a:t>
            </a:r>
            <a:r>
              <a:rPr kumimoji="0" lang="en-US" altLang="en-US" sz="1800" b="1" i="0" u="none" strike="noStrike" cap="none" normalizeH="0" baseline="0" noProof="1">
                <a:ln>
                  <a:noFill/>
                </a:ln>
                <a:solidFill>
                  <a:srgbClr val="000080"/>
                </a:solidFill>
                <a:effectLst/>
                <a:latin typeface="JetBrains Mono"/>
              </a:rPr>
              <a:t>groupId</a:t>
            </a:r>
            <a:r>
              <a:rPr kumimoji="0" lang="en-US" altLang="en-US" sz="1800" b="0" i="0" u="none" strike="noStrike" cap="none" normalizeH="0" baseline="0" noProof="1">
                <a:ln>
                  <a:noFill/>
                </a:ln>
                <a:solidFill>
                  <a:srgbClr val="000000"/>
                </a:solidFill>
                <a:effectLst/>
                <a:latin typeface="JetBrains Mono"/>
              </a:rPr>
              <a:t>&gt;</a:t>
            </a:r>
            <a:br>
              <a:rPr kumimoji="0" lang="en-US" altLang="en-US" sz="1800" b="0" i="0" u="none" strike="noStrike" cap="none" normalizeH="0" baseline="0" noProof="1">
                <a:ln>
                  <a:noFill/>
                </a:ln>
                <a:solidFill>
                  <a:srgbClr val="000000"/>
                </a:solidFill>
                <a:effectLst/>
                <a:latin typeface="JetBrains Mono"/>
              </a:rPr>
            </a:br>
            <a:r>
              <a:rPr kumimoji="0" lang="en-US" altLang="en-US" sz="1800" b="0" i="0" u="none" strike="noStrike" cap="none" normalizeH="0" baseline="0" noProof="1">
                <a:ln>
                  <a:noFill/>
                </a:ln>
                <a:solidFill>
                  <a:srgbClr val="000000"/>
                </a:solidFill>
                <a:effectLst/>
                <a:latin typeface="JetBrains Mono"/>
              </a:rPr>
              <a:t>    &lt;</a:t>
            </a:r>
            <a:r>
              <a:rPr kumimoji="0" lang="en-US" altLang="en-US" sz="1800" b="1" i="0" u="none" strike="noStrike" cap="none" normalizeH="0" baseline="0" noProof="1">
                <a:ln>
                  <a:noFill/>
                </a:ln>
                <a:solidFill>
                  <a:srgbClr val="000080"/>
                </a:solidFill>
                <a:effectLst/>
                <a:latin typeface="JetBrains Mono"/>
              </a:rPr>
              <a:t>artifactId</a:t>
            </a:r>
            <a:r>
              <a:rPr kumimoji="0" lang="en-US" altLang="en-US" sz="1800" b="0" i="0" u="none" strike="noStrike" cap="none" normalizeH="0" baseline="0" noProof="1">
                <a:ln>
                  <a:noFill/>
                </a:ln>
                <a:solidFill>
                  <a:srgbClr val="000000"/>
                </a:solidFill>
                <a:effectLst/>
                <a:latin typeface="JetBrains Mono"/>
              </a:rPr>
              <a:t>&gt;junit&lt;/</a:t>
            </a:r>
            <a:r>
              <a:rPr kumimoji="0" lang="en-US" altLang="en-US" sz="1800" b="1" i="0" u="none" strike="noStrike" cap="none" normalizeH="0" baseline="0" noProof="1">
                <a:ln>
                  <a:noFill/>
                </a:ln>
                <a:solidFill>
                  <a:srgbClr val="000080"/>
                </a:solidFill>
                <a:effectLst/>
                <a:latin typeface="JetBrains Mono"/>
              </a:rPr>
              <a:t>artifactId</a:t>
            </a:r>
            <a:r>
              <a:rPr kumimoji="0" lang="en-US" altLang="en-US" sz="1800" b="0" i="0" u="none" strike="noStrike" cap="none" normalizeH="0" baseline="0" noProof="1">
                <a:ln>
                  <a:noFill/>
                </a:ln>
                <a:solidFill>
                  <a:srgbClr val="000000"/>
                </a:solidFill>
                <a:effectLst/>
                <a:latin typeface="JetBrains Mono"/>
              </a:rPr>
              <a:t>&gt;</a:t>
            </a:r>
            <a:br>
              <a:rPr kumimoji="0" lang="en-US" altLang="en-US" sz="1800" b="0" i="0" u="none" strike="noStrike" cap="none" normalizeH="0" baseline="0" noProof="1">
                <a:ln>
                  <a:noFill/>
                </a:ln>
                <a:solidFill>
                  <a:srgbClr val="000000"/>
                </a:solidFill>
                <a:effectLst/>
                <a:latin typeface="JetBrains Mono"/>
              </a:rPr>
            </a:br>
            <a:r>
              <a:rPr kumimoji="0" lang="en-US" altLang="en-US" sz="1800" b="0" i="0" u="none" strike="noStrike" cap="none" normalizeH="0" baseline="0" noProof="1">
                <a:ln>
                  <a:noFill/>
                </a:ln>
                <a:solidFill>
                  <a:srgbClr val="000000"/>
                </a:solidFill>
                <a:effectLst/>
                <a:latin typeface="JetBrains Mono"/>
              </a:rPr>
              <a:t>    &lt;</a:t>
            </a:r>
            <a:r>
              <a:rPr kumimoji="0" lang="en-US" altLang="en-US" sz="1800" b="1" i="0" u="none" strike="noStrike" cap="none" normalizeH="0" baseline="0" noProof="1">
                <a:ln>
                  <a:noFill/>
                </a:ln>
                <a:solidFill>
                  <a:srgbClr val="000080"/>
                </a:solidFill>
                <a:effectLst/>
                <a:latin typeface="JetBrains Mono"/>
              </a:rPr>
              <a:t>version</a:t>
            </a:r>
            <a:r>
              <a:rPr kumimoji="0" lang="en-US" altLang="en-US" sz="1800" b="0" i="0" u="none" strike="noStrike" cap="none" normalizeH="0" baseline="0" noProof="1">
                <a:ln>
                  <a:noFill/>
                </a:ln>
                <a:solidFill>
                  <a:srgbClr val="000000"/>
                </a:solidFill>
                <a:effectLst/>
                <a:latin typeface="JetBrains Mono"/>
              </a:rPr>
              <a:t>&gt;4.13&lt;/</a:t>
            </a:r>
            <a:r>
              <a:rPr kumimoji="0" lang="en-US" altLang="en-US" sz="1800" b="1" i="0" u="none" strike="noStrike" cap="none" normalizeH="0" baseline="0" noProof="1">
                <a:ln>
                  <a:noFill/>
                </a:ln>
                <a:solidFill>
                  <a:srgbClr val="000080"/>
                </a:solidFill>
                <a:effectLst/>
                <a:latin typeface="JetBrains Mono"/>
              </a:rPr>
              <a:t>version</a:t>
            </a:r>
            <a:r>
              <a:rPr kumimoji="0" lang="en-US" altLang="en-US" sz="1800" b="0" i="0" u="none" strike="noStrike" cap="none" normalizeH="0" baseline="0" noProof="1">
                <a:ln>
                  <a:noFill/>
                </a:ln>
                <a:solidFill>
                  <a:srgbClr val="000000"/>
                </a:solidFill>
                <a:effectLst/>
                <a:latin typeface="JetBrains Mono"/>
              </a:rPr>
              <a:t>&gt;</a:t>
            </a:r>
            <a:br>
              <a:rPr kumimoji="0" lang="en-US" altLang="en-US" sz="1800" b="0" i="0" u="none" strike="noStrike" cap="none" normalizeH="0" baseline="0" noProof="1">
                <a:ln>
                  <a:noFill/>
                </a:ln>
                <a:solidFill>
                  <a:srgbClr val="000000"/>
                </a:solidFill>
                <a:effectLst/>
                <a:latin typeface="JetBrains Mono"/>
              </a:rPr>
            </a:br>
            <a:r>
              <a:rPr kumimoji="0" lang="en-US" altLang="en-US" sz="1800" b="0" i="0" u="none" strike="noStrike" cap="none" normalizeH="0" baseline="0" noProof="1">
                <a:ln>
                  <a:noFill/>
                </a:ln>
                <a:solidFill>
                  <a:srgbClr val="000000"/>
                </a:solidFill>
                <a:effectLst/>
                <a:latin typeface="JetBrains Mono"/>
              </a:rPr>
              <a:t>    &lt;</a:t>
            </a:r>
            <a:r>
              <a:rPr kumimoji="0" lang="en-US" altLang="en-US" sz="1800" b="1" i="0" u="none" strike="noStrike" cap="none" normalizeH="0" baseline="0" noProof="1">
                <a:ln>
                  <a:noFill/>
                </a:ln>
                <a:solidFill>
                  <a:srgbClr val="000080"/>
                </a:solidFill>
                <a:effectLst/>
                <a:latin typeface="JetBrains Mono"/>
              </a:rPr>
              <a:t>scope</a:t>
            </a:r>
            <a:r>
              <a:rPr kumimoji="0" lang="en-US" altLang="en-US" sz="1800" b="0" i="0" u="none" strike="noStrike" cap="none" normalizeH="0" baseline="0" noProof="1">
                <a:ln>
                  <a:noFill/>
                </a:ln>
                <a:solidFill>
                  <a:srgbClr val="000000"/>
                </a:solidFill>
                <a:effectLst/>
                <a:latin typeface="JetBrains Mono"/>
              </a:rPr>
              <a:t>&gt;test&lt;/</a:t>
            </a:r>
            <a:r>
              <a:rPr kumimoji="0" lang="en-US" altLang="en-US" sz="1800" b="1" i="0" u="none" strike="noStrike" cap="none" normalizeH="0" baseline="0" noProof="1">
                <a:ln>
                  <a:noFill/>
                </a:ln>
                <a:solidFill>
                  <a:srgbClr val="000080"/>
                </a:solidFill>
                <a:effectLst/>
                <a:latin typeface="JetBrains Mono"/>
              </a:rPr>
              <a:t>scope</a:t>
            </a:r>
            <a:r>
              <a:rPr kumimoji="0" lang="en-US" altLang="en-US" sz="1800" b="0" i="0" u="none" strike="noStrike" cap="none" normalizeH="0" baseline="0" noProof="1">
                <a:ln>
                  <a:noFill/>
                </a:ln>
                <a:solidFill>
                  <a:srgbClr val="000000"/>
                </a:solidFill>
                <a:effectLst/>
                <a:latin typeface="JetBrains Mono"/>
              </a:rPr>
              <a:t>&gt;</a:t>
            </a:r>
            <a:br>
              <a:rPr kumimoji="0" lang="en-US" altLang="en-US" sz="1800" b="0" i="0" u="none" strike="noStrike" cap="none" normalizeH="0" baseline="0" noProof="1">
                <a:ln>
                  <a:noFill/>
                </a:ln>
                <a:solidFill>
                  <a:srgbClr val="000000"/>
                </a:solidFill>
                <a:effectLst/>
                <a:latin typeface="JetBrains Mono"/>
              </a:rPr>
            </a:br>
            <a:r>
              <a:rPr kumimoji="0" lang="en-US" altLang="en-US" sz="1800" b="0" i="0" u="none" strike="noStrike" cap="none" normalizeH="0" baseline="0" noProof="1">
                <a:ln>
                  <a:noFill/>
                </a:ln>
                <a:solidFill>
                  <a:srgbClr val="000000"/>
                </a:solidFill>
                <a:effectLst/>
                <a:latin typeface="JetBrains Mono"/>
              </a:rPr>
              <a:t>&lt;/</a:t>
            </a:r>
            <a:r>
              <a:rPr kumimoji="0" lang="en-US" altLang="en-US" sz="1800" b="1" i="0" u="none" strike="noStrike" cap="none" normalizeH="0" baseline="0" noProof="1">
                <a:ln>
                  <a:noFill/>
                </a:ln>
                <a:solidFill>
                  <a:srgbClr val="000080"/>
                </a:solidFill>
                <a:effectLst/>
                <a:latin typeface="JetBrains Mono"/>
              </a:rPr>
              <a:t>dependency</a:t>
            </a:r>
            <a:r>
              <a:rPr kumimoji="0" lang="en-US" altLang="en-US" sz="1800" b="0" i="0" u="none" strike="noStrike" cap="none" normalizeH="0" baseline="0" noProof="1">
                <a:ln>
                  <a:noFill/>
                </a:ln>
                <a:solidFill>
                  <a:srgbClr val="000000"/>
                </a:solidFill>
                <a:effectLst/>
                <a:latin typeface="JetBrains Mono"/>
              </a:rPr>
              <a:t>&gt;</a:t>
            </a:r>
          </a:p>
          <a:p>
            <a:pPr eaLnBrk="0" fontAlgn="base" hangingPunct="0">
              <a:spcBef>
                <a:spcPct val="0"/>
              </a:spcBef>
              <a:spcAft>
                <a:spcPct val="0"/>
              </a:spcAft>
            </a:pPr>
            <a:r>
              <a:rPr kumimoji="0" lang="en-US" altLang="en-US" b="0" i="0" u="none" strike="noStrike" cap="none" normalizeH="0" baseline="0" noProof="1">
                <a:ln>
                  <a:noFill/>
                </a:ln>
                <a:solidFill>
                  <a:srgbClr val="000000"/>
                </a:solidFill>
                <a:effectLst/>
                <a:latin typeface="JetBrains Mono"/>
              </a:rPr>
              <a:t>&lt;</a:t>
            </a:r>
            <a:r>
              <a:rPr kumimoji="0" lang="en-US" altLang="en-US" b="1" i="0" u="none" strike="noStrike" cap="none" normalizeH="0" baseline="0" noProof="1">
                <a:ln>
                  <a:noFill/>
                </a:ln>
                <a:solidFill>
                  <a:srgbClr val="000080"/>
                </a:solidFill>
                <a:effectLst/>
                <a:latin typeface="JetBrains Mono"/>
              </a:rPr>
              <a:t>dependency</a:t>
            </a:r>
            <a:r>
              <a:rPr kumimoji="0" lang="en-US" altLang="en-US" b="0" i="0" u="none" strike="noStrike" cap="none" normalizeH="0" baseline="0" noProof="1">
                <a:ln>
                  <a:noFill/>
                </a:ln>
                <a:solidFill>
                  <a:srgbClr val="000000"/>
                </a:solidFill>
                <a:effectLst/>
                <a:latin typeface="JetBrains Mono"/>
              </a:rPr>
              <a:t>&gt;</a:t>
            </a:r>
            <a:br>
              <a:rPr kumimoji="0" lang="en-US" altLang="en-US" b="0" i="0" u="none" strike="noStrike" cap="none" normalizeH="0" baseline="0" noProof="1">
                <a:ln>
                  <a:noFill/>
                </a:ln>
                <a:solidFill>
                  <a:srgbClr val="000000"/>
                </a:solidFill>
                <a:effectLst/>
                <a:latin typeface="JetBrains Mono"/>
              </a:rPr>
            </a:br>
            <a:r>
              <a:rPr kumimoji="0" lang="en-US" altLang="en-US" b="0" i="0" u="none" strike="noStrike" cap="none" normalizeH="0" baseline="0" noProof="1">
                <a:ln>
                  <a:noFill/>
                </a:ln>
                <a:solidFill>
                  <a:srgbClr val="000000"/>
                </a:solidFill>
                <a:effectLst/>
                <a:latin typeface="JetBrains Mono"/>
              </a:rPr>
              <a:t>    &lt;</a:t>
            </a:r>
            <a:r>
              <a:rPr kumimoji="0" lang="en-US" altLang="en-US" b="1" i="0" u="none" strike="noStrike" cap="none" normalizeH="0" baseline="0" noProof="1">
                <a:ln>
                  <a:noFill/>
                </a:ln>
                <a:solidFill>
                  <a:srgbClr val="000080"/>
                </a:solidFill>
                <a:effectLst/>
                <a:latin typeface="JetBrains Mono"/>
              </a:rPr>
              <a:t>groupId</a:t>
            </a:r>
            <a:r>
              <a:rPr kumimoji="0" lang="en-US" altLang="en-US" b="0" i="0" u="none" strike="noStrike" cap="none" normalizeH="0" baseline="0" noProof="1">
                <a:ln>
                  <a:noFill/>
                </a:ln>
                <a:solidFill>
                  <a:srgbClr val="000000"/>
                </a:solidFill>
                <a:effectLst/>
                <a:latin typeface="JetBrains Mono"/>
              </a:rPr>
              <a:t>&gt;org.json&lt;/</a:t>
            </a:r>
            <a:r>
              <a:rPr kumimoji="0" lang="en-US" altLang="en-US" b="1" i="0" u="none" strike="noStrike" cap="none" normalizeH="0" baseline="0" noProof="1">
                <a:ln>
                  <a:noFill/>
                </a:ln>
                <a:solidFill>
                  <a:srgbClr val="000080"/>
                </a:solidFill>
                <a:effectLst/>
                <a:latin typeface="JetBrains Mono"/>
              </a:rPr>
              <a:t>groupId</a:t>
            </a:r>
            <a:r>
              <a:rPr kumimoji="0" lang="en-US" altLang="en-US" b="0" i="0" u="none" strike="noStrike" cap="none" normalizeH="0" baseline="0" noProof="1">
                <a:ln>
                  <a:noFill/>
                </a:ln>
                <a:solidFill>
                  <a:srgbClr val="000000"/>
                </a:solidFill>
                <a:effectLst/>
                <a:latin typeface="JetBrains Mono"/>
              </a:rPr>
              <a:t>&gt;</a:t>
            </a:r>
            <a:br>
              <a:rPr kumimoji="0" lang="en-US" altLang="en-US" b="0" i="0" u="none" strike="noStrike" cap="none" normalizeH="0" baseline="0" noProof="1">
                <a:ln>
                  <a:noFill/>
                </a:ln>
                <a:solidFill>
                  <a:srgbClr val="000000"/>
                </a:solidFill>
                <a:effectLst/>
                <a:latin typeface="JetBrains Mono"/>
              </a:rPr>
            </a:br>
            <a:r>
              <a:rPr kumimoji="0" lang="en-US" altLang="en-US" b="0" i="0" u="none" strike="noStrike" cap="none" normalizeH="0" baseline="0" noProof="1">
                <a:ln>
                  <a:noFill/>
                </a:ln>
                <a:solidFill>
                  <a:srgbClr val="000000"/>
                </a:solidFill>
                <a:effectLst/>
                <a:latin typeface="JetBrains Mono"/>
              </a:rPr>
              <a:t>    &lt;</a:t>
            </a:r>
            <a:r>
              <a:rPr kumimoji="0" lang="en-US" altLang="en-US" b="1" i="0" u="none" strike="noStrike" cap="none" normalizeH="0" baseline="0" noProof="1">
                <a:ln>
                  <a:noFill/>
                </a:ln>
                <a:solidFill>
                  <a:srgbClr val="000080"/>
                </a:solidFill>
                <a:effectLst/>
                <a:latin typeface="JetBrains Mono"/>
              </a:rPr>
              <a:t>artifactId</a:t>
            </a:r>
            <a:r>
              <a:rPr kumimoji="0" lang="en-US" altLang="en-US" b="0" i="0" u="none" strike="noStrike" cap="none" normalizeH="0" baseline="0" noProof="1">
                <a:ln>
                  <a:noFill/>
                </a:ln>
                <a:solidFill>
                  <a:srgbClr val="000000"/>
                </a:solidFill>
                <a:effectLst/>
                <a:latin typeface="JetBrains Mono"/>
              </a:rPr>
              <a:t>&gt;json&lt;/</a:t>
            </a:r>
            <a:r>
              <a:rPr kumimoji="0" lang="en-US" altLang="en-US" b="1" i="0" u="none" strike="noStrike" cap="none" normalizeH="0" baseline="0" noProof="1">
                <a:ln>
                  <a:noFill/>
                </a:ln>
                <a:solidFill>
                  <a:srgbClr val="000080"/>
                </a:solidFill>
                <a:effectLst/>
                <a:latin typeface="JetBrains Mono"/>
              </a:rPr>
              <a:t>artifactId</a:t>
            </a:r>
            <a:r>
              <a:rPr kumimoji="0" lang="en-US" altLang="en-US" b="0" i="0" u="none" strike="noStrike" cap="none" normalizeH="0" baseline="0" noProof="1">
                <a:ln>
                  <a:noFill/>
                </a:ln>
                <a:solidFill>
                  <a:srgbClr val="000000"/>
                </a:solidFill>
                <a:effectLst/>
                <a:latin typeface="JetBrains Mono"/>
              </a:rPr>
              <a:t>&gt;</a:t>
            </a:r>
            <a:br>
              <a:rPr kumimoji="0" lang="en-US" altLang="en-US" b="0" i="0" u="none" strike="noStrike" cap="none" normalizeH="0" baseline="0" noProof="1">
                <a:ln>
                  <a:noFill/>
                </a:ln>
                <a:solidFill>
                  <a:srgbClr val="000000"/>
                </a:solidFill>
                <a:effectLst/>
                <a:latin typeface="JetBrains Mono"/>
              </a:rPr>
            </a:br>
            <a:r>
              <a:rPr kumimoji="0" lang="en-US" altLang="en-US" b="0" i="0" u="none" strike="noStrike" cap="none" normalizeH="0" baseline="0" noProof="1">
                <a:ln>
                  <a:noFill/>
                </a:ln>
                <a:solidFill>
                  <a:srgbClr val="000000"/>
                </a:solidFill>
                <a:effectLst/>
                <a:latin typeface="JetBrains Mono"/>
              </a:rPr>
              <a:t>    &lt;</a:t>
            </a:r>
            <a:r>
              <a:rPr kumimoji="0" lang="en-US" altLang="en-US" b="1" i="0" u="none" strike="noStrike" cap="none" normalizeH="0" baseline="0" noProof="1">
                <a:ln>
                  <a:noFill/>
                </a:ln>
                <a:solidFill>
                  <a:srgbClr val="000080"/>
                </a:solidFill>
                <a:effectLst/>
                <a:latin typeface="JetBrains Mono"/>
              </a:rPr>
              <a:t>version</a:t>
            </a:r>
            <a:r>
              <a:rPr kumimoji="0" lang="en-US" altLang="en-US" b="0" i="0" u="none" strike="noStrike" cap="none" normalizeH="0" baseline="0" noProof="1">
                <a:ln>
                  <a:noFill/>
                </a:ln>
                <a:solidFill>
                  <a:srgbClr val="000000"/>
                </a:solidFill>
                <a:effectLst/>
                <a:latin typeface="JetBrains Mono"/>
              </a:rPr>
              <a:t>&gt;20190722&lt;/</a:t>
            </a:r>
            <a:r>
              <a:rPr kumimoji="0" lang="en-US" altLang="en-US" b="1" i="0" u="none" strike="noStrike" cap="none" normalizeH="0" baseline="0" noProof="1">
                <a:ln>
                  <a:noFill/>
                </a:ln>
                <a:solidFill>
                  <a:srgbClr val="000080"/>
                </a:solidFill>
                <a:effectLst/>
                <a:latin typeface="JetBrains Mono"/>
              </a:rPr>
              <a:t>version</a:t>
            </a:r>
            <a:r>
              <a:rPr kumimoji="0" lang="en-US" altLang="en-US" b="0" i="0" u="none" strike="noStrike" cap="none" normalizeH="0" baseline="0" noProof="1">
                <a:ln>
                  <a:noFill/>
                </a:ln>
                <a:solidFill>
                  <a:srgbClr val="000000"/>
                </a:solidFill>
                <a:effectLst/>
                <a:latin typeface="JetBrains Mono"/>
              </a:rPr>
              <a:t>&gt;</a:t>
            </a:r>
            <a:br>
              <a:rPr kumimoji="0" lang="en-US" altLang="en-US" b="0" i="0" u="none" strike="noStrike" cap="none" normalizeH="0" baseline="0" noProof="1">
                <a:ln>
                  <a:noFill/>
                </a:ln>
                <a:solidFill>
                  <a:srgbClr val="000000"/>
                </a:solidFill>
                <a:effectLst/>
                <a:latin typeface="JetBrains Mono"/>
              </a:rPr>
            </a:br>
            <a:r>
              <a:rPr kumimoji="0" lang="en-US" altLang="en-US" b="0" i="0" u="none" strike="noStrike" cap="none" normalizeH="0" baseline="0" noProof="1">
                <a:ln>
                  <a:noFill/>
                </a:ln>
                <a:solidFill>
                  <a:srgbClr val="000000"/>
                </a:solidFill>
                <a:effectLst/>
                <a:latin typeface="JetBrains Mono"/>
              </a:rPr>
              <a:t>    &lt;</a:t>
            </a:r>
            <a:r>
              <a:rPr kumimoji="0" lang="en-US" altLang="en-US" b="1" i="0" u="none" strike="noStrike" cap="none" normalizeH="0" baseline="0" noProof="1">
                <a:ln>
                  <a:noFill/>
                </a:ln>
                <a:solidFill>
                  <a:srgbClr val="000080"/>
                </a:solidFill>
                <a:effectLst/>
                <a:latin typeface="JetBrains Mono"/>
              </a:rPr>
              <a:t>scope</a:t>
            </a:r>
            <a:r>
              <a:rPr kumimoji="0" lang="en-US" altLang="en-US" b="0" i="0" u="none" strike="noStrike" cap="none" normalizeH="0" baseline="0" noProof="1">
                <a:ln>
                  <a:noFill/>
                </a:ln>
                <a:solidFill>
                  <a:srgbClr val="000000"/>
                </a:solidFill>
                <a:effectLst/>
                <a:latin typeface="JetBrains Mono"/>
              </a:rPr>
              <a:t>&gt;test&lt;/</a:t>
            </a:r>
            <a:r>
              <a:rPr kumimoji="0" lang="en-US" altLang="en-US" b="1" i="0" u="none" strike="noStrike" cap="none" normalizeH="0" baseline="0" noProof="1">
                <a:ln>
                  <a:noFill/>
                </a:ln>
                <a:solidFill>
                  <a:srgbClr val="000080"/>
                </a:solidFill>
                <a:effectLst/>
                <a:latin typeface="JetBrains Mono"/>
              </a:rPr>
              <a:t>scope</a:t>
            </a:r>
            <a:r>
              <a:rPr kumimoji="0" lang="en-US" altLang="en-US" b="0" i="0" u="none" strike="noStrike" cap="none" normalizeH="0" baseline="0" noProof="1">
                <a:ln>
                  <a:noFill/>
                </a:ln>
                <a:solidFill>
                  <a:srgbClr val="000000"/>
                </a:solidFill>
                <a:effectLst/>
                <a:latin typeface="JetBrains Mono"/>
              </a:rPr>
              <a:t>&gt;</a:t>
            </a:r>
            <a:br>
              <a:rPr kumimoji="0" lang="en-US" altLang="en-US" b="0" i="0" u="none" strike="noStrike" cap="none" normalizeH="0" baseline="0" noProof="1">
                <a:ln>
                  <a:noFill/>
                </a:ln>
                <a:solidFill>
                  <a:srgbClr val="000000"/>
                </a:solidFill>
                <a:effectLst/>
                <a:latin typeface="JetBrains Mono"/>
              </a:rPr>
            </a:br>
            <a:r>
              <a:rPr kumimoji="0" lang="en-US" altLang="en-US" b="0" i="0" u="none" strike="noStrike" cap="none" normalizeH="0" baseline="0" noProof="1">
                <a:ln>
                  <a:noFill/>
                </a:ln>
                <a:solidFill>
                  <a:srgbClr val="000000"/>
                </a:solidFill>
                <a:effectLst/>
                <a:latin typeface="JetBrains Mono"/>
              </a:rPr>
              <a:t>&lt;/</a:t>
            </a:r>
            <a:r>
              <a:rPr kumimoji="0" lang="en-US" altLang="en-US" b="1" i="0" u="none" strike="noStrike" cap="none" normalizeH="0" baseline="0" noProof="1">
                <a:ln>
                  <a:noFill/>
                </a:ln>
                <a:solidFill>
                  <a:srgbClr val="000080"/>
                </a:solidFill>
                <a:effectLst/>
                <a:latin typeface="JetBrains Mono"/>
              </a:rPr>
              <a:t>dependency</a:t>
            </a:r>
            <a:r>
              <a:rPr kumimoji="0" lang="en-US" altLang="en-US" b="0" i="0" u="none" strike="noStrike" cap="none" normalizeH="0" baseline="0" noProof="1">
                <a:ln>
                  <a:noFill/>
                </a:ln>
                <a:solidFill>
                  <a:srgbClr val="000000"/>
                </a:solidFill>
                <a:effectLst/>
                <a:latin typeface="JetBrains Mono"/>
              </a:rPr>
              <a:t>&gt;</a:t>
            </a:r>
          </a:p>
          <a:p>
            <a:pPr eaLnBrk="0" fontAlgn="base" hangingPunct="0">
              <a:spcBef>
                <a:spcPct val="0"/>
              </a:spcBef>
              <a:spcAft>
                <a:spcPct val="0"/>
              </a:spcAft>
            </a:pPr>
            <a:r>
              <a:rPr kumimoji="0" lang="en-US" altLang="en-US" b="0" i="0" u="none" strike="noStrike" cap="none" normalizeH="0" baseline="0" noProof="1">
                <a:ln>
                  <a:noFill/>
                </a:ln>
                <a:solidFill>
                  <a:srgbClr val="000000"/>
                </a:solidFill>
                <a:effectLst/>
                <a:latin typeface="JetBrains Mono"/>
              </a:rPr>
              <a:t>&lt;/</a:t>
            </a:r>
            <a:r>
              <a:rPr kumimoji="0" lang="en-US" altLang="en-US" b="1" i="0" u="none" strike="noStrike" cap="none" normalizeH="0" baseline="0" noProof="1">
                <a:ln>
                  <a:noFill/>
                </a:ln>
                <a:solidFill>
                  <a:srgbClr val="000080"/>
                </a:solidFill>
                <a:effectLst/>
                <a:latin typeface="JetBrains Mono"/>
              </a:rPr>
              <a:t>dependencies</a:t>
            </a:r>
            <a:r>
              <a:rPr kumimoji="0" lang="en-US" altLang="en-US" b="0" i="0" u="none" strike="noStrike" cap="none" normalizeH="0" baseline="0" noProof="1">
                <a:ln>
                  <a:noFill/>
                </a:ln>
                <a:solidFill>
                  <a:srgbClr val="000000"/>
                </a:solidFill>
                <a:effectLst/>
                <a:latin typeface="JetBrains Mono"/>
              </a:rPr>
              <a:t>&gt;</a:t>
            </a:r>
            <a:endParaRPr kumimoji="0" lang="en-US" altLang="en-US" b="0" i="0" u="none" strike="noStrike" cap="none" normalizeH="0" baseline="0" noProof="1">
              <a:ln>
                <a:noFill/>
              </a:ln>
              <a:solidFill>
                <a:schemeClr val="tx1"/>
              </a:solidFill>
              <a:effectLst/>
              <a:latin typeface="Arial" panose="020B0604020202020204" pitchFamily="34" charset="0"/>
            </a:endParaRPr>
          </a:p>
        </p:txBody>
      </p:sp>
      <p:sp>
        <p:nvSpPr>
          <p:cNvPr id="21" name="Rectangle 20">
            <a:extLst>
              <a:ext uri="{FF2B5EF4-FFF2-40B4-BE49-F238E27FC236}">
                <a16:creationId xmlns:a16="http://schemas.microsoft.com/office/drawing/2014/main" id="{E7715FC2-BEFB-4D1B-8221-4AF302AA55BA}"/>
              </a:ext>
            </a:extLst>
          </p:cNvPr>
          <p:cNvSpPr/>
          <p:nvPr/>
        </p:nvSpPr>
        <p:spPr>
          <a:xfrm>
            <a:off x="5958255" y="677034"/>
            <a:ext cx="4674575" cy="562997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217360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animBg="1"/>
      <p:bldP spid="20" grpId="0"/>
      <p:bldP spid="2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02D6C5-B3CD-470E-8D40-961F06715AAA}"/>
              </a:ext>
            </a:extLst>
          </p:cNvPr>
          <p:cNvPicPr>
            <a:picLocks noChangeAspect="1"/>
          </p:cNvPicPr>
          <p:nvPr/>
        </p:nvPicPr>
        <p:blipFill>
          <a:blip r:embed="rId2"/>
          <a:stretch>
            <a:fillRect/>
          </a:stretch>
        </p:blipFill>
        <p:spPr>
          <a:xfrm>
            <a:off x="6096001" y="2300817"/>
            <a:ext cx="4158760" cy="2663353"/>
          </a:xfrm>
          <a:prstGeom prst="rect">
            <a:avLst/>
          </a:prstGeom>
        </p:spPr>
      </p:pic>
      <p:pic>
        <p:nvPicPr>
          <p:cNvPr id="6" name="Picture 5">
            <a:extLst>
              <a:ext uri="{FF2B5EF4-FFF2-40B4-BE49-F238E27FC236}">
                <a16:creationId xmlns:a16="http://schemas.microsoft.com/office/drawing/2014/main" id="{001CAE70-B317-40FF-AB84-1765BAF7735D}"/>
              </a:ext>
            </a:extLst>
          </p:cNvPr>
          <p:cNvPicPr>
            <a:picLocks noChangeAspect="1"/>
          </p:cNvPicPr>
          <p:nvPr/>
        </p:nvPicPr>
        <p:blipFill>
          <a:blip r:embed="rId3"/>
          <a:stretch>
            <a:fillRect/>
          </a:stretch>
        </p:blipFill>
        <p:spPr>
          <a:xfrm>
            <a:off x="405578" y="1520725"/>
            <a:ext cx="3895725" cy="2409825"/>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4097215" y="307702"/>
            <a:ext cx="3997570" cy="369332"/>
          </a:xfrm>
          <a:prstGeom prst="rect">
            <a:avLst/>
          </a:prstGeom>
          <a:noFill/>
        </p:spPr>
        <p:txBody>
          <a:bodyPr wrap="square">
            <a:spAutoFit/>
          </a:bodyPr>
          <a:lstStyle/>
          <a:p>
            <a:r>
              <a:rPr lang="en-US" dirty="0">
                <a:latin typeface="Bahnschrift SemiBold" panose="020B0502040204020203" pitchFamily="34" charset="0"/>
              </a:rPr>
              <a:t>INTELLIJ FRAMEWORK OLUSTURMA</a:t>
            </a:r>
          </a:p>
        </p:txBody>
      </p:sp>
      <p:sp>
        <p:nvSpPr>
          <p:cNvPr id="10" name="TextBox 9">
            <a:extLst>
              <a:ext uri="{FF2B5EF4-FFF2-40B4-BE49-F238E27FC236}">
                <a16:creationId xmlns:a16="http://schemas.microsoft.com/office/drawing/2014/main" id="{11B1E3C4-EF57-46B3-BF85-021B493CE4B8}"/>
              </a:ext>
            </a:extLst>
          </p:cNvPr>
          <p:cNvSpPr txBox="1"/>
          <p:nvPr/>
        </p:nvSpPr>
        <p:spPr>
          <a:xfrm>
            <a:off x="405578" y="815495"/>
            <a:ext cx="4273058" cy="646331"/>
          </a:xfrm>
          <a:prstGeom prst="rect">
            <a:avLst/>
          </a:prstGeom>
          <a:noFill/>
        </p:spPr>
        <p:txBody>
          <a:bodyPr wrap="square">
            <a:spAutoFit/>
          </a:bodyPr>
          <a:lstStyle/>
          <a:p>
            <a:pPr>
              <a:spcBef>
                <a:spcPts val="1200"/>
              </a:spcBef>
              <a:spcAft>
                <a:spcPts val="1200"/>
              </a:spcAft>
            </a:pPr>
            <a:r>
              <a:rPr lang="en-US" noProof="1">
                <a:latin typeface="Bahnschrift SemiBold" panose="020B0502040204020203" pitchFamily="34" charset="0"/>
              </a:rPr>
              <a:t>6- Ekranin sag ust kosesindeki Maven yazisina tiklayalim</a:t>
            </a:r>
          </a:p>
        </p:txBody>
      </p:sp>
      <p:sp>
        <p:nvSpPr>
          <p:cNvPr id="11" name="Rectangle 10">
            <a:extLst>
              <a:ext uri="{FF2B5EF4-FFF2-40B4-BE49-F238E27FC236}">
                <a16:creationId xmlns:a16="http://schemas.microsoft.com/office/drawing/2014/main" id="{C6EF4943-A4D3-4FDC-9A4C-95B0ED13DB02}"/>
              </a:ext>
            </a:extLst>
          </p:cNvPr>
          <p:cNvSpPr/>
          <p:nvPr/>
        </p:nvSpPr>
        <p:spPr>
          <a:xfrm>
            <a:off x="405579" y="1546791"/>
            <a:ext cx="3895724" cy="238375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Rectangle 12">
            <a:extLst>
              <a:ext uri="{FF2B5EF4-FFF2-40B4-BE49-F238E27FC236}">
                <a16:creationId xmlns:a16="http://schemas.microsoft.com/office/drawing/2014/main" id="{D592D0FF-ED79-4C5B-AAB3-A63EA60F4F06}"/>
              </a:ext>
            </a:extLst>
          </p:cNvPr>
          <p:cNvSpPr/>
          <p:nvPr/>
        </p:nvSpPr>
        <p:spPr>
          <a:xfrm>
            <a:off x="3997568" y="2098770"/>
            <a:ext cx="303735" cy="64633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Rectangle 20">
            <a:extLst>
              <a:ext uri="{FF2B5EF4-FFF2-40B4-BE49-F238E27FC236}">
                <a16:creationId xmlns:a16="http://schemas.microsoft.com/office/drawing/2014/main" id="{E7715FC2-BEFB-4D1B-8221-4AF302AA55BA}"/>
              </a:ext>
            </a:extLst>
          </p:cNvPr>
          <p:cNvSpPr/>
          <p:nvPr/>
        </p:nvSpPr>
        <p:spPr>
          <a:xfrm>
            <a:off x="6096000" y="2300818"/>
            <a:ext cx="4158761" cy="266335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TextBox 18">
            <a:extLst>
              <a:ext uri="{FF2B5EF4-FFF2-40B4-BE49-F238E27FC236}">
                <a16:creationId xmlns:a16="http://schemas.microsoft.com/office/drawing/2014/main" id="{18613D83-9401-4F65-9B06-3C9AD8168403}"/>
              </a:ext>
            </a:extLst>
          </p:cNvPr>
          <p:cNvSpPr txBox="1"/>
          <p:nvPr/>
        </p:nvSpPr>
        <p:spPr>
          <a:xfrm>
            <a:off x="5376837" y="1110093"/>
            <a:ext cx="6409584" cy="923330"/>
          </a:xfrm>
          <a:prstGeom prst="rect">
            <a:avLst/>
          </a:prstGeom>
          <a:noFill/>
        </p:spPr>
        <p:txBody>
          <a:bodyPr wrap="square">
            <a:spAutoFit/>
          </a:bodyPr>
          <a:lstStyle/>
          <a:p>
            <a:pPr>
              <a:spcBef>
                <a:spcPts val="1200"/>
              </a:spcBef>
              <a:spcAft>
                <a:spcPts val="1200"/>
              </a:spcAft>
            </a:pPr>
            <a:r>
              <a:rPr lang="en-US" noProof="1">
                <a:latin typeface="Bahnschrift SemiBold" panose="020B0502040204020203" pitchFamily="34" charset="0"/>
              </a:rPr>
              <a:t>7- Acilan pencerede Proje ismimizin altinda </a:t>
            </a:r>
            <a:r>
              <a:rPr lang="en-US" noProof="1">
                <a:solidFill>
                  <a:srgbClr val="C00000"/>
                </a:solidFill>
                <a:latin typeface="Bahnschrift SemiBold" panose="020B0502040204020203" pitchFamily="34" charset="0"/>
              </a:rPr>
              <a:t>Dependencies </a:t>
            </a:r>
            <a:r>
              <a:rPr lang="en-US" noProof="1">
                <a:latin typeface="Bahnschrift SemiBold" panose="020B0502040204020203" pitchFamily="34" charset="0"/>
              </a:rPr>
              <a:t>seceneginin ciktigindan ve Dependencies altinda yukledigimiz 3 kutuphanenin oldugundan emin olun </a:t>
            </a:r>
          </a:p>
        </p:txBody>
      </p:sp>
      <p:sp>
        <p:nvSpPr>
          <p:cNvPr id="22" name="Rectangle 21">
            <a:extLst>
              <a:ext uri="{FF2B5EF4-FFF2-40B4-BE49-F238E27FC236}">
                <a16:creationId xmlns:a16="http://schemas.microsoft.com/office/drawing/2014/main" id="{BB0CE3D4-9A51-440B-BE16-A01CFE99F8D9}"/>
              </a:ext>
            </a:extLst>
          </p:cNvPr>
          <p:cNvSpPr/>
          <p:nvPr/>
        </p:nvSpPr>
        <p:spPr>
          <a:xfrm>
            <a:off x="6395468" y="3249808"/>
            <a:ext cx="1881023" cy="26711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3" name="Rectangle 22">
            <a:extLst>
              <a:ext uri="{FF2B5EF4-FFF2-40B4-BE49-F238E27FC236}">
                <a16:creationId xmlns:a16="http://schemas.microsoft.com/office/drawing/2014/main" id="{6A4E67EA-ACB8-4622-A6BC-CA977BFF7B06}"/>
              </a:ext>
            </a:extLst>
          </p:cNvPr>
          <p:cNvSpPr/>
          <p:nvPr/>
        </p:nvSpPr>
        <p:spPr>
          <a:xfrm>
            <a:off x="6547868" y="3930549"/>
            <a:ext cx="3029886" cy="88763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TextBox 23">
            <a:extLst>
              <a:ext uri="{FF2B5EF4-FFF2-40B4-BE49-F238E27FC236}">
                <a16:creationId xmlns:a16="http://schemas.microsoft.com/office/drawing/2014/main" id="{6218FA45-F183-4BFA-99CB-8F601E78699A}"/>
              </a:ext>
            </a:extLst>
          </p:cNvPr>
          <p:cNvSpPr txBox="1"/>
          <p:nvPr/>
        </p:nvSpPr>
        <p:spPr>
          <a:xfrm>
            <a:off x="5376837" y="5119174"/>
            <a:ext cx="6409584" cy="646331"/>
          </a:xfrm>
          <a:prstGeom prst="rect">
            <a:avLst/>
          </a:prstGeom>
          <a:noFill/>
        </p:spPr>
        <p:txBody>
          <a:bodyPr wrap="square">
            <a:spAutoFit/>
          </a:bodyPr>
          <a:lstStyle/>
          <a:p>
            <a:pPr>
              <a:spcBef>
                <a:spcPts val="1200"/>
              </a:spcBef>
              <a:spcAft>
                <a:spcPts val="1200"/>
              </a:spcAft>
            </a:pPr>
            <a:r>
              <a:rPr lang="en-US" noProof="1">
                <a:latin typeface="Bahnschrift SemiBold" panose="020B0502040204020203" pitchFamily="34" charset="0"/>
              </a:rPr>
              <a:t>8- Eger kutuphaneler gorunmuyorsa yenile butonuna basin ve kutuphaneler gorunur oluncaya kadar bekleyin</a:t>
            </a:r>
          </a:p>
        </p:txBody>
      </p:sp>
      <p:sp>
        <p:nvSpPr>
          <p:cNvPr id="25" name="Rectangle 24">
            <a:extLst>
              <a:ext uri="{FF2B5EF4-FFF2-40B4-BE49-F238E27FC236}">
                <a16:creationId xmlns:a16="http://schemas.microsoft.com/office/drawing/2014/main" id="{26BF8657-4BB4-4B57-BF40-E13D9F244354}"/>
              </a:ext>
            </a:extLst>
          </p:cNvPr>
          <p:cNvSpPr/>
          <p:nvPr/>
        </p:nvSpPr>
        <p:spPr>
          <a:xfrm>
            <a:off x="6178590" y="2939487"/>
            <a:ext cx="433755" cy="30446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6" name="TextBox 25">
            <a:extLst>
              <a:ext uri="{FF2B5EF4-FFF2-40B4-BE49-F238E27FC236}">
                <a16:creationId xmlns:a16="http://schemas.microsoft.com/office/drawing/2014/main" id="{2389E87C-F2E4-4385-9D25-9CE2DDD93A73}"/>
              </a:ext>
            </a:extLst>
          </p:cNvPr>
          <p:cNvSpPr txBox="1"/>
          <p:nvPr/>
        </p:nvSpPr>
        <p:spPr>
          <a:xfrm>
            <a:off x="5376837" y="5689993"/>
            <a:ext cx="6409584" cy="646331"/>
          </a:xfrm>
          <a:prstGeom prst="rect">
            <a:avLst/>
          </a:prstGeom>
          <a:noFill/>
        </p:spPr>
        <p:txBody>
          <a:bodyPr wrap="square">
            <a:spAutoFit/>
          </a:bodyPr>
          <a:lstStyle/>
          <a:p>
            <a:pPr>
              <a:spcBef>
                <a:spcPts val="1200"/>
              </a:spcBef>
              <a:spcAft>
                <a:spcPts val="1200"/>
              </a:spcAft>
            </a:pPr>
            <a:r>
              <a:rPr lang="en-US" noProof="1">
                <a:latin typeface="Bahnschrift SemiBold" panose="020B0502040204020203" pitchFamily="34" charset="0"/>
              </a:rPr>
              <a:t>9- Kutuphaneler gorunur oldugunda Maven yazisina basarak acilir pencereyi kapatin</a:t>
            </a:r>
          </a:p>
        </p:txBody>
      </p:sp>
      <p:sp>
        <p:nvSpPr>
          <p:cNvPr id="27" name="Rectangle 26">
            <a:extLst>
              <a:ext uri="{FF2B5EF4-FFF2-40B4-BE49-F238E27FC236}">
                <a16:creationId xmlns:a16="http://schemas.microsoft.com/office/drawing/2014/main" id="{F27C44E6-6414-44FB-BA98-A3E685ACA19F}"/>
              </a:ext>
            </a:extLst>
          </p:cNvPr>
          <p:cNvSpPr/>
          <p:nvPr/>
        </p:nvSpPr>
        <p:spPr>
          <a:xfrm>
            <a:off x="9952892" y="2629905"/>
            <a:ext cx="270164" cy="79909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363738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down)">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down)">
                                      <p:cBhvr>
                                        <p:cTn id="40" dur="500"/>
                                        <p:tgtEl>
                                          <p:spTgt spid="2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down)">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down)">
                                      <p:cBhvr>
                                        <p:cTn id="48" dur="500"/>
                                        <p:tgtEl>
                                          <p:spTgt spid="2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down)">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animBg="1"/>
      <p:bldP spid="21" grpId="0" animBg="1"/>
      <p:bldP spid="19" grpId="0"/>
      <p:bldP spid="22" grpId="0" animBg="1"/>
      <p:bldP spid="23" grpId="0" animBg="1"/>
      <p:bldP spid="24" grpId="0"/>
      <p:bldP spid="25" grpId="0" animBg="1"/>
      <p:bldP spid="26" grpId="0"/>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4111869" y="184546"/>
            <a:ext cx="3074377" cy="461665"/>
          </a:xfrm>
          <a:prstGeom prst="rect">
            <a:avLst/>
          </a:prstGeom>
          <a:noFill/>
        </p:spPr>
        <p:txBody>
          <a:bodyPr wrap="square">
            <a:spAutoFit/>
          </a:bodyPr>
          <a:lstStyle/>
          <a:p>
            <a:pPr algn="ctr"/>
            <a:r>
              <a:rPr lang="en-US" sz="2400" b="0" i="0" noProof="1">
                <a:effectLst/>
                <a:latin typeface="Bahnschrift SemiBold" panose="020B0502040204020203" pitchFamily="34" charset="0"/>
              </a:rPr>
              <a:t>API Nasil Kullanilir </a:t>
            </a:r>
            <a:r>
              <a:rPr lang="en-US" sz="2400" b="0" i="0" dirty="0">
                <a:effectLst/>
                <a:latin typeface="Bahnschrift SemiBold" panose="020B0502040204020203" pitchFamily="34" charset="0"/>
              </a:rPr>
              <a:t>?</a:t>
            </a:r>
          </a:p>
        </p:txBody>
      </p:sp>
      <p:pic>
        <p:nvPicPr>
          <p:cNvPr id="3" name="Picture 2">
            <a:extLst>
              <a:ext uri="{FF2B5EF4-FFF2-40B4-BE49-F238E27FC236}">
                <a16:creationId xmlns:a16="http://schemas.microsoft.com/office/drawing/2014/main" id="{E24A2886-5E18-4BDB-A231-E0246F046D21}"/>
              </a:ext>
            </a:extLst>
          </p:cNvPr>
          <p:cNvPicPr>
            <a:picLocks noChangeAspect="1"/>
          </p:cNvPicPr>
          <p:nvPr/>
        </p:nvPicPr>
        <p:blipFill>
          <a:blip r:embed="rId2"/>
          <a:stretch>
            <a:fillRect/>
          </a:stretch>
        </p:blipFill>
        <p:spPr>
          <a:xfrm>
            <a:off x="132701" y="1353107"/>
            <a:ext cx="2137428" cy="4902864"/>
          </a:xfrm>
          <a:prstGeom prst="rect">
            <a:avLst/>
          </a:prstGeom>
        </p:spPr>
      </p:pic>
      <p:sp>
        <p:nvSpPr>
          <p:cNvPr id="8" name="TextBox 7">
            <a:extLst>
              <a:ext uri="{FF2B5EF4-FFF2-40B4-BE49-F238E27FC236}">
                <a16:creationId xmlns:a16="http://schemas.microsoft.com/office/drawing/2014/main" id="{23C517F5-B142-4753-8F85-3232B4A31640}"/>
              </a:ext>
            </a:extLst>
          </p:cNvPr>
          <p:cNvSpPr txBox="1"/>
          <p:nvPr/>
        </p:nvSpPr>
        <p:spPr>
          <a:xfrm>
            <a:off x="748810" y="918210"/>
            <a:ext cx="2905124" cy="369332"/>
          </a:xfrm>
          <a:prstGeom prst="rect">
            <a:avLst/>
          </a:prstGeom>
          <a:noFill/>
        </p:spPr>
        <p:txBody>
          <a:bodyPr wrap="square">
            <a:spAutoFit/>
          </a:bodyPr>
          <a:lstStyle/>
          <a:p>
            <a:r>
              <a:rPr lang="en-US" dirty="0">
                <a:latin typeface="Bahnschrift SemiBold" panose="020B0502040204020203" pitchFamily="34" charset="0"/>
              </a:rPr>
              <a:t>https://collectapi.com/tr/</a:t>
            </a:r>
          </a:p>
        </p:txBody>
      </p:sp>
      <p:pic>
        <p:nvPicPr>
          <p:cNvPr id="9" name="Picture 8">
            <a:extLst>
              <a:ext uri="{FF2B5EF4-FFF2-40B4-BE49-F238E27FC236}">
                <a16:creationId xmlns:a16="http://schemas.microsoft.com/office/drawing/2014/main" id="{D31F9FD5-8A50-44D8-8301-3C5B4FA407C7}"/>
              </a:ext>
            </a:extLst>
          </p:cNvPr>
          <p:cNvPicPr>
            <a:picLocks noChangeAspect="1"/>
          </p:cNvPicPr>
          <p:nvPr/>
        </p:nvPicPr>
        <p:blipFill>
          <a:blip r:embed="rId3"/>
          <a:stretch>
            <a:fillRect/>
          </a:stretch>
        </p:blipFill>
        <p:spPr>
          <a:xfrm>
            <a:off x="2330939" y="1353107"/>
            <a:ext cx="2015943" cy="3169395"/>
          </a:xfrm>
          <a:prstGeom prst="rect">
            <a:avLst/>
          </a:prstGeom>
        </p:spPr>
      </p:pic>
      <p:pic>
        <p:nvPicPr>
          <p:cNvPr id="14" name="Picture 13">
            <a:extLst>
              <a:ext uri="{FF2B5EF4-FFF2-40B4-BE49-F238E27FC236}">
                <a16:creationId xmlns:a16="http://schemas.microsoft.com/office/drawing/2014/main" id="{50D25E03-00D5-43B5-AAD8-DFA3D58A878B}"/>
              </a:ext>
            </a:extLst>
          </p:cNvPr>
          <p:cNvPicPr>
            <a:picLocks noChangeAspect="1"/>
          </p:cNvPicPr>
          <p:nvPr/>
        </p:nvPicPr>
        <p:blipFill>
          <a:blip r:embed="rId4"/>
          <a:stretch>
            <a:fillRect/>
          </a:stretch>
        </p:blipFill>
        <p:spPr>
          <a:xfrm>
            <a:off x="5136901" y="859293"/>
            <a:ext cx="2381131" cy="5398661"/>
          </a:xfrm>
          <a:prstGeom prst="rect">
            <a:avLst/>
          </a:prstGeom>
        </p:spPr>
      </p:pic>
      <p:pic>
        <p:nvPicPr>
          <p:cNvPr id="16" name="Picture 15">
            <a:extLst>
              <a:ext uri="{FF2B5EF4-FFF2-40B4-BE49-F238E27FC236}">
                <a16:creationId xmlns:a16="http://schemas.microsoft.com/office/drawing/2014/main" id="{52C564E4-635B-4912-972C-CB7813371628}"/>
              </a:ext>
            </a:extLst>
          </p:cNvPr>
          <p:cNvPicPr>
            <a:picLocks noChangeAspect="1"/>
          </p:cNvPicPr>
          <p:nvPr/>
        </p:nvPicPr>
        <p:blipFill>
          <a:blip r:embed="rId5"/>
          <a:stretch>
            <a:fillRect/>
          </a:stretch>
        </p:blipFill>
        <p:spPr>
          <a:xfrm>
            <a:off x="7578843" y="64422"/>
            <a:ext cx="2117481" cy="6208887"/>
          </a:xfrm>
          <a:prstGeom prst="rect">
            <a:avLst/>
          </a:prstGeom>
        </p:spPr>
      </p:pic>
      <p:pic>
        <p:nvPicPr>
          <p:cNvPr id="18" name="Picture 17">
            <a:extLst>
              <a:ext uri="{FF2B5EF4-FFF2-40B4-BE49-F238E27FC236}">
                <a16:creationId xmlns:a16="http://schemas.microsoft.com/office/drawing/2014/main" id="{60E148D3-D280-4D53-BFD6-4DC14C48E6E4}"/>
              </a:ext>
            </a:extLst>
          </p:cNvPr>
          <p:cNvPicPr>
            <a:picLocks noChangeAspect="1"/>
          </p:cNvPicPr>
          <p:nvPr/>
        </p:nvPicPr>
        <p:blipFill>
          <a:blip r:embed="rId6"/>
          <a:stretch>
            <a:fillRect/>
          </a:stretch>
        </p:blipFill>
        <p:spPr>
          <a:xfrm>
            <a:off x="9757134" y="99591"/>
            <a:ext cx="2417007" cy="6134910"/>
          </a:xfrm>
          <a:prstGeom prst="rect">
            <a:avLst/>
          </a:prstGeom>
        </p:spPr>
      </p:pic>
    </p:spTree>
    <p:extLst>
      <p:ext uri="{BB962C8B-B14F-4D97-AF65-F5344CB8AC3E}">
        <p14:creationId xmlns:p14="http://schemas.microsoft.com/office/powerpoint/2010/main" val="380185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6DB3E9-C362-40B0-9869-A8F62830FE84}"/>
              </a:ext>
            </a:extLst>
          </p:cNvPr>
          <p:cNvPicPr>
            <a:picLocks noChangeAspect="1"/>
          </p:cNvPicPr>
          <p:nvPr/>
        </p:nvPicPr>
        <p:blipFill>
          <a:blip r:embed="rId2"/>
          <a:stretch>
            <a:fillRect/>
          </a:stretch>
        </p:blipFill>
        <p:spPr>
          <a:xfrm>
            <a:off x="5206780" y="2126325"/>
            <a:ext cx="6559121" cy="2907189"/>
          </a:xfrm>
          <a:prstGeom prst="rect">
            <a:avLst/>
          </a:prstGeom>
        </p:spPr>
      </p:pic>
      <p:pic>
        <p:nvPicPr>
          <p:cNvPr id="3" name="Picture 2">
            <a:extLst>
              <a:ext uri="{FF2B5EF4-FFF2-40B4-BE49-F238E27FC236}">
                <a16:creationId xmlns:a16="http://schemas.microsoft.com/office/drawing/2014/main" id="{B9327FF5-27B4-4393-AE97-C079B280821F}"/>
              </a:ext>
            </a:extLst>
          </p:cNvPr>
          <p:cNvPicPr>
            <a:picLocks noChangeAspect="1"/>
          </p:cNvPicPr>
          <p:nvPr/>
        </p:nvPicPr>
        <p:blipFill>
          <a:blip r:embed="rId3"/>
          <a:stretch>
            <a:fillRect/>
          </a:stretch>
        </p:blipFill>
        <p:spPr>
          <a:xfrm>
            <a:off x="426099" y="1558362"/>
            <a:ext cx="4019550" cy="2762250"/>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4097215" y="307702"/>
            <a:ext cx="3997570" cy="369332"/>
          </a:xfrm>
          <a:prstGeom prst="rect">
            <a:avLst/>
          </a:prstGeom>
          <a:noFill/>
        </p:spPr>
        <p:txBody>
          <a:bodyPr wrap="square">
            <a:spAutoFit/>
          </a:bodyPr>
          <a:lstStyle/>
          <a:p>
            <a:r>
              <a:rPr lang="en-US" dirty="0">
                <a:latin typeface="Bahnschrift SemiBold" panose="020B0502040204020203" pitchFamily="34" charset="0"/>
              </a:rPr>
              <a:t>INTELLIJ FRAMEWORK OLUSTURMA</a:t>
            </a:r>
          </a:p>
        </p:txBody>
      </p:sp>
      <p:sp>
        <p:nvSpPr>
          <p:cNvPr id="10" name="TextBox 9">
            <a:extLst>
              <a:ext uri="{FF2B5EF4-FFF2-40B4-BE49-F238E27FC236}">
                <a16:creationId xmlns:a16="http://schemas.microsoft.com/office/drawing/2014/main" id="{11B1E3C4-EF57-46B3-BF85-021B493CE4B8}"/>
              </a:ext>
            </a:extLst>
          </p:cNvPr>
          <p:cNvSpPr txBox="1"/>
          <p:nvPr/>
        </p:nvSpPr>
        <p:spPr>
          <a:xfrm>
            <a:off x="405578" y="815495"/>
            <a:ext cx="4273058" cy="646331"/>
          </a:xfrm>
          <a:prstGeom prst="rect">
            <a:avLst/>
          </a:prstGeom>
          <a:noFill/>
        </p:spPr>
        <p:txBody>
          <a:bodyPr wrap="square">
            <a:spAutoFit/>
          </a:bodyPr>
          <a:lstStyle/>
          <a:p>
            <a:pPr>
              <a:spcBef>
                <a:spcPts val="1200"/>
              </a:spcBef>
              <a:spcAft>
                <a:spcPts val="1200"/>
              </a:spcAft>
            </a:pPr>
            <a:r>
              <a:rPr lang="en-US" noProof="1">
                <a:latin typeface="Bahnschrift SemiBold" panose="020B0502040204020203" pitchFamily="34" charset="0"/>
              </a:rPr>
              <a:t>10- Projemizin altinda src – test – java’yi secelim</a:t>
            </a:r>
          </a:p>
        </p:txBody>
      </p:sp>
      <p:sp>
        <p:nvSpPr>
          <p:cNvPr id="11" name="Rectangle 10">
            <a:extLst>
              <a:ext uri="{FF2B5EF4-FFF2-40B4-BE49-F238E27FC236}">
                <a16:creationId xmlns:a16="http://schemas.microsoft.com/office/drawing/2014/main" id="{C6EF4943-A4D3-4FDC-9A4C-95B0ED13DB02}"/>
              </a:ext>
            </a:extLst>
          </p:cNvPr>
          <p:cNvSpPr/>
          <p:nvPr/>
        </p:nvSpPr>
        <p:spPr>
          <a:xfrm>
            <a:off x="405578" y="1546790"/>
            <a:ext cx="4026275" cy="280312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Rectangle 12">
            <a:extLst>
              <a:ext uri="{FF2B5EF4-FFF2-40B4-BE49-F238E27FC236}">
                <a16:creationId xmlns:a16="http://schemas.microsoft.com/office/drawing/2014/main" id="{D592D0FF-ED79-4C5B-AAB3-A63EA60F4F06}"/>
              </a:ext>
            </a:extLst>
          </p:cNvPr>
          <p:cNvSpPr/>
          <p:nvPr/>
        </p:nvSpPr>
        <p:spPr>
          <a:xfrm>
            <a:off x="1279413" y="2973931"/>
            <a:ext cx="689532" cy="27001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Rectangle 20">
            <a:extLst>
              <a:ext uri="{FF2B5EF4-FFF2-40B4-BE49-F238E27FC236}">
                <a16:creationId xmlns:a16="http://schemas.microsoft.com/office/drawing/2014/main" id="{E7715FC2-BEFB-4D1B-8221-4AF302AA55BA}"/>
              </a:ext>
            </a:extLst>
          </p:cNvPr>
          <p:cNvSpPr/>
          <p:nvPr/>
        </p:nvSpPr>
        <p:spPr>
          <a:xfrm>
            <a:off x="5192984" y="2092037"/>
            <a:ext cx="6559121" cy="294147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TextBox 18">
            <a:extLst>
              <a:ext uri="{FF2B5EF4-FFF2-40B4-BE49-F238E27FC236}">
                <a16:creationId xmlns:a16="http://schemas.microsoft.com/office/drawing/2014/main" id="{18613D83-9401-4F65-9B06-3C9AD8168403}"/>
              </a:ext>
            </a:extLst>
          </p:cNvPr>
          <p:cNvSpPr txBox="1"/>
          <p:nvPr/>
        </p:nvSpPr>
        <p:spPr>
          <a:xfrm>
            <a:off x="5147296" y="1329723"/>
            <a:ext cx="6409584" cy="646331"/>
          </a:xfrm>
          <a:prstGeom prst="rect">
            <a:avLst/>
          </a:prstGeom>
          <a:noFill/>
        </p:spPr>
        <p:txBody>
          <a:bodyPr wrap="square">
            <a:spAutoFit/>
          </a:bodyPr>
          <a:lstStyle/>
          <a:p>
            <a:pPr>
              <a:spcBef>
                <a:spcPts val="1200"/>
              </a:spcBef>
              <a:spcAft>
                <a:spcPts val="1200"/>
              </a:spcAft>
            </a:pPr>
            <a:r>
              <a:rPr lang="en-US" noProof="1">
                <a:latin typeface="Bahnschrift SemiBold" panose="020B0502040204020203" pitchFamily="34" charset="0"/>
              </a:rPr>
              <a:t>11- java klasoru uzerinde sag klik yapip </a:t>
            </a:r>
            <a:r>
              <a:rPr lang="en-US" noProof="1">
                <a:solidFill>
                  <a:srgbClr val="C00000"/>
                </a:solidFill>
                <a:latin typeface="Bahnschrift SemiBold" panose="020B0502040204020203" pitchFamily="34" charset="0"/>
              </a:rPr>
              <a:t>New – Package </a:t>
            </a:r>
            <a:r>
              <a:rPr lang="en-US" noProof="1">
                <a:latin typeface="Bahnschrift SemiBold" panose="020B0502040204020203" pitchFamily="34" charset="0"/>
              </a:rPr>
              <a:t>‘yi secelim ve package ismi olarak </a:t>
            </a:r>
            <a:r>
              <a:rPr lang="en-US" noProof="1">
                <a:solidFill>
                  <a:srgbClr val="C00000"/>
                </a:solidFill>
                <a:latin typeface="Bahnschrift SemiBold" panose="020B0502040204020203" pitchFamily="34" charset="0"/>
              </a:rPr>
              <a:t>test</a:t>
            </a:r>
            <a:r>
              <a:rPr lang="en-US" noProof="1">
                <a:latin typeface="Bahnschrift SemiBold" panose="020B0502040204020203" pitchFamily="34" charset="0"/>
              </a:rPr>
              <a:t> yazalim</a:t>
            </a:r>
          </a:p>
        </p:txBody>
      </p:sp>
      <p:sp>
        <p:nvSpPr>
          <p:cNvPr id="22" name="Rectangle 21">
            <a:extLst>
              <a:ext uri="{FF2B5EF4-FFF2-40B4-BE49-F238E27FC236}">
                <a16:creationId xmlns:a16="http://schemas.microsoft.com/office/drawing/2014/main" id="{BB0CE3D4-9A51-440B-BE16-A01CFE99F8D9}"/>
              </a:ext>
            </a:extLst>
          </p:cNvPr>
          <p:cNvSpPr/>
          <p:nvPr/>
        </p:nvSpPr>
        <p:spPr>
          <a:xfrm>
            <a:off x="6757690" y="3387775"/>
            <a:ext cx="1881023" cy="26711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3" name="Rectangle 22">
            <a:extLst>
              <a:ext uri="{FF2B5EF4-FFF2-40B4-BE49-F238E27FC236}">
                <a16:creationId xmlns:a16="http://schemas.microsoft.com/office/drawing/2014/main" id="{6A4E67EA-ACB8-4622-A6BC-CA977BFF7B06}"/>
              </a:ext>
            </a:extLst>
          </p:cNvPr>
          <p:cNvSpPr/>
          <p:nvPr/>
        </p:nvSpPr>
        <p:spPr>
          <a:xfrm>
            <a:off x="9586786" y="4350140"/>
            <a:ext cx="2054230" cy="20993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Rectangle 24">
            <a:extLst>
              <a:ext uri="{FF2B5EF4-FFF2-40B4-BE49-F238E27FC236}">
                <a16:creationId xmlns:a16="http://schemas.microsoft.com/office/drawing/2014/main" id="{26BF8657-4BB4-4B57-BF40-E13D9F244354}"/>
              </a:ext>
            </a:extLst>
          </p:cNvPr>
          <p:cNvSpPr/>
          <p:nvPr/>
        </p:nvSpPr>
        <p:spPr>
          <a:xfrm>
            <a:off x="5982763" y="3296196"/>
            <a:ext cx="565105" cy="26711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8" name="TextBox 27">
            <a:extLst>
              <a:ext uri="{FF2B5EF4-FFF2-40B4-BE49-F238E27FC236}">
                <a16:creationId xmlns:a16="http://schemas.microsoft.com/office/drawing/2014/main" id="{E018C4EC-A8C1-4FEA-8951-585AC5349C91}"/>
              </a:ext>
            </a:extLst>
          </p:cNvPr>
          <p:cNvSpPr txBox="1"/>
          <p:nvPr/>
        </p:nvSpPr>
        <p:spPr>
          <a:xfrm>
            <a:off x="5147296" y="5233008"/>
            <a:ext cx="6409584" cy="923330"/>
          </a:xfrm>
          <a:prstGeom prst="rect">
            <a:avLst/>
          </a:prstGeom>
          <a:noFill/>
        </p:spPr>
        <p:txBody>
          <a:bodyPr wrap="square">
            <a:spAutoFit/>
          </a:bodyPr>
          <a:lstStyle/>
          <a:p>
            <a:pPr>
              <a:spcBef>
                <a:spcPts val="1200"/>
              </a:spcBef>
              <a:spcAft>
                <a:spcPts val="1200"/>
              </a:spcAft>
            </a:pPr>
            <a:r>
              <a:rPr lang="en-US" noProof="1">
                <a:latin typeface="Bahnschrift SemiBold" panose="020B0502040204020203" pitchFamily="34" charset="0"/>
              </a:rPr>
              <a:t>12- Olusturdugumuz test package’I uzerinde sag klik yapip </a:t>
            </a:r>
            <a:r>
              <a:rPr lang="en-US" noProof="1">
                <a:solidFill>
                  <a:srgbClr val="C00000"/>
                </a:solidFill>
                <a:latin typeface="Bahnschrift SemiBold" panose="020B0502040204020203" pitchFamily="34" charset="0"/>
              </a:rPr>
              <a:t>New – Java Class </a:t>
            </a:r>
            <a:r>
              <a:rPr lang="en-US" noProof="1">
                <a:latin typeface="Bahnschrift SemiBold" panose="020B0502040204020203" pitchFamily="34" charset="0"/>
              </a:rPr>
              <a:t>‘i secelim ve class ismi olarak </a:t>
            </a:r>
            <a:r>
              <a:rPr lang="en-US" noProof="1">
                <a:solidFill>
                  <a:srgbClr val="C00000"/>
                </a:solidFill>
                <a:latin typeface="Bahnschrift SemiBold" panose="020B0502040204020203" pitchFamily="34" charset="0"/>
              </a:rPr>
              <a:t>C1_Get_ApiSorgulama</a:t>
            </a:r>
            <a:r>
              <a:rPr lang="en-US" noProof="1">
                <a:latin typeface="Bahnschrift SemiBold" panose="020B0502040204020203" pitchFamily="34" charset="0"/>
              </a:rPr>
              <a:t> yazalim</a:t>
            </a:r>
          </a:p>
        </p:txBody>
      </p:sp>
    </p:spTree>
    <p:extLst>
      <p:ext uri="{BB962C8B-B14F-4D97-AF65-F5344CB8AC3E}">
        <p14:creationId xmlns:p14="http://schemas.microsoft.com/office/powerpoint/2010/main" val="117544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500"/>
                                        <p:tgtEl>
                                          <p:spTgt spid="2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down)">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animBg="1"/>
      <p:bldP spid="21" grpId="0" animBg="1"/>
      <p:bldP spid="19" grpId="0"/>
      <p:bldP spid="22" grpId="0" animBg="1"/>
      <p:bldP spid="23" grpId="0" animBg="1"/>
      <p:bldP spid="25" grpId="0" animBg="1"/>
      <p:bldP spid="2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4783014" y="2207958"/>
            <a:ext cx="2625969" cy="646331"/>
          </a:xfrm>
          <a:prstGeom prst="rect">
            <a:avLst/>
          </a:prstGeom>
          <a:noFill/>
        </p:spPr>
        <p:txBody>
          <a:bodyPr wrap="square">
            <a:spAutoFit/>
          </a:bodyPr>
          <a:lstStyle/>
          <a:p>
            <a:pPr algn="ctr"/>
            <a:r>
              <a:rPr lang="en-US" dirty="0">
                <a:latin typeface="Bahnschrift SemiBold" panose="020B0502040204020203" pitchFamily="34" charset="0"/>
              </a:rPr>
              <a:t>BOLUM 3</a:t>
            </a:r>
          </a:p>
          <a:p>
            <a:pPr algn="ctr"/>
            <a:r>
              <a:rPr lang="en-US" dirty="0">
                <a:latin typeface="Bahnschrift SemiBold" panose="020B0502040204020203" pitchFamily="34" charset="0"/>
              </a:rPr>
              <a:t>API TEST OTOMASYONU</a:t>
            </a:r>
          </a:p>
        </p:txBody>
      </p:sp>
      <p:sp>
        <p:nvSpPr>
          <p:cNvPr id="8" name="TextBox 7">
            <a:extLst>
              <a:ext uri="{FF2B5EF4-FFF2-40B4-BE49-F238E27FC236}">
                <a16:creationId xmlns:a16="http://schemas.microsoft.com/office/drawing/2014/main" id="{A54AC845-BEE3-45C1-AB72-0A8947A373DA}"/>
              </a:ext>
            </a:extLst>
          </p:cNvPr>
          <p:cNvSpPr txBox="1"/>
          <p:nvPr/>
        </p:nvSpPr>
        <p:spPr>
          <a:xfrm>
            <a:off x="2074984" y="4935325"/>
            <a:ext cx="8088924" cy="369332"/>
          </a:xfrm>
          <a:prstGeom prst="rect">
            <a:avLst/>
          </a:prstGeom>
          <a:noFill/>
        </p:spPr>
        <p:txBody>
          <a:bodyPr wrap="square">
            <a:spAutoFit/>
          </a:bodyPr>
          <a:lstStyle/>
          <a:p>
            <a:pPr algn="ctr"/>
            <a:r>
              <a:rPr lang="en-US" dirty="0">
                <a:latin typeface="Bahnschrift SemiBold" panose="020B0502040204020203" pitchFamily="34" charset="0"/>
              </a:rPr>
              <a:t>OTOMASYON ILE GET SORGUSU RESPONSE BILGILERININ TEST EDILMESI</a:t>
            </a:r>
          </a:p>
        </p:txBody>
      </p:sp>
      <p:sp>
        <p:nvSpPr>
          <p:cNvPr id="9" name="TextBox 8">
            <a:extLst>
              <a:ext uri="{FF2B5EF4-FFF2-40B4-BE49-F238E27FC236}">
                <a16:creationId xmlns:a16="http://schemas.microsoft.com/office/drawing/2014/main" id="{11BBDC98-9CA0-4211-9B90-904437059EA6}"/>
              </a:ext>
            </a:extLst>
          </p:cNvPr>
          <p:cNvSpPr txBox="1"/>
          <p:nvPr/>
        </p:nvSpPr>
        <p:spPr>
          <a:xfrm>
            <a:off x="2951636" y="3622852"/>
            <a:ext cx="6096000" cy="369332"/>
          </a:xfrm>
          <a:prstGeom prst="rect">
            <a:avLst/>
          </a:prstGeom>
          <a:noFill/>
        </p:spPr>
        <p:txBody>
          <a:bodyPr wrap="square">
            <a:spAutoFit/>
          </a:bodyPr>
          <a:lstStyle/>
          <a:p>
            <a:pPr algn="ctr"/>
            <a:r>
              <a:rPr lang="en-US" dirty="0">
                <a:latin typeface="Bahnschrift SemiBold" panose="020B0502040204020203" pitchFamily="34" charset="0"/>
              </a:rPr>
              <a:t>DERS 8</a:t>
            </a:r>
          </a:p>
        </p:txBody>
      </p:sp>
      <p:sp>
        <p:nvSpPr>
          <p:cNvPr id="17" name="TextBox 16">
            <a:extLst>
              <a:ext uri="{FF2B5EF4-FFF2-40B4-BE49-F238E27FC236}">
                <a16:creationId xmlns:a16="http://schemas.microsoft.com/office/drawing/2014/main" id="{490C2096-3980-40D1-8E4D-B1811BC6CDB0}"/>
              </a:ext>
            </a:extLst>
          </p:cNvPr>
          <p:cNvSpPr txBox="1"/>
          <p:nvPr/>
        </p:nvSpPr>
        <p:spPr>
          <a:xfrm>
            <a:off x="2928190" y="4102252"/>
            <a:ext cx="6096000" cy="369332"/>
          </a:xfrm>
          <a:prstGeom prst="rect">
            <a:avLst/>
          </a:prstGeom>
          <a:noFill/>
        </p:spPr>
        <p:txBody>
          <a:bodyPr wrap="square">
            <a:spAutoFit/>
          </a:bodyPr>
          <a:lstStyle/>
          <a:p>
            <a:pPr algn="ctr"/>
            <a:r>
              <a:rPr lang="en-US" dirty="0">
                <a:latin typeface="Bahnschrift SemiBold" panose="020B0502040204020203" pitchFamily="34" charset="0"/>
              </a:rPr>
              <a:t>OTOMASYON ILE GET REQUEST YAPMA</a:t>
            </a:r>
          </a:p>
        </p:txBody>
      </p:sp>
      <p:sp>
        <p:nvSpPr>
          <p:cNvPr id="18" name="TextBox 17">
            <a:extLst>
              <a:ext uri="{FF2B5EF4-FFF2-40B4-BE49-F238E27FC236}">
                <a16:creationId xmlns:a16="http://schemas.microsoft.com/office/drawing/2014/main" id="{A3B48A02-A2B3-4820-A50D-0AD73AF9A6FC}"/>
              </a:ext>
            </a:extLst>
          </p:cNvPr>
          <p:cNvSpPr txBox="1"/>
          <p:nvPr/>
        </p:nvSpPr>
        <p:spPr>
          <a:xfrm>
            <a:off x="2951636" y="4531302"/>
            <a:ext cx="6096000" cy="369332"/>
          </a:xfrm>
          <a:prstGeom prst="rect">
            <a:avLst/>
          </a:prstGeom>
          <a:noFill/>
        </p:spPr>
        <p:txBody>
          <a:bodyPr wrap="square">
            <a:spAutoFit/>
          </a:bodyPr>
          <a:lstStyle/>
          <a:p>
            <a:pPr algn="ctr"/>
            <a:r>
              <a:rPr lang="en-US" dirty="0">
                <a:latin typeface="Bahnschrift SemiBold" panose="020B0502040204020203" pitchFamily="34" charset="0"/>
              </a:rPr>
              <a:t>RESPONSE BILGILERININ MANUEL TEST EDILMESI</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85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7" grpId="0"/>
      <p:bldP spid="1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3758886" y="225163"/>
            <a:ext cx="4379273" cy="369332"/>
          </a:xfrm>
          <a:prstGeom prst="rect">
            <a:avLst/>
          </a:prstGeom>
          <a:noFill/>
        </p:spPr>
        <p:txBody>
          <a:bodyPr wrap="square">
            <a:spAutoFit/>
          </a:bodyPr>
          <a:lstStyle/>
          <a:p>
            <a:r>
              <a:rPr lang="en-US" dirty="0">
                <a:latin typeface="Bahnschrift SemiBold" panose="020B0502040204020203" pitchFamily="34" charset="0"/>
              </a:rPr>
              <a:t>OTOMASYON ILE GET SORGUSU YAPMA</a:t>
            </a:r>
          </a:p>
        </p:txBody>
      </p:sp>
      <p:sp>
        <p:nvSpPr>
          <p:cNvPr id="10" name="TextBox 9">
            <a:extLst>
              <a:ext uri="{FF2B5EF4-FFF2-40B4-BE49-F238E27FC236}">
                <a16:creationId xmlns:a16="http://schemas.microsoft.com/office/drawing/2014/main" id="{11B1E3C4-EF57-46B3-BF85-021B493CE4B8}"/>
              </a:ext>
            </a:extLst>
          </p:cNvPr>
          <p:cNvSpPr txBox="1"/>
          <p:nvPr/>
        </p:nvSpPr>
        <p:spPr>
          <a:xfrm>
            <a:off x="862543" y="1217360"/>
            <a:ext cx="8738422" cy="2416046"/>
          </a:xfrm>
          <a:prstGeom prst="rect">
            <a:avLst/>
          </a:prstGeom>
          <a:noFill/>
        </p:spPr>
        <p:txBody>
          <a:bodyPr wrap="square">
            <a:spAutoFit/>
          </a:bodyPr>
          <a:lstStyle/>
          <a:p>
            <a:pPr>
              <a:spcBef>
                <a:spcPts val="600"/>
              </a:spcBef>
            </a:pPr>
            <a:r>
              <a:rPr lang="en-US" noProof="1">
                <a:latin typeface="Bahnschrift SemiBold" panose="020B0502040204020203" pitchFamily="34" charset="0"/>
                <a:hlinkClick r:id="rId2"/>
              </a:rPr>
              <a:t>https://restful-booker.herokuapp.com/booking/10</a:t>
            </a:r>
            <a:r>
              <a:rPr lang="en-US" noProof="1">
                <a:latin typeface="Bahnschrift SemiBold" panose="020B0502040204020203" pitchFamily="34" charset="0"/>
              </a:rPr>
              <a:t> url’ine bir GET request gonderdigimizde donen Response’un,</a:t>
            </a:r>
          </a:p>
          <a:p>
            <a:pPr>
              <a:spcBef>
                <a:spcPts val="600"/>
              </a:spcBef>
            </a:pPr>
            <a:r>
              <a:rPr lang="en-US" noProof="1">
                <a:latin typeface="Bahnschrift SemiBold" panose="020B0502040204020203" pitchFamily="34" charset="0"/>
              </a:rPr>
              <a:t> 	status code’unun 200,</a:t>
            </a:r>
          </a:p>
          <a:p>
            <a:pPr>
              <a:spcBef>
                <a:spcPts val="600"/>
              </a:spcBef>
            </a:pPr>
            <a:r>
              <a:rPr lang="en-US" noProof="1">
                <a:latin typeface="Bahnschrift SemiBold" panose="020B0502040204020203" pitchFamily="34" charset="0"/>
              </a:rPr>
              <a:t>	ve content type’inin application/json; charset=utf-8,</a:t>
            </a:r>
          </a:p>
          <a:p>
            <a:pPr>
              <a:spcBef>
                <a:spcPts val="600"/>
              </a:spcBef>
            </a:pPr>
            <a:r>
              <a:rPr lang="en-US" noProof="1">
                <a:latin typeface="Bahnschrift SemiBold" panose="020B0502040204020203" pitchFamily="34" charset="0"/>
              </a:rPr>
              <a:t>	ve Server isimli Header’in degerinin Cowboy,</a:t>
            </a:r>
          </a:p>
          <a:p>
            <a:pPr>
              <a:spcBef>
                <a:spcPts val="600"/>
              </a:spcBef>
            </a:pPr>
            <a:r>
              <a:rPr lang="en-US" noProof="1">
                <a:latin typeface="Bahnschrift SemiBold" panose="020B0502040204020203" pitchFamily="34" charset="0"/>
              </a:rPr>
              <a:t>	ve status Line’in HTTP/1.1 200 OK</a:t>
            </a:r>
          </a:p>
          <a:p>
            <a:pPr>
              <a:spcBef>
                <a:spcPts val="600"/>
              </a:spcBef>
            </a:pPr>
            <a:r>
              <a:rPr lang="en-US" noProof="1">
                <a:latin typeface="Bahnschrift SemiBold" panose="020B0502040204020203" pitchFamily="34" charset="0"/>
              </a:rPr>
              <a:t>	ve response suresinin 5 sn’den kisa oldugunu manuel olarak test ediniz.</a:t>
            </a:r>
          </a:p>
        </p:txBody>
      </p:sp>
      <p:sp>
        <p:nvSpPr>
          <p:cNvPr id="18" name="TextBox 17">
            <a:extLst>
              <a:ext uri="{FF2B5EF4-FFF2-40B4-BE49-F238E27FC236}">
                <a16:creationId xmlns:a16="http://schemas.microsoft.com/office/drawing/2014/main" id="{8AEB09F2-FDED-4AFC-9C99-9AD75BA6B275}"/>
              </a:ext>
            </a:extLst>
          </p:cNvPr>
          <p:cNvSpPr txBox="1"/>
          <p:nvPr/>
        </p:nvSpPr>
        <p:spPr>
          <a:xfrm>
            <a:off x="862543" y="789414"/>
            <a:ext cx="609600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cs typeface="Segoe UI" panose="020B0502040204020203" pitchFamily="34" charset="0"/>
              </a:rPr>
              <a:t>C1_Get_ApiSorgulama</a:t>
            </a:r>
            <a:endParaRPr kumimoji="0" lang="en-US" altLang="en-US" sz="4400" b="0" i="0" u="none" strike="noStrike" cap="none" normalizeH="0" baseline="0" dirty="0">
              <a:ln>
                <a:noFill/>
              </a:ln>
              <a:solidFill>
                <a:srgbClr val="C00000"/>
              </a:solidFill>
              <a:effectLst/>
              <a:latin typeface="Bahnschrift SemiBold" panose="020B0502040204020203" pitchFamily="34" charset="0"/>
            </a:endParaRPr>
          </a:p>
        </p:txBody>
      </p:sp>
      <p:sp>
        <p:nvSpPr>
          <p:cNvPr id="20" name="Rectangle 19">
            <a:extLst>
              <a:ext uri="{FF2B5EF4-FFF2-40B4-BE49-F238E27FC236}">
                <a16:creationId xmlns:a16="http://schemas.microsoft.com/office/drawing/2014/main" id="{FF7DC051-4FB6-43BB-A9D6-3C236B2A104C}"/>
              </a:ext>
            </a:extLst>
          </p:cNvPr>
          <p:cNvSpPr/>
          <p:nvPr/>
        </p:nvSpPr>
        <p:spPr>
          <a:xfrm>
            <a:off x="780482" y="789415"/>
            <a:ext cx="10192318" cy="284399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Rectangle 23">
            <a:extLst>
              <a:ext uri="{FF2B5EF4-FFF2-40B4-BE49-F238E27FC236}">
                <a16:creationId xmlns:a16="http://schemas.microsoft.com/office/drawing/2014/main" id="{3A14E8B5-C23F-4EAF-899A-39D4D291F2DF}"/>
              </a:ext>
            </a:extLst>
          </p:cNvPr>
          <p:cNvSpPr/>
          <p:nvPr/>
        </p:nvSpPr>
        <p:spPr>
          <a:xfrm>
            <a:off x="780482" y="3762584"/>
            <a:ext cx="10192318" cy="2462200"/>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6" name="TextBox 25">
            <a:extLst>
              <a:ext uri="{FF2B5EF4-FFF2-40B4-BE49-F238E27FC236}">
                <a16:creationId xmlns:a16="http://schemas.microsoft.com/office/drawing/2014/main" id="{52FF0BAE-17D1-4D55-A61B-C4B6EBC6D39E}"/>
              </a:ext>
            </a:extLst>
          </p:cNvPr>
          <p:cNvSpPr txBox="1"/>
          <p:nvPr/>
        </p:nvSpPr>
        <p:spPr>
          <a:xfrm>
            <a:off x="862543" y="3801292"/>
            <a:ext cx="10009673" cy="2462213"/>
          </a:xfrm>
          <a:prstGeom prst="rect">
            <a:avLst/>
          </a:prstGeom>
          <a:noFill/>
        </p:spPr>
        <p:txBody>
          <a:bodyPr wrap="square">
            <a:spAutoFit/>
          </a:bodyPr>
          <a:lstStyle/>
          <a:p>
            <a:r>
              <a:rPr lang="en-US" dirty="0">
                <a:solidFill>
                  <a:srgbClr val="C00000"/>
                </a:solidFill>
                <a:latin typeface="Bahnschrift SemiBold" panose="020B0502040204020203" pitchFamily="34" charset="0"/>
                <a:cs typeface="Segoe UI" panose="020B0502040204020203" pitchFamily="34" charset="0"/>
              </a:rPr>
              <a:t>NOT : </a:t>
            </a:r>
            <a:r>
              <a:rPr lang="en-US" noProof="1">
                <a:latin typeface="Bahnschrift SemiBold" panose="020B0502040204020203" pitchFamily="34" charset="0"/>
                <a:cs typeface="Segoe UI" panose="020B0502040204020203" pitchFamily="34" charset="0"/>
              </a:rPr>
              <a:t>IntelliJ’de API sorgulari yapmak icin io.restasurred kutuphanesi kullanilir ve Response class’indan bir obje olusturmamiz gerekir</a:t>
            </a:r>
          </a:p>
          <a:p>
            <a:pPr>
              <a:spcBef>
                <a:spcPts val="600"/>
              </a:spcBef>
            </a:pPr>
            <a:r>
              <a:rPr kumimoji="0" lang="en-US" altLang="en-US" sz="1800" b="0" i="0" u="none" strike="noStrike" cap="none" normalizeH="0" baseline="0" dirty="0">
                <a:ln>
                  <a:noFill/>
                </a:ln>
                <a:solidFill>
                  <a:srgbClr val="000000"/>
                </a:solidFill>
                <a:effectLst/>
                <a:latin typeface="JetBrains Mono"/>
              </a:rPr>
              <a:t>		</a:t>
            </a:r>
            <a:r>
              <a:rPr kumimoji="0" lang="en-US" altLang="en-US" sz="1800" b="0" strike="noStrike" cap="none" normalizeH="0" baseline="0" noProof="1">
                <a:ln>
                  <a:noFill/>
                </a:ln>
                <a:solidFill>
                  <a:srgbClr val="C00000"/>
                </a:solidFill>
                <a:effectLst/>
                <a:latin typeface="Bahnschrift SemiBold" panose="020B0502040204020203" pitchFamily="34" charset="0"/>
              </a:rPr>
              <a:t>Response response = given().when().get(url);</a:t>
            </a:r>
            <a:endParaRPr lang="en-US" noProof="1">
              <a:solidFill>
                <a:srgbClr val="C00000"/>
              </a:solidFill>
              <a:latin typeface="Bahnschrift SemiBold" panose="020B0502040204020203" pitchFamily="34" charset="0"/>
              <a:cs typeface="Segoe UI" panose="020B0502040204020203" pitchFamily="34" charset="0"/>
            </a:endParaRPr>
          </a:p>
          <a:p>
            <a:pPr>
              <a:spcBef>
                <a:spcPts val="600"/>
              </a:spcBef>
            </a:pPr>
            <a:r>
              <a:rPr lang="en-US" noProof="1">
                <a:latin typeface="Bahnschrift SemiBold" panose="020B0502040204020203" pitchFamily="34" charset="0"/>
                <a:cs typeface="Segoe UI" panose="020B0502040204020203" pitchFamily="34" charset="0"/>
              </a:rPr>
              <a:t>Response olustururken kullandigimiz</a:t>
            </a:r>
          </a:p>
          <a:p>
            <a:r>
              <a:rPr lang="en-US" noProof="1">
                <a:solidFill>
                  <a:srgbClr val="C00000"/>
                </a:solidFill>
                <a:latin typeface="Bahnschrift SemiBold" panose="020B0502040204020203" pitchFamily="34" charset="0"/>
                <a:cs typeface="Segoe UI" panose="020B0502040204020203" pitchFamily="34" charset="0"/>
              </a:rPr>
              <a:t>given</a:t>
            </a:r>
            <a:r>
              <a:rPr lang="en-US" noProof="1">
                <a:latin typeface="Bahnschrift SemiBold" panose="020B0502040204020203" pitchFamily="34" charset="0"/>
                <a:cs typeface="Segoe UI" panose="020B0502040204020203" pitchFamily="34" charset="0"/>
              </a:rPr>
              <a:t> : Testimize baslarken bize verilen baslangic degerlerini ifade eder</a:t>
            </a:r>
          </a:p>
          <a:p>
            <a:r>
              <a:rPr lang="en-US" noProof="1">
                <a:solidFill>
                  <a:srgbClr val="C00000"/>
                </a:solidFill>
                <a:latin typeface="Bahnschrift SemiBold" panose="020B0502040204020203" pitchFamily="34" charset="0"/>
                <a:cs typeface="Segoe UI" panose="020B0502040204020203" pitchFamily="34" charset="0"/>
              </a:rPr>
              <a:t>when</a:t>
            </a:r>
            <a:r>
              <a:rPr lang="en-US" noProof="1">
                <a:latin typeface="Bahnschrift SemiBold" panose="020B0502040204020203" pitchFamily="34" charset="0"/>
                <a:cs typeface="Segoe UI" panose="020B0502040204020203" pitchFamily="34" charset="0"/>
              </a:rPr>
              <a:t> : Testimizde gerceklestirdigimiz islemleri ifade eder</a:t>
            </a:r>
          </a:p>
          <a:p>
            <a:r>
              <a:rPr lang="en-US" noProof="1">
                <a:solidFill>
                  <a:srgbClr val="C00000"/>
                </a:solidFill>
                <a:latin typeface="Bahnschrift SemiBold" panose="020B0502040204020203" pitchFamily="34" charset="0"/>
                <a:cs typeface="Segoe UI" panose="020B0502040204020203" pitchFamily="34" charset="0"/>
              </a:rPr>
              <a:t>then</a:t>
            </a:r>
            <a:r>
              <a:rPr lang="en-US" noProof="1">
                <a:latin typeface="Bahnschrift SemiBold" panose="020B0502040204020203" pitchFamily="34" charset="0"/>
                <a:cs typeface="Segoe UI" panose="020B0502040204020203" pitchFamily="34" charset="0"/>
              </a:rPr>
              <a:t>   : Response degerlerini degerlendirmek icin yapilan islemleri ifade eder</a:t>
            </a:r>
          </a:p>
          <a:p>
            <a:r>
              <a:rPr lang="en-US" noProof="1">
                <a:solidFill>
                  <a:srgbClr val="C00000"/>
                </a:solidFill>
                <a:latin typeface="Bahnschrift SemiBold" panose="020B0502040204020203" pitchFamily="34" charset="0"/>
                <a:cs typeface="Segoe UI" panose="020B0502040204020203" pitchFamily="34" charset="0"/>
              </a:rPr>
              <a:t>and</a:t>
            </a:r>
            <a:r>
              <a:rPr lang="en-US" noProof="1">
                <a:latin typeface="Bahnschrift SemiBold" panose="020B0502040204020203" pitchFamily="34" charset="0"/>
                <a:cs typeface="Segoe UI" panose="020B0502040204020203" pitchFamily="34" charset="0"/>
              </a:rPr>
              <a:t>    : Birbirine bagli islemleri ifade eder	</a:t>
            </a:r>
            <a:endParaRPr lang="en-US" noProof="1"/>
          </a:p>
        </p:txBody>
      </p:sp>
    </p:spTree>
    <p:extLst>
      <p:ext uri="{BB962C8B-B14F-4D97-AF65-F5344CB8AC3E}">
        <p14:creationId xmlns:p14="http://schemas.microsoft.com/office/powerpoint/2010/main" val="109372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00"/>
                                        <p:tgtEl>
                                          <p:spTgt spid="24"/>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down)">
                                      <p:cBhvr>
                                        <p:cTn id="2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P spid="20" grpId="0" animBg="1"/>
      <p:bldP spid="24" grpId="0" animBg="1"/>
      <p:bldP spid="2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A14E8B5-C23F-4EAF-899A-39D4D291F2DF}"/>
              </a:ext>
            </a:extLst>
          </p:cNvPr>
          <p:cNvSpPr/>
          <p:nvPr/>
        </p:nvSpPr>
        <p:spPr>
          <a:xfrm>
            <a:off x="1009102" y="2032345"/>
            <a:ext cx="10091734" cy="3162641"/>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6" name="TextBox 25">
            <a:extLst>
              <a:ext uri="{FF2B5EF4-FFF2-40B4-BE49-F238E27FC236}">
                <a16:creationId xmlns:a16="http://schemas.microsoft.com/office/drawing/2014/main" id="{52FF0BAE-17D1-4D55-A61B-C4B6EBC6D39E}"/>
              </a:ext>
            </a:extLst>
          </p:cNvPr>
          <p:cNvSpPr txBox="1"/>
          <p:nvPr/>
        </p:nvSpPr>
        <p:spPr>
          <a:xfrm>
            <a:off x="1091163" y="2071054"/>
            <a:ext cx="10009673" cy="3123932"/>
          </a:xfrm>
          <a:prstGeom prst="rect">
            <a:avLst/>
          </a:prstGeom>
          <a:noFill/>
        </p:spPr>
        <p:txBody>
          <a:bodyPr wrap="square">
            <a:spAutoFit/>
          </a:bodyPr>
          <a:lstStyle/>
          <a:p>
            <a:r>
              <a:rPr lang="en-US" noProof="1">
                <a:solidFill>
                  <a:srgbClr val="C00000"/>
                </a:solidFill>
                <a:latin typeface="Bahnschrift SemiBold" panose="020B0502040204020203" pitchFamily="34" charset="0"/>
                <a:cs typeface="Segoe UI" panose="020B0502040204020203" pitchFamily="34" charset="0"/>
              </a:rPr>
              <a:t>Olusturdugumuz response objesi ile kullanilabilecegimiz methodlar  : </a:t>
            </a:r>
          </a:p>
          <a:p>
            <a:endParaRPr lang="en-US" noProof="1">
              <a:solidFill>
                <a:srgbClr val="C00000"/>
              </a:solidFill>
              <a:latin typeface="Bahnschrift SemiBold" panose="020B0502040204020203" pitchFamily="34" charset="0"/>
              <a:cs typeface="Segoe UI" panose="020B0502040204020203" pitchFamily="34" charset="0"/>
            </a:endParaRPr>
          </a:p>
          <a:p>
            <a:pPr>
              <a:spcBef>
                <a:spcPts val="600"/>
              </a:spcBef>
            </a:pPr>
            <a:r>
              <a:rPr lang="en-US" altLang="en-US" noProof="1">
                <a:solidFill>
                  <a:srgbClr val="C00000"/>
                </a:solidFill>
                <a:latin typeface="Bahnschrift SemiBold" panose="020B0502040204020203" pitchFamily="34" charset="0"/>
              </a:rPr>
              <a:t>response.prettyPrint 		: </a:t>
            </a:r>
            <a:r>
              <a:rPr lang="en-US" altLang="en-US" noProof="1">
                <a:latin typeface="Bahnschrift SemiBold" panose="020B0502040204020203" pitchFamily="34" charset="0"/>
              </a:rPr>
              <a:t>Response’u yazdirir</a:t>
            </a:r>
          </a:p>
          <a:p>
            <a:pPr>
              <a:spcBef>
                <a:spcPts val="600"/>
              </a:spcBef>
            </a:pPr>
            <a:r>
              <a:rPr lang="en-US" altLang="en-US" noProof="1">
                <a:solidFill>
                  <a:srgbClr val="C00000"/>
                </a:solidFill>
                <a:latin typeface="Bahnschrift SemiBold" panose="020B0502040204020203" pitchFamily="34" charset="0"/>
              </a:rPr>
              <a:t>response.getStatusCode() 		: </a:t>
            </a:r>
            <a:r>
              <a:rPr lang="en-US" altLang="en-US" noProof="1">
                <a:latin typeface="Bahnschrift SemiBold" panose="020B0502040204020203" pitchFamily="34" charset="0"/>
              </a:rPr>
              <a:t>Response’un status kodunu verir</a:t>
            </a:r>
          </a:p>
          <a:p>
            <a:pPr>
              <a:spcBef>
                <a:spcPts val="600"/>
              </a:spcBef>
            </a:pPr>
            <a:r>
              <a:rPr lang="en-US" altLang="en-US" noProof="1">
                <a:solidFill>
                  <a:srgbClr val="C00000"/>
                </a:solidFill>
                <a:latin typeface="Bahnschrift SemiBold" panose="020B0502040204020203" pitchFamily="34" charset="0"/>
              </a:rPr>
              <a:t>response.getHeaders()		: </a:t>
            </a:r>
            <a:r>
              <a:rPr lang="en-US" altLang="en-US" noProof="1">
                <a:latin typeface="Bahnschrift SemiBold" panose="020B0502040204020203" pitchFamily="34" charset="0"/>
              </a:rPr>
              <a:t>Response’un tum basliklarini (headers) verir</a:t>
            </a:r>
            <a:endParaRPr lang="en-US" altLang="en-US" noProof="1">
              <a:solidFill>
                <a:srgbClr val="C00000"/>
              </a:solidFill>
              <a:latin typeface="Bahnschrift SemiBold" panose="020B0502040204020203" pitchFamily="34" charset="0"/>
            </a:endParaRPr>
          </a:p>
          <a:p>
            <a:pPr>
              <a:spcBef>
                <a:spcPts val="600"/>
              </a:spcBef>
            </a:pPr>
            <a:r>
              <a:rPr lang="en-US" altLang="en-US" noProof="1">
                <a:solidFill>
                  <a:srgbClr val="C00000"/>
                </a:solidFill>
                <a:latin typeface="Bahnschrift SemiBold" panose="020B0502040204020203" pitchFamily="34" charset="0"/>
              </a:rPr>
              <a:t>response.getHeader("Server") 	: </a:t>
            </a:r>
            <a:r>
              <a:rPr lang="en-US" altLang="en-US" noProof="1">
                <a:latin typeface="Bahnschrift SemiBold" panose="020B0502040204020203" pitchFamily="34" charset="0"/>
              </a:rPr>
              <a:t>Response’un istenen basliginin(header) degerini verir</a:t>
            </a:r>
            <a:endParaRPr lang="en-US" altLang="en-US" noProof="1">
              <a:solidFill>
                <a:srgbClr val="C00000"/>
              </a:solidFill>
              <a:latin typeface="Bahnschrift SemiBold" panose="020B0502040204020203" pitchFamily="34" charset="0"/>
            </a:endParaRPr>
          </a:p>
          <a:p>
            <a:pPr>
              <a:spcBef>
                <a:spcPts val="600"/>
              </a:spcBef>
            </a:pPr>
            <a:r>
              <a:rPr lang="en-US" altLang="en-US" noProof="1">
                <a:solidFill>
                  <a:srgbClr val="C00000"/>
                </a:solidFill>
                <a:latin typeface="Bahnschrift SemiBold" panose="020B0502040204020203" pitchFamily="34" charset="0"/>
              </a:rPr>
              <a:t>response.getContentType()		: </a:t>
            </a:r>
            <a:r>
              <a:rPr lang="en-US" altLang="en-US" noProof="1">
                <a:latin typeface="Bahnschrift SemiBold" panose="020B0502040204020203" pitchFamily="34" charset="0"/>
              </a:rPr>
              <a:t>Response’un Content Type’ini verir</a:t>
            </a:r>
            <a:endParaRPr lang="en-US" altLang="en-US" noProof="1">
              <a:solidFill>
                <a:srgbClr val="C00000"/>
              </a:solidFill>
              <a:latin typeface="Bahnschrift SemiBold" panose="020B0502040204020203" pitchFamily="34" charset="0"/>
            </a:endParaRPr>
          </a:p>
          <a:p>
            <a:pPr>
              <a:spcBef>
                <a:spcPts val="600"/>
              </a:spcBef>
            </a:pPr>
            <a:r>
              <a:rPr lang="en-US" altLang="en-US" noProof="1">
                <a:solidFill>
                  <a:srgbClr val="C00000"/>
                </a:solidFill>
                <a:latin typeface="Bahnschrift SemiBold" panose="020B0502040204020203" pitchFamily="34" charset="0"/>
              </a:rPr>
              <a:t>response.getStatusLine() 		: </a:t>
            </a:r>
            <a:r>
              <a:rPr lang="en-US" altLang="en-US" noProof="1">
                <a:latin typeface="Bahnschrift SemiBold" panose="020B0502040204020203" pitchFamily="34" charset="0"/>
              </a:rPr>
              <a:t>Response’un Status Line degerini verir</a:t>
            </a:r>
            <a:endParaRPr lang="en-US" altLang="en-US" noProof="1">
              <a:solidFill>
                <a:srgbClr val="C00000"/>
              </a:solidFill>
              <a:latin typeface="Bahnschrift SemiBold" panose="020B0502040204020203" pitchFamily="34" charset="0"/>
            </a:endParaRPr>
          </a:p>
          <a:p>
            <a:pPr>
              <a:spcBef>
                <a:spcPts val="600"/>
              </a:spcBef>
            </a:pPr>
            <a:r>
              <a:rPr lang="en-US" altLang="en-US" noProof="1">
                <a:solidFill>
                  <a:srgbClr val="C00000"/>
                </a:solidFill>
                <a:latin typeface="Bahnschrift SemiBold" panose="020B0502040204020203" pitchFamily="34" charset="0"/>
              </a:rPr>
              <a:t>response.getTime() 		: </a:t>
            </a:r>
            <a:r>
              <a:rPr lang="en-US" altLang="en-US" noProof="1">
                <a:latin typeface="Bahnschrift SemiBold" panose="020B0502040204020203" pitchFamily="34" charset="0"/>
              </a:rPr>
              <a:t>Response’un gerceklesme suresini milisaniye olarak verir</a:t>
            </a:r>
            <a:endParaRPr lang="en-US" altLang="en-US" noProof="1">
              <a:solidFill>
                <a:srgbClr val="C00000"/>
              </a:solidFill>
              <a:latin typeface="Bahnschrift SemiBold" panose="020B0502040204020203" pitchFamily="34" charset="0"/>
            </a:endParaRPr>
          </a:p>
        </p:txBody>
      </p:sp>
      <p:sp>
        <p:nvSpPr>
          <p:cNvPr id="9" name="TextBox 8">
            <a:extLst>
              <a:ext uri="{FF2B5EF4-FFF2-40B4-BE49-F238E27FC236}">
                <a16:creationId xmlns:a16="http://schemas.microsoft.com/office/drawing/2014/main" id="{39A973C4-A9DE-4977-B14C-A534E3F6B0D1}"/>
              </a:ext>
            </a:extLst>
          </p:cNvPr>
          <p:cNvSpPr txBox="1"/>
          <p:nvPr/>
        </p:nvSpPr>
        <p:spPr>
          <a:xfrm>
            <a:off x="3072208" y="492368"/>
            <a:ext cx="6094476" cy="369332"/>
          </a:xfrm>
          <a:prstGeom prst="rect">
            <a:avLst/>
          </a:prstGeom>
          <a:noFill/>
        </p:spPr>
        <p:txBody>
          <a:bodyPr wrap="square">
            <a:spAutoFit/>
          </a:bodyPr>
          <a:lstStyle/>
          <a:p>
            <a:pPr algn="ctr"/>
            <a:r>
              <a:rPr lang="en-US" dirty="0">
                <a:latin typeface="Bahnschrift SemiBold" panose="020B0502040204020203" pitchFamily="34" charset="0"/>
              </a:rPr>
              <a:t>RESPONSE BILGILERININ MANUEL TEST EDILMESI</a:t>
            </a:r>
          </a:p>
        </p:txBody>
      </p:sp>
    </p:spTree>
    <p:extLst>
      <p:ext uri="{BB962C8B-B14F-4D97-AF65-F5344CB8AC3E}">
        <p14:creationId xmlns:p14="http://schemas.microsoft.com/office/powerpoint/2010/main" val="12825301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2325567" y="110961"/>
            <a:ext cx="7621153" cy="369332"/>
          </a:xfrm>
          <a:prstGeom prst="rect">
            <a:avLst/>
          </a:prstGeom>
          <a:noFill/>
        </p:spPr>
        <p:txBody>
          <a:bodyPr wrap="square">
            <a:spAutoFit/>
          </a:bodyPr>
          <a:lstStyle/>
          <a:p>
            <a:r>
              <a:rPr lang="en-US" dirty="0">
                <a:latin typeface="Bahnschrift SemiBold" panose="020B0502040204020203" pitchFamily="34" charset="0"/>
              </a:rPr>
              <a:t>OTOMASYON ILE GET REQUEST RESPONSE BILGILERINI TEST ETMEK</a:t>
            </a:r>
          </a:p>
        </p:txBody>
      </p:sp>
      <p:sp>
        <p:nvSpPr>
          <p:cNvPr id="24" name="Rectangle 23">
            <a:extLst>
              <a:ext uri="{FF2B5EF4-FFF2-40B4-BE49-F238E27FC236}">
                <a16:creationId xmlns:a16="http://schemas.microsoft.com/office/drawing/2014/main" id="{3A14E8B5-C23F-4EAF-899A-39D4D291F2DF}"/>
              </a:ext>
            </a:extLst>
          </p:cNvPr>
          <p:cNvSpPr/>
          <p:nvPr/>
        </p:nvSpPr>
        <p:spPr>
          <a:xfrm>
            <a:off x="1007118" y="3598014"/>
            <a:ext cx="10175993" cy="2661600"/>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6" name="TextBox 25">
            <a:extLst>
              <a:ext uri="{FF2B5EF4-FFF2-40B4-BE49-F238E27FC236}">
                <a16:creationId xmlns:a16="http://schemas.microsoft.com/office/drawing/2014/main" id="{52FF0BAE-17D1-4D55-A61B-C4B6EBC6D39E}"/>
              </a:ext>
            </a:extLst>
          </p:cNvPr>
          <p:cNvSpPr txBox="1"/>
          <p:nvPr/>
        </p:nvSpPr>
        <p:spPr>
          <a:xfrm>
            <a:off x="1089180" y="3636722"/>
            <a:ext cx="10093931" cy="2585323"/>
          </a:xfrm>
          <a:prstGeom prst="rect">
            <a:avLst/>
          </a:prstGeom>
          <a:noFill/>
        </p:spPr>
        <p:txBody>
          <a:bodyPr wrap="square">
            <a:spAutoFit/>
          </a:bodyPr>
          <a:lstStyle/>
          <a:p>
            <a:r>
              <a:rPr lang="en-US" noProof="1">
                <a:solidFill>
                  <a:srgbClr val="C00000"/>
                </a:solidFill>
                <a:latin typeface="Bahnschrift SemiBold" panose="020B0502040204020203" pitchFamily="34" charset="0"/>
                <a:cs typeface="Segoe UI" panose="020B0502040204020203" pitchFamily="34" charset="0"/>
              </a:rPr>
              <a:t>Olusturdugumuz response objesi ve assertThat() metodu ile yapabilecegimiz asetion’lar</a:t>
            </a:r>
          </a:p>
          <a:p>
            <a:endParaRPr lang="en-US" noProof="1">
              <a:solidFill>
                <a:srgbClr val="C00000"/>
              </a:solidFill>
              <a:latin typeface="Bahnschrift SemiBold" panose="020B0502040204020203" pitchFamily="34" charset="0"/>
              <a:cs typeface="Segoe UI" panose="020B0502040204020203" pitchFamily="34" charset="0"/>
            </a:endParaRPr>
          </a:p>
          <a:p>
            <a:r>
              <a:rPr kumimoji="0" lang="en-US" altLang="en-US" sz="1800" b="0" i="0" u="none" strike="noStrike" cap="none" normalizeH="0" baseline="0" noProof="1">
                <a:ln>
                  <a:noFill/>
                </a:ln>
                <a:solidFill>
                  <a:srgbClr val="000000"/>
                </a:solidFill>
                <a:effectLst/>
                <a:latin typeface="Bahnschrift SemiBold" panose="020B0502040204020203" pitchFamily="34" charset="0"/>
              </a:rPr>
              <a:t>response.</a:t>
            </a:r>
            <a:br>
              <a:rPr kumimoji="0" lang="en-US" altLang="en-US" sz="1800" b="0" i="0" u="none" strike="noStrike" cap="none" normalizeH="0" baseline="0" noProof="1">
                <a:ln>
                  <a:noFill/>
                </a:ln>
                <a:solidFill>
                  <a:srgbClr val="000000"/>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        then().</a:t>
            </a:r>
            <a:br>
              <a:rPr kumimoji="0" lang="en-US" altLang="en-US" sz="1800" b="0" i="0" u="none" strike="noStrike" cap="none" normalizeH="0" baseline="0" noProof="1">
                <a:ln>
                  <a:noFill/>
                </a:ln>
                <a:solidFill>
                  <a:srgbClr val="000000"/>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        assertThat().</a:t>
            </a:r>
            <a:br>
              <a:rPr kumimoji="0" lang="en-US" altLang="en-US" sz="1800" b="0" i="0" u="none" strike="noStrike" cap="none" normalizeH="0" baseline="0" noProof="1">
                <a:ln>
                  <a:noFill/>
                </a:ln>
                <a:solidFill>
                  <a:srgbClr val="000000"/>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        statusCode(</a:t>
            </a:r>
            <a:r>
              <a:rPr kumimoji="0" lang="en-US" altLang="en-US" sz="1800" b="0" i="0" u="none" strike="noStrike" cap="none" normalizeH="0" baseline="0" noProof="1">
                <a:ln>
                  <a:noFill/>
                </a:ln>
                <a:solidFill>
                  <a:srgbClr val="0000FF"/>
                </a:solidFill>
                <a:effectLst/>
                <a:latin typeface="Bahnschrift SemiBold" panose="020B0502040204020203" pitchFamily="34" charset="0"/>
              </a:rPr>
              <a:t>200</a:t>
            </a:r>
            <a:r>
              <a:rPr kumimoji="0" lang="en-US" altLang="en-US" sz="1800" b="0" i="0" u="none" strike="noStrike" cap="none" normalizeH="0" baseline="0" noProof="1">
                <a:ln>
                  <a:noFill/>
                </a:ln>
                <a:solidFill>
                  <a:srgbClr val="000000"/>
                </a:solidFill>
                <a:effectLst/>
                <a:latin typeface="Bahnschrift SemiBold" panose="020B0502040204020203" pitchFamily="34" charset="0"/>
              </a:rPr>
              <a:t>).</a:t>
            </a:r>
            <a:br>
              <a:rPr kumimoji="0" lang="en-US" altLang="en-US" sz="1800" b="0" i="0" u="none" strike="noStrike" cap="none" normalizeH="0" baseline="0" noProof="1">
                <a:ln>
                  <a:noFill/>
                </a:ln>
                <a:solidFill>
                  <a:srgbClr val="000000"/>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        contentType(</a:t>
            </a:r>
            <a:r>
              <a:rPr kumimoji="0" lang="en-US" altLang="en-US" sz="1800" b="1" i="0" u="none" strike="noStrike" cap="none" normalizeH="0" baseline="0" noProof="1">
                <a:ln>
                  <a:noFill/>
                </a:ln>
                <a:solidFill>
                  <a:srgbClr val="008000"/>
                </a:solidFill>
                <a:effectLst/>
                <a:latin typeface="Bahnschrift SemiBold" panose="020B0502040204020203" pitchFamily="34" charset="0"/>
              </a:rPr>
              <a:t>"application/json; charset=utf-8"</a:t>
            </a:r>
            <a:r>
              <a:rPr kumimoji="0" lang="en-US" altLang="en-US" sz="1800" b="0" i="0" u="none" strike="noStrike" cap="none" normalizeH="0" baseline="0" noProof="1">
                <a:ln>
                  <a:noFill/>
                </a:ln>
                <a:solidFill>
                  <a:srgbClr val="000000"/>
                </a:solidFill>
                <a:effectLst/>
                <a:latin typeface="Bahnschrift SemiBold" panose="020B0502040204020203" pitchFamily="34" charset="0"/>
              </a:rPr>
              <a:t>).</a:t>
            </a:r>
            <a:br>
              <a:rPr kumimoji="0" lang="en-US" altLang="en-US" sz="1800" b="0" i="0" u="none" strike="noStrike" cap="none" normalizeH="0" baseline="0" noProof="1">
                <a:ln>
                  <a:noFill/>
                </a:ln>
                <a:solidFill>
                  <a:srgbClr val="000000"/>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        header(</a:t>
            </a:r>
            <a:r>
              <a:rPr kumimoji="0" lang="en-US" altLang="en-US" sz="1800" b="1" i="0" u="none" strike="noStrike" cap="none" normalizeH="0" baseline="0" noProof="1">
                <a:ln>
                  <a:noFill/>
                </a:ln>
                <a:solidFill>
                  <a:srgbClr val="008000"/>
                </a:solidFill>
                <a:effectLst/>
                <a:latin typeface="Bahnschrift SemiBold" panose="020B0502040204020203" pitchFamily="34" charset="0"/>
              </a:rPr>
              <a:t>"Server"</a:t>
            </a:r>
            <a:r>
              <a:rPr kumimoji="0" lang="en-US" altLang="en-US" sz="1800" b="0" i="0" u="none" strike="noStrike" cap="none" normalizeH="0" baseline="0" noProof="1">
                <a:ln>
                  <a:noFill/>
                </a:ln>
                <a:solidFill>
                  <a:srgbClr val="000000"/>
                </a:solidFill>
                <a:effectLst/>
                <a:latin typeface="Bahnschrift SemiBold" panose="020B0502040204020203" pitchFamily="34" charset="0"/>
              </a:rPr>
              <a:t>,</a:t>
            </a:r>
            <a:r>
              <a:rPr kumimoji="0" lang="en-US" altLang="en-US" sz="1800" b="1" i="0" u="none" strike="noStrike" cap="none" normalizeH="0" baseline="0" noProof="1">
                <a:ln>
                  <a:noFill/>
                </a:ln>
                <a:solidFill>
                  <a:srgbClr val="008000"/>
                </a:solidFill>
                <a:effectLst/>
                <a:latin typeface="Bahnschrift SemiBold" panose="020B0502040204020203" pitchFamily="34" charset="0"/>
              </a:rPr>
              <a:t>"Cowboy"</a:t>
            </a:r>
            <a:r>
              <a:rPr kumimoji="0" lang="en-US" altLang="en-US" sz="1800" b="0" i="0" u="none" strike="noStrike" cap="none" normalizeH="0" baseline="0" noProof="1">
                <a:ln>
                  <a:noFill/>
                </a:ln>
                <a:solidFill>
                  <a:srgbClr val="000000"/>
                </a:solidFill>
                <a:effectLst/>
                <a:latin typeface="Bahnschrift SemiBold" panose="020B0502040204020203" pitchFamily="34" charset="0"/>
              </a:rPr>
              <a:t>).</a:t>
            </a:r>
            <a:br>
              <a:rPr kumimoji="0" lang="en-US" altLang="en-US" sz="1800" b="0" i="0" u="none" strike="noStrike" cap="none" normalizeH="0" baseline="0" noProof="1">
                <a:ln>
                  <a:noFill/>
                </a:ln>
                <a:solidFill>
                  <a:srgbClr val="000000"/>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        statusLine(</a:t>
            </a:r>
            <a:r>
              <a:rPr kumimoji="0" lang="en-US" altLang="en-US" sz="1800" b="1" i="0" u="none" strike="noStrike" cap="none" normalizeH="0" baseline="0" noProof="1">
                <a:ln>
                  <a:noFill/>
                </a:ln>
                <a:solidFill>
                  <a:srgbClr val="008000"/>
                </a:solidFill>
                <a:effectLst/>
                <a:latin typeface="Bahnschrift SemiBold" panose="020B0502040204020203" pitchFamily="34" charset="0"/>
              </a:rPr>
              <a:t>"HTTP/1.1 200 OK"</a:t>
            </a:r>
            <a:r>
              <a:rPr kumimoji="0" lang="en-US" altLang="en-US" sz="1800" b="0" i="0" u="none" strike="noStrike" cap="none" normalizeH="0" baseline="0" noProof="1">
                <a:ln>
                  <a:noFill/>
                </a:ln>
                <a:solidFill>
                  <a:srgbClr val="000000"/>
                </a:solidFill>
                <a:effectLst/>
                <a:latin typeface="Bahnschrift SemiBold" panose="020B0502040204020203" pitchFamily="34" charset="0"/>
              </a:rPr>
              <a:t>);</a:t>
            </a:r>
            <a:endParaRPr lang="en-US" noProof="1">
              <a:solidFill>
                <a:srgbClr val="C00000"/>
              </a:solidFill>
              <a:latin typeface="Bahnschrift SemiBold"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EF079ACE-9A1A-47BD-84CC-91D87139F9D1}"/>
              </a:ext>
            </a:extLst>
          </p:cNvPr>
          <p:cNvSpPr txBox="1"/>
          <p:nvPr/>
        </p:nvSpPr>
        <p:spPr>
          <a:xfrm>
            <a:off x="5337078" y="516050"/>
            <a:ext cx="1598133"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assertThat()</a:t>
            </a:r>
          </a:p>
        </p:txBody>
      </p:sp>
      <p:sp>
        <p:nvSpPr>
          <p:cNvPr id="11" name="TextBox 10">
            <a:extLst>
              <a:ext uri="{FF2B5EF4-FFF2-40B4-BE49-F238E27FC236}">
                <a16:creationId xmlns:a16="http://schemas.microsoft.com/office/drawing/2014/main" id="{58AD406B-A924-431A-85F8-B63808DFEB1B}"/>
              </a:ext>
            </a:extLst>
          </p:cNvPr>
          <p:cNvSpPr txBox="1"/>
          <p:nvPr/>
        </p:nvSpPr>
        <p:spPr>
          <a:xfrm>
            <a:off x="1081999" y="1000723"/>
            <a:ext cx="399757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C00000"/>
                </a:solidFill>
                <a:latin typeface="Bahnschrift SemiBold" panose="020B0502040204020203" pitchFamily="34" charset="0"/>
                <a:cs typeface="Segoe UI" panose="020B0502040204020203" pitchFamily="34" charset="0"/>
              </a:rPr>
              <a:t>C2_Get_ResponseBilgileriAssertion</a:t>
            </a:r>
          </a:p>
        </p:txBody>
      </p:sp>
      <p:sp>
        <p:nvSpPr>
          <p:cNvPr id="9" name="TextBox 8">
            <a:extLst>
              <a:ext uri="{FF2B5EF4-FFF2-40B4-BE49-F238E27FC236}">
                <a16:creationId xmlns:a16="http://schemas.microsoft.com/office/drawing/2014/main" id="{686E54A1-345F-4ABF-A03E-9A0A49AD1597}"/>
              </a:ext>
            </a:extLst>
          </p:cNvPr>
          <p:cNvSpPr txBox="1"/>
          <p:nvPr/>
        </p:nvSpPr>
        <p:spPr>
          <a:xfrm>
            <a:off x="1081999" y="1346666"/>
            <a:ext cx="8738422" cy="2062103"/>
          </a:xfrm>
          <a:prstGeom prst="rect">
            <a:avLst/>
          </a:prstGeom>
          <a:noFill/>
        </p:spPr>
        <p:txBody>
          <a:bodyPr wrap="square">
            <a:spAutoFit/>
          </a:bodyPr>
          <a:lstStyle/>
          <a:p>
            <a:pPr>
              <a:spcBef>
                <a:spcPts val="600"/>
              </a:spcBef>
            </a:pPr>
            <a:r>
              <a:rPr lang="en-US" noProof="1">
                <a:latin typeface="Bahnschrift SemiBold" panose="020B0502040204020203" pitchFamily="34" charset="0"/>
                <a:hlinkClick r:id="rId2"/>
              </a:rPr>
              <a:t>https://restful-booker.herokuapp.com/booking/10</a:t>
            </a:r>
            <a:r>
              <a:rPr lang="en-US" noProof="1">
                <a:latin typeface="Bahnschrift SemiBold" panose="020B0502040204020203" pitchFamily="34" charset="0"/>
              </a:rPr>
              <a:t> url’ine bir GET request gonderdigimizde donen Response’un,</a:t>
            </a:r>
          </a:p>
          <a:p>
            <a:pPr>
              <a:spcBef>
                <a:spcPts val="600"/>
              </a:spcBef>
            </a:pPr>
            <a:r>
              <a:rPr lang="en-US" noProof="1">
                <a:latin typeface="Bahnschrift SemiBold" panose="020B0502040204020203" pitchFamily="34" charset="0"/>
              </a:rPr>
              <a:t> 	status code’unun 200,</a:t>
            </a:r>
          </a:p>
          <a:p>
            <a:pPr>
              <a:spcBef>
                <a:spcPts val="600"/>
              </a:spcBef>
            </a:pPr>
            <a:r>
              <a:rPr lang="en-US" noProof="1">
                <a:latin typeface="Bahnschrift SemiBold" panose="020B0502040204020203" pitchFamily="34" charset="0"/>
              </a:rPr>
              <a:t>	ve content type’inin application/json; charset=utf-8,</a:t>
            </a:r>
          </a:p>
          <a:p>
            <a:pPr>
              <a:spcBef>
                <a:spcPts val="600"/>
              </a:spcBef>
            </a:pPr>
            <a:r>
              <a:rPr lang="en-US" noProof="1">
                <a:latin typeface="Bahnschrift SemiBold" panose="020B0502040204020203" pitchFamily="34" charset="0"/>
              </a:rPr>
              <a:t>	ve Server isimli Header’in degerinin Cowboy,</a:t>
            </a:r>
          </a:p>
          <a:p>
            <a:pPr>
              <a:spcBef>
                <a:spcPts val="600"/>
              </a:spcBef>
            </a:pPr>
            <a:r>
              <a:rPr lang="en-US" noProof="1">
                <a:latin typeface="Bahnschrift SemiBold" panose="020B0502040204020203" pitchFamily="34" charset="0"/>
              </a:rPr>
              <a:t>	ve status Line’in HTTP/1.1 200 OK</a:t>
            </a:r>
          </a:p>
        </p:txBody>
      </p:sp>
      <p:sp>
        <p:nvSpPr>
          <p:cNvPr id="12" name="Rectangle 11">
            <a:extLst>
              <a:ext uri="{FF2B5EF4-FFF2-40B4-BE49-F238E27FC236}">
                <a16:creationId xmlns:a16="http://schemas.microsoft.com/office/drawing/2014/main" id="{D497E62A-3A67-4082-A56C-973CB4F5B26A}"/>
              </a:ext>
            </a:extLst>
          </p:cNvPr>
          <p:cNvSpPr/>
          <p:nvPr/>
        </p:nvSpPr>
        <p:spPr>
          <a:xfrm>
            <a:off x="999938" y="956896"/>
            <a:ext cx="10183174" cy="249004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11857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4783014" y="2207958"/>
            <a:ext cx="2625969" cy="646331"/>
          </a:xfrm>
          <a:prstGeom prst="rect">
            <a:avLst/>
          </a:prstGeom>
          <a:noFill/>
        </p:spPr>
        <p:txBody>
          <a:bodyPr wrap="square">
            <a:spAutoFit/>
          </a:bodyPr>
          <a:lstStyle/>
          <a:p>
            <a:pPr algn="ctr"/>
            <a:r>
              <a:rPr lang="en-US" dirty="0">
                <a:latin typeface="Bahnschrift SemiBold" panose="020B0502040204020203" pitchFamily="34" charset="0"/>
              </a:rPr>
              <a:t>BOLUM 3</a:t>
            </a:r>
          </a:p>
          <a:p>
            <a:pPr algn="ctr"/>
            <a:r>
              <a:rPr lang="en-US" dirty="0">
                <a:latin typeface="Bahnschrift SemiBold" panose="020B0502040204020203" pitchFamily="34" charset="0"/>
              </a:rPr>
              <a:t>API TEST OTOMASYONU</a:t>
            </a:r>
          </a:p>
        </p:txBody>
      </p:sp>
      <p:sp>
        <p:nvSpPr>
          <p:cNvPr id="9" name="TextBox 8">
            <a:extLst>
              <a:ext uri="{FF2B5EF4-FFF2-40B4-BE49-F238E27FC236}">
                <a16:creationId xmlns:a16="http://schemas.microsoft.com/office/drawing/2014/main" id="{11BBDC98-9CA0-4211-9B90-904437059EA6}"/>
              </a:ext>
            </a:extLst>
          </p:cNvPr>
          <p:cNvSpPr txBox="1"/>
          <p:nvPr/>
        </p:nvSpPr>
        <p:spPr>
          <a:xfrm>
            <a:off x="2951636" y="3622852"/>
            <a:ext cx="6096000" cy="369332"/>
          </a:xfrm>
          <a:prstGeom prst="rect">
            <a:avLst/>
          </a:prstGeom>
          <a:noFill/>
        </p:spPr>
        <p:txBody>
          <a:bodyPr wrap="square">
            <a:spAutoFit/>
          </a:bodyPr>
          <a:lstStyle/>
          <a:p>
            <a:pPr algn="ctr"/>
            <a:r>
              <a:rPr lang="en-US" dirty="0">
                <a:latin typeface="Bahnschrift SemiBold" panose="020B0502040204020203" pitchFamily="34" charset="0"/>
              </a:rPr>
              <a:t>DERS 9</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FC6BB49-575E-43A5-97C1-D3EBE5C9C077}"/>
              </a:ext>
            </a:extLst>
          </p:cNvPr>
          <p:cNvSpPr txBox="1"/>
          <p:nvPr/>
        </p:nvSpPr>
        <p:spPr>
          <a:xfrm>
            <a:off x="2866998" y="4102252"/>
            <a:ext cx="6096000" cy="369332"/>
          </a:xfrm>
          <a:prstGeom prst="rect">
            <a:avLst/>
          </a:prstGeom>
          <a:noFill/>
        </p:spPr>
        <p:txBody>
          <a:bodyPr wrap="square">
            <a:spAutoFit/>
          </a:bodyPr>
          <a:lstStyle/>
          <a:p>
            <a:pPr algn="ctr"/>
            <a:r>
              <a:rPr lang="en-US" noProof="1">
                <a:latin typeface="Bahnschrift SemiBold" panose="020B0502040204020203" pitchFamily="34" charset="0"/>
              </a:rPr>
              <a:t>JSON OBJECT</a:t>
            </a:r>
            <a:r>
              <a:rPr lang="en-US" dirty="0">
                <a:latin typeface="Bahnschrift SemiBold" panose="020B0502040204020203" pitchFamily="34" charset="0"/>
              </a:rPr>
              <a:t> </a:t>
            </a:r>
            <a:r>
              <a:rPr lang="en-US" noProof="1">
                <a:latin typeface="Bahnschrift SemiBold" panose="020B0502040204020203" pitchFamily="34" charset="0"/>
                <a:cs typeface="Arial" panose="020B0604020202020204" pitchFamily="34" charset="0"/>
              </a:rPr>
              <a:t>OLUSTURMA</a:t>
            </a:r>
            <a:endParaRPr lang="en-US" dirty="0">
              <a:latin typeface="Bahnschrift SemiBold" panose="020B0502040204020203" pitchFamily="34" charset="0"/>
            </a:endParaRPr>
          </a:p>
        </p:txBody>
      </p:sp>
      <p:sp>
        <p:nvSpPr>
          <p:cNvPr id="20" name="TextBox 19">
            <a:extLst>
              <a:ext uri="{FF2B5EF4-FFF2-40B4-BE49-F238E27FC236}">
                <a16:creationId xmlns:a16="http://schemas.microsoft.com/office/drawing/2014/main" id="{ABE56621-A157-430A-94AD-9AE0E02D5643}"/>
              </a:ext>
            </a:extLst>
          </p:cNvPr>
          <p:cNvSpPr txBox="1"/>
          <p:nvPr/>
        </p:nvSpPr>
        <p:spPr>
          <a:xfrm>
            <a:off x="1678747" y="4471584"/>
            <a:ext cx="8472502" cy="369332"/>
          </a:xfrm>
          <a:prstGeom prst="rect">
            <a:avLst/>
          </a:prstGeom>
          <a:noFill/>
        </p:spPr>
        <p:txBody>
          <a:bodyPr wrap="square">
            <a:spAutoFit/>
          </a:bodyPr>
          <a:lstStyle/>
          <a:p>
            <a:pPr algn="ctr"/>
            <a:r>
              <a:rPr lang="en-US" dirty="0">
                <a:latin typeface="Bahnschrift SemiBold" panose="020B0502040204020203" pitchFamily="34" charset="0"/>
              </a:rPr>
              <a:t>PUT / POST VE PATCH SORGUSU RESPONSE BILGILERININ TEST EDILMESI</a:t>
            </a:r>
          </a:p>
        </p:txBody>
      </p:sp>
    </p:spTree>
    <p:extLst>
      <p:ext uri="{BB962C8B-B14F-4D97-AF65-F5344CB8AC3E}">
        <p14:creationId xmlns:p14="http://schemas.microsoft.com/office/powerpoint/2010/main" val="167424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2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91DF8C-9A9A-4A11-BA33-9360D0A64C9F}"/>
              </a:ext>
            </a:extLst>
          </p:cNvPr>
          <p:cNvPicPr>
            <a:picLocks noChangeAspect="1"/>
          </p:cNvPicPr>
          <p:nvPr/>
        </p:nvPicPr>
        <p:blipFill>
          <a:blip r:embed="rId2"/>
          <a:stretch>
            <a:fillRect/>
          </a:stretch>
        </p:blipFill>
        <p:spPr>
          <a:xfrm>
            <a:off x="2857479" y="789415"/>
            <a:ext cx="6019800" cy="2847975"/>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F7DC051-4FB6-43BB-A9D6-3C236B2A104C}"/>
              </a:ext>
            </a:extLst>
          </p:cNvPr>
          <p:cNvSpPr/>
          <p:nvPr/>
        </p:nvSpPr>
        <p:spPr>
          <a:xfrm>
            <a:off x="2857480" y="789414"/>
            <a:ext cx="6019800" cy="287104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Rectangle 23">
            <a:extLst>
              <a:ext uri="{FF2B5EF4-FFF2-40B4-BE49-F238E27FC236}">
                <a16:creationId xmlns:a16="http://schemas.microsoft.com/office/drawing/2014/main" id="{3A14E8B5-C23F-4EAF-899A-39D4D291F2DF}"/>
              </a:ext>
            </a:extLst>
          </p:cNvPr>
          <p:cNvSpPr/>
          <p:nvPr/>
        </p:nvSpPr>
        <p:spPr>
          <a:xfrm>
            <a:off x="1009102" y="3755548"/>
            <a:ext cx="10247182" cy="254443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8BE16D31-FAB9-4D68-B56F-ABA726A6A261}"/>
              </a:ext>
            </a:extLst>
          </p:cNvPr>
          <p:cNvSpPr txBox="1"/>
          <p:nvPr/>
        </p:nvSpPr>
        <p:spPr>
          <a:xfrm>
            <a:off x="2699824" y="199077"/>
            <a:ext cx="6335110" cy="369332"/>
          </a:xfrm>
          <a:prstGeom prst="rect">
            <a:avLst/>
          </a:prstGeom>
          <a:noFill/>
        </p:spPr>
        <p:txBody>
          <a:bodyPr wrap="square">
            <a:spAutoFit/>
          </a:bodyPr>
          <a:lstStyle/>
          <a:p>
            <a:r>
              <a:rPr lang="en-US" dirty="0">
                <a:latin typeface="Bahnschrift SemiBold" panose="020B0502040204020203" pitchFamily="34" charset="0"/>
              </a:rPr>
              <a:t>OTOMASYON ILE PUT / POST VE PATCH  SORGUSU YAPMA</a:t>
            </a:r>
          </a:p>
        </p:txBody>
      </p:sp>
      <p:sp>
        <p:nvSpPr>
          <p:cNvPr id="19" name="TextBox 18">
            <a:extLst>
              <a:ext uri="{FF2B5EF4-FFF2-40B4-BE49-F238E27FC236}">
                <a16:creationId xmlns:a16="http://schemas.microsoft.com/office/drawing/2014/main" id="{04C47E0C-76DC-42CC-898B-91306B56E284}"/>
              </a:ext>
            </a:extLst>
          </p:cNvPr>
          <p:cNvSpPr txBox="1"/>
          <p:nvPr/>
        </p:nvSpPr>
        <p:spPr>
          <a:xfrm>
            <a:off x="1091163" y="3794257"/>
            <a:ext cx="10009673" cy="646331"/>
          </a:xfrm>
          <a:prstGeom prst="rect">
            <a:avLst/>
          </a:prstGeom>
          <a:noFill/>
        </p:spPr>
        <p:txBody>
          <a:bodyPr wrap="square">
            <a:spAutoFit/>
          </a:bodyPr>
          <a:lstStyle/>
          <a:p>
            <a:r>
              <a:rPr lang="en-US" dirty="0">
                <a:solidFill>
                  <a:srgbClr val="C00000"/>
                </a:solidFill>
                <a:latin typeface="Bahnschrift SemiBold" panose="020B0502040204020203" pitchFamily="34" charset="0"/>
                <a:cs typeface="Segoe UI" panose="020B0502040204020203" pitchFamily="34" charset="0"/>
              </a:rPr>
              <a:t>NOT : </a:t>
            </a:r>
            <a:r>
              <a:rPr lang="en-US" noProof="1">
                <a:latin typeface="Bahnschrift SemiBold" panose="020B0502040204020203" pitchFamily="34" charset="0"/>
                <a:cs typeface="Segoe UI" panose="020B0502040204020203" pitchFamily="34" charset="0"/>
              </a:rPr>
              <a:t>PUT, POST ve PATCH request’leri yapilirken server’a olusturulmasi / degistirilmesini istedigimiz yeni bilgileri gondermek zorundayiz.</a:t>
            </a:r>
          </a:p>
        </p:txBody>
      </p:sp>
      <p:sp>
        <p:nvSpPr>
          <p:cNvPr id="10" name="TextBox 9">
            <a:extLst>
              <a:ext uri="{FF2B5EF4-FFF2-40B4-BE49-F238E27FC236}">
                <a16:creationId xmlns:a16="http://schemas.microsoft.com/office/drawing/2014/main" id="{49517310-00E4-4B9C-ACAD-3B58F038358A}"/>
              </a:ext>
            </a:extLst>
          </p:cNvPr>
          <p:cNvSpPr txBox="1"/>
          <p:nvPr/>
        </p:nvSpPr>
        <p:spPr>
          <a:xfrm>
            <a:off x="1091163" y="4479297"/>
            <a:ext cx="9565114" cy="369332"/>
          </a:xfrm>
          <a:prstGeom prst="rect">
            <a:avLst/>
          </a:prstGeom>
          <a:noFill/>
        </p:spPr>
        <p:txBody>
          <a:bodyPr wrap="square">
            <a:spAutoFit/>
          </a:bodyPr>
          <a:lstStyle/>
          <a:p>
            <a:r>
              <a:rPr lang="en-US" noProof="1">
                <a:latin typeface="Bahnschrift SemiBold" panose="020B0502040204020203" pitchFamily="34" charset="0"/>
                <a:cs typeface="Segoe UI" panose="020B0502040204020203" pitchFamily="34" charset="0"/>
              </a:rPr>
              <a:t>Bunun icin farkli data tipleri ile body olusturulabilir. </a:t>
            </a:r>
          </a:p>
        </p:txBody>
      </p:sp>
      <p:sp>
        <p:nvSpPr>
          <p:cNvPr id="12" name="TextBox 11">
            <a:extLst>
              <a:ext uri="{FF2B5EF4-FFF2-40B4-BE49-F238E27FC236}">
                <a16:creationId xmlns:a16="http://schemas.microsoft.com/office/drawing/2014/main" id="{EF5D1540-E45F-46DF-8E3C-BC14F555F0FE}"/>
              </a:ext>
            </a:extLst>
          </p:cNvPr>
          <p:cNvSpPr txBox="1"/>
          <p:nvPr/>
        </p:nvSpPr>
        <p:spPr>
          <a:xfrm>
            <a:off x="1091162" y="4848629"/>
            <a:ext cx="9647175" cy="923330"/>
          </a:xfrm>
          <a:prstGeom prst="rect">
            <a:avLst/>
          </a:prstGeom>
          <a:noFill/>
        </p:spPr>
        <p:txBody>
          <a:bodyPr wrap="square">
            <a:spAutoFit/>
          </a:bodyPr>
          <a:lstStyle/>
          <a:p>
            <a:r>
              <a:rPr lang="en-US" noProof="1">
                <a:latin typeface="Bahnschrift SemiBold" panose="020B0502040204020203" pitchFamily="34" charset="0"/>
                <a:cs typeface="Segoe UI" panose="020B0502040204020203" pitchFamily="34" charset="0"/>
              </a:rPr>
              <a:t>Olusturma kolayligi ve data tiplerini kabul esnekligi acisindan en cok kullanilan body turu Json oldugundan biz de ilk basta Json objesi olusturup bunu body olarak request’imize ekleyecegiz.</a:t>
            </a:r>
          </a:p>
        </p:txBody>
      </p:sp>
      <p:sp>
        <p:nvSpPr>
          <p:cNvPr id="14" name="TextBox 13">
            <a:extLst>
              <a:ext uri="{FF2B5EF4-FFF2-40B4-BE49-F238E27FC236}">
                <a16:creationId xmlns:a16="http://schemas.microsoft.com/office/drawing/2014/main" id="{5F5F29D9-E962-4364-9585-5AABC41A592D}"/>
              </a:ext>
            </a:extLst>
          </p:cNvPr>
          <p:cNvSpPr txBox="1"/>
          <p:nvPr/>
        </p:nvSpPr>
        <p:spPr>
          <a:xfrm>
            <a:off x="1091160" y="5704559"/>
            <a:ext cx="10009673" cy="646331"/>
          </a:xfrm>
          <a:prstGeom prst="rect">
            <a:avLst/>
          </a:prstGeom>
          <a:noFill/>
        </p:spPr>
        <p:txBody>
          <a:bodyPr wrap="square">
            <a:spAutoFit/>
          </a:bodyPr>
          <a:lstStyle/>
          <a:p>
            <a:r>
              <a:rPr lang="en-US" noProof="1">
                <a:latin typeface="Bahnschrift SemiBold" panose="020B0502040204020203" pitchFamily="34" charset="0"/>
                <a:cs typeface="Segoe UI" panose="020B0502040204020203" pitchFamily="34" charset="0"/>
              </a:rPr>
              <a:t>Ilerleyen zamanlarda Map, Pojo ve Mapper turunden objeler de olusturup testlerimizde kullanacagiz.</a:t>
            </a:r>
            <a:endParaRPr lang="en-US" noProof="1"/>
          </a:p>
        </p:txBody>
      </p:sp>
    </p:spTree>
    <p:extLst>
      <p:ext uri="{BB962C8B-B14F-4D97-AF65-F5344CB8AC3E}">
        <p14:creationId xmlns:p14="http://schemas.microsoft.com/office/powerpoint/2010/main" val="131456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9" grpId="0"/>
      <p:bldP spid="10" grpId="0"/>
      <p:bldP spid="12" grpId="0"/>
      <p:bldP spid="1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3654668" y="222926"/>
            <a:ext cx="4929555" cy="369332"/>
          </a:xfrm>
          <a:prstGeom prst="rect">
            <a:avLst/>
          </a:prstGeom>
          <a:noFill/>
        </p:spPr>
        <p:txBody>
          <a:bodyPr wrap="square">
            <a:spAutoFit/>
          </a:bodyPr>
          <a:lstStyle/>
          <a:p>
            <a:pPr algn="ctr"/>
            <a:r>
              <a:rPr lang="en-US" b="0" i="0" noProof="1">
                <a:effectLst/>
                <a:latin typeface="Bahnschrift SemiBold" panose="020B0502040204020203" pitchFamily="34" charset="0"/>
              </a:rPr>
              <a:t>JSON </a:t>
            </a:r>
            <a:r>
              <a:rPr lang="en-US" noProof="1">
                <a:solidFill>
                  <a:schemeClr val="tx1"/>
                </a:solidFill>
                <a:latin typeface="Bahnschrift SemiBold" panose="020B0502040204020203" pitchFamily="34" charset="0"/>
                <a:cs typeface="Arial" panose="020B0604020202020204" pitchFamily="34" charset="0"/>
              </a:rPr>
              <a:t>(</a:t>
            </a:r>
            <a:r>
              <a:rPr lang="en-US" dirty="0">
                <a:solidFill>
                  <a:srgbClr val="C00000"/>
                </a:solidFill>
                <a:latin typeface="Bahnschrift SemiBold" panose="020B0502040204020203" pitchFamily="34" charset="0"/>
                <a:cs typeface="Arial" panose="020B0604020202020204" pitchFamily="34" charset="0"/>
              </a:rPr>
              <a:t>Java Script Object Notation</a:t>
            </a:r>
            <a:r>
              <a:rPr lang="en-US" dirty="0">
                <a:solidFill>
                  <a:schemeClr val="tx1"/>
                </a:solidFill>
                <a:latin typeface="Bahnschrift SemiBold" panose="020B0502040204020203" pitchFamily="34" charset="0"/>
                <a:cs typeface="Arial" panose="020B0604020202020204" pitchFamily="34" charset="0"/>
              </a:rPr>
              <a:t>) </a:t>
            </a:r>
            <a:r>
              <a:rPr lang="en-US" b="0" i="0" noProof="1">
                <a:effectLst/>
                <a:latin typeface="Bahnschrift SemiBold" panose="020B0502040204020203" pitchFamily="34" charset="0"/>
              </a:rPr>
              <a:t>Nedir </a:t>
            </a:r>
            <a:r>
              <a:rPr lang="en-US" b="0" i="0" dirty="0">
                <a:effectLst/>
                <a:latin typeface="Bahnschrift SemiBold" panose="020B0502040204020203" pitchFamily="34" charset="0"/>
              </a:rPr>
              <a:t>?</a:t>
            </a:r>
          </a:p>
        </p:txBody>
      </p:sp>
      <p:sp>
        <p:nvSpPr>
          <p:cNvPr id="6" name="TextBox 5">
            <a:extLst>
              <a:ext uri="{FF2B5EF4-FFF2-40B4-BE49-F238E27FC236}">
                <a16:creationId xmlns:a16="http://schemas.microsoft.com/office/drawing/2014/main" id="{7EEF9168-3270-46A6-B27F-78C87A40D950}"/>
              </a:ext>
            </a:extLst>
          </p:cNvPr>
          <p:cNvSpPr txBox="1"/>
          <p:nvPr/>
        </p:nvSpPr>
        <p:spPr>
          <a:xfrm>
            <a:off x="3838956" y="867862"/>
            <a:ext cx="6251331" cy="1754326"/>
          </a:xfrm>
          <a:prstGeom prst="rect">
            <a:avLst/>
          </a:prstGeom>
          <a:noFill/>
        </p:spPr>
        <p:txBody>
          <a:bodyPr wrap="square">
            <a:spAutoFit/>
          </a:bodyPr>
          <a:lstStyle/>
          <a:p>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"firstname“	</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"Eric"</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"lastname“	</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"Wilson"</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"totalprice“	</a:t>
            </a:r>
            <a:r>
              <a:rPr lang="en-US" b="0" noProof="1">
                <a:solidFill>
                  <a:srgbClr val="000000"/>
                </a:solidFill>
                <a:effectLst/>
                <a:latin typeface="Bahnschrift SemiBold" panose="020B0502040204020203" pitchFamily="34" charset="0"/>
              </a:rPr>
              <a:t>: 	</a:t>
            </a:r>
            <a:r>
              <a:rPr lang="en-US" b="0" noProof="1">
                <a:solidFill>
                  <a:srgbClr val="098658"/>
                </a:solidFill>
                <a:effectLst/>
                <a:latin typeface="Bahnschrift SemiBold" panose="020B0502040204020203" pitchFamily="34" charset="0"/>
              </a:rPr>
              <a:t>712</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"depositpaid“	</a:t>
            </a:r>
            <a:r>
              <a:rPr lang="en-US" b="0" noProof="1">
                <a:solidFill>
                  <a:srgbClr val="000000"/>
                </a:solidFill>
                <a:effectLst/>
                <a:latin typeface="Bahnschrift SemiBold" panose="020B0502040204020203" pitchFamily="34" charset="0"/>
              </a:rPr>
              <a:t>: 	</a:t>
            </a:r>
            <a:r>
              <a:rPr lang="en-US" b="1" noProof="1">
                <a:solidFill>
                  <a:srgbClr val="0451A5"/>
                </a:solidFill>
                <a:effectLst/>
                <a:latin typeface="Bahnschrift SemiBold" panose="020B0502040204020203" pitchFamily="34" charset="0"/>
              </a:rPr>
              <a:t>false</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p>
        </p:txBody>
      </p:sp>
      <p:sp>
        <p:nvSpPr>
          <p:cNvPr id="9" name="TextBox 8">
            <a:extLst>
              <a:ext uri="{FF2B5EF4-FFF2-40B4-BE49-F238E27FC236}">
                <a16:creationId xmlns:a16="http://schemas.microsoft.com/office/drawing/2014/main" id="{B75F56EE-B1B3-4BFE-BD7E-B861D47BF656}"/>
              </a:ext>
            </a:extLst>
          </p:cNvPr>
          <p:cNvSpPr txBox="1"/>
          <p:nvPr/>
        </p:nvSpPr>
        <p:spPr>
          <a:xfrm>
            <a:off x="535230" y="2742972"/>
            <a:ext cx="11363693" cy="646331"/>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JSON formati JS ile olusturulan web uygulamalarinda data saklamak ve uygulamalar arasinda data alisverisi yapmak (Request/Response) icin en cok tercih edilen formattir.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10" name="TextBox 9">
            <a:extLst>
              <a:ext uri="{FF2B5EF4-FFF2-40B4-BE49-F238E27FC236}">
                <a16:creationId xmlns:a16="http://schemas.microsoft.com/office/drawing/2014/main" id="{A9609C9E-B53F-47E3-B7AA-8B32B430775E}"/>
              </a:ext>
            </a:extLst>
          </p:cNvPr>
          <p:cNvSpPr txBox="1"/>
          <p:nvPr/>
        </p:nvSpPr>
        <p:spPr>
          <a:xfrm>
            <a:off x="535230" y="3630645"/>
            <a:ext cx="5959356" cy="369332"/>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JSON formatindaki bir data icin uc temel bolum vardir.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11" name="TextBox 10">
            <a:extLst>
              <a:ext uri="{FF2B5EF4-FFF2-40B4-BE49-F238E27FC236}">
                <a16:creationId xmlns:a16="http://schemas.microsoft.com/office/drawing/2014/main" id="{842CEE91-78FD-4336-9E79-E5D37430F013}"/>
              </a:ext>
            </a:extLst>
          </p:cNvPr>
          <p:cNvSpPr txBox="1"/>
          <p:nvPr/>
        </p:nvSpPr>
        <p:spPr>
          <a:xfrm>
            <a:off x="957261" y="4058591"/>
            <a:ext cx="10718924" cy="646331"/>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1- </a:t>
            </a:r>
            <a:r>
              <a:rPr lang="en-US" noProof="1">
                <a:solidFill>
                  <a:srgbClr val="C00000"/>
                </a:solidFill>
                <a:latin typeface="Bahnschrift SemiBold" panose="020B0502040204020203" pitchFamily="34" charset="0"/>
                <a:cs typeface="Arial" panose="020B0604020202020204" pitchFamily="34" charset="0"/>
              </a:rPr>
              <a:t>Suslu parantezler </a:t>
            </a:r>
            <a:r>
              <a:rPr lang="en-US" noProof="1">
                <a:latin typeface="Bahnschrift SemiBold" panose="020B0502040204020203" pitchFamily="34" charset="0"/>
                <a:cs typeface="Arial" panose="020B0604020202020204" pitchFamily="34" charset="0"/>
              </a:rPr>
              <a:t>: JSON formatindaki bir datanin nerede baslayip, nerede bittigini gosterir. Ihtiyac oldugunda NESTED (ic ice) JSON datalari olusturulabilir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12" name="Rectangle 11">
            <a:extLst>
              <a:ext uri="{FF2B5EF4-FFF2-40B4-BE49-F238E27FC236}">
                <a16:creationId xmlns:a16="http://schemas.microsoft.com/office/drawing/2014/main" id="{691AA44A-05B7-45ED-BFD3-479413809E50}"/>
              </a:ext>
            </a:extLst>
          </p:cNvPr>
          <p:cNvSpPr/>
          <p:nvPr/>
        </p:nvSpPr>
        <p:spPr>
          <a:xfrm>
            <a:off x="3838955" y="818636"/>
            <a:ext cx="436685" cy="46166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4" name="Rectangle 13">
            <a:extLst>
              <a:ext uri="{FF2B5EF4-FFF2-40B4-BE49-F238E27FC236}">
                <a16:creationId xmlns:a16="http://schemas.microsoft.com/office/drawing/2014/main" id="{E772BEF4-6299-4DC2-8751-6159FD4A9F44}"/>
              </a:ext>
            </a:extLst>
          </p:cNvPr>
          <p:cNvSpPr/>
          <p:nvPr/>
        </p:nvSpPr>
        <p:spPr>
          <a:xfrm>
            <a:off x="3838954" y="2177690"/>
            <a:ext cx="436685" cy="46166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5" name="TextBox 14">
            <a:extLst>
              <a:ext uri="{FF2B5EF4-FFF2-40B4-BE49-F238E27FC236}">
                <a16:creationId xmlns:a16="http://schemas.microsoft.com/office/drawing/2014/main" id="{6FD80A28-B96E-479F-947D-56F28257C4B9}"/>
              </a:ext>
            </a:extLst>
          </p:cNvPr>
          <p:cNvSpPr txBox="1"/>
          <p:nvPr/>
        </p:nvSpPr>
        <p:spPr>
          <a:xfrm>
            <a:off x="957261" y="4694099"/>
            <a:ext cx="10718924" cy="369332"/>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2- </a:t>
            </a:r>
            <a:r>
              <a:rPr lang="en-US" noProof="1">
                <a:solidFill>
                  <a:srgbClr val="C00000"/>
                </a:solidFill>
                <a:latin typeface="Bahnschrift SemiBold" panose="020B0502040204020203" pitchFamily="34" charset="0"/>
                <a:cs typeface="Arial" panose="020B0604020202020204" pitchFamily="34" charset="0"/>
              </a:rPr>
              <a:t>Keys</a:t>
            </a:r>
            <a:r>
              <a:rPr lang="en-US" noProof="1">
                <a:latin typeface="Bahnschrift SemiBold" panose="020B0502040204020203" pitchFamily="34" charset="0"/>
                <a:cs typeface="Arial" panose="020B0604020202020204" pitchFamily="34" charset="0"/>
              </a:rPr>
              <a:t> : JSON datalari icinde bulunan variable isimleridir.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16" name="Rectangle 15">
            <a:extLst>
              <a:ext uri="{FF2B5EF4-FFF2-40B4-BE49-F238E27FC236}">
                <a16:creationId xmlns:a16="http://schemas.microsoft.com/office/drawing/2014/main" id="{ACAED814-4F2E-4E70-8B9B-7C6373D2B652}"/>
              </a:ext>
            </a:extLst>
          </p:cNvPr>
          <p:cNvSpPr/>
          <p:nvPr/>
        </p:nvSpPr>
        <p:spPr>
          <a:xfrm>
            <a:off x="4706461" y="1185642"/>
            <a:ext cx="1702779" cy="112844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E3D7F5A4-617E-496F-8452-71FF931F1C77}"/>
              </a:ext>
            </a:extLst>
          </p:cNvPr>
          <p:cNvSpPr txBox="1"/>
          <p:nvPr/>
        </p:nvSpPr>
        <p:spPr>
          <a:xfrm>
            <a:off x="957261" y="5121095"/>
            <a:ext cx="10718924" cy="369332"/>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3- </a:t>
            </a:r>
            <a:r>
              <a:rPr lang="en-US" noProof="1">
                <a:solidFill>
                  <a:srgbClr val="C00000"/>
                </a:solidFill>
                <a:latin typeface="Bahnschrift SemiBold" panose="020B0502040204020203" pitchFamily="34" charset="0"/>
                <a:cs typeface="Arial" panose="020B0604020202020204" pitchFamily="34" charset="0"/>
              </a:rPr>
              <a:t>Values</a:t>
            </a:r>
            <a:r>
              <a:rPr lang="en-US" noProof="1">
                <a:latin typeface="Bahnschrift SemiBold" panose="020B0502040204020203" pitchFamily="34" charset="0"/>
                <a:cs typeface="Arial" panose="020B0604020202020204" pitchFamily="34" charset="0"/>
              </a:rPr>
              <a:t> : JSON datalari icinde bulunan variable’lara atanan degerlerdir.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18" name="Rectangle 17">
            <a:extLst>
              <a:ext uri="{FF2B5EF4-FFF2-40B4-BE49-F238E27FC236}">
                <a16:creationId xmlns:a16="http://schemas.microsoft.com/office/drawing/2014/main" id="{473B64C9-44E7-40D3-B599-C07B9F230CE8}"/>
              </a:ext>
            </a:extLst>
          </p:cNvPr>
          <p:cNvSpPr/>
          <p:nvPr/>
        </p:nvSpPr>
        <p:spPr>
          <a:xfrm>
            <a:off x="7473107" y="1180804"/>
            <a:ext cx="1163517" cy="112844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TextBox 18">
            <a:extLst>
              <a:ext uri="{FF2B5EF4-FFF2-40B4-BE49-F238E27FC236}">
                <a16:creationId xmlns:a16="http://schemas.microsoft.com/office/drawing/2014/main" id="{8400D13A-4C22-49D5-8983-A604E8D52986}"/>
              </a:ext>
            </a:extLst>
          </p:cNvPr>
          <p:cNvSpPr txBox="1"/>
          <p:nvPr/>
        </p:nvSpPr>
        <p:spPr>
          <a:xfrm>
            <a:off x="957261" y="5487692"/>
            <a:ext cx="10718924" cy="369332"/>
          </a:xfrm>
          <a:prstGeom prst="rect">
            <a:avLst/>
          </a:prstGeom>
          <a:noFill/>
        </p:spPr>
        <p:txBody>
          <a:bodyPr wrap="square">
            <a:spAutoFit/>
          </a:bodyPr>
          <a:lstStyle/>
          <a:p>
            <a:pPr algn="l"/>
            <a:r>
              <a:rPr lang="en-US" noProof="1">
                <a:solidFill>
                  <a:srgbClr val="C00000"/>
                </a:solidFill>
                <a:latin typeface="Bahnschrift SemiBold" panose="020B0502040204020203" pitchFamily="34" charset="0"/>
                <a:cs typeface="Arial" panose="020B0604020202020204" pitchFamily="34" charset="0"/>
              </a:rPr>
              <a:t>Keys</a:t>
            </a:r>
            <a:r>
              <a:rPr lang="en-US" noProof="1">
                <a:latin typeface="Bahnschrift SemiBold" panose="020B0502040204020203" pitchFamily="34" charset="0"/>
                <a:cs typeface="Arial" panose="020B0604020202020204" pitchFamily="34" charset="0"/>
              </a:rPr>
              <a:t> ve </a:t>
            </a:r>
            <a:r>
              <a:rPr lang="en-US" noProof="1">
                <a:solidFill>
                  <a:srgbClr val="C00000"/>
                </a:solidFill>
                <a:latin typeface="Bahnschrift SemiBold" panose="020B0502040204020203" pitchFamily="34" charset="0"/>
                <a:cs typeface="Arial" panose="020B0604020202020204" pitchFamily="34" charset="0"/>
              </a:rPr>
              <a:t>Values</a:t>
            </a:r>
            <a:r>
              <a:rPr lang="en-US" noProof="1">
                <a:latin typeface="Bahnschrift SemiBold" panose="020B0502040204020203" pitchFamily="34" charset="0"/>
                <a:cs typeface="Arial" panose="020B0604020202020204" pitchFamily="34" charset="0"/>
              </a:rPr>
              <a:t> arasinda </a:t>
            </a:r>
            <a:r>
              <a:rPr lang="en-US" noProof="1">
                <a:solidFill>
                  <a:srgbClr val="C00000"/>
                </a:solidFill>
                <a:latin typeface="Bahnschrift SemiBold" panose="020B0502040204020203" pitchFamily="34" charset="0"/>
                <a:cs typeface="Arial" panose="020B0604020202020204" pitchFamily="34" charset="0"/>
              </a:rPr>
              <a:t>: </a:t>
            </a:r>
            <a:r>
              <a:rPr lang="en-US" noProof="1">
                <a:latin typeface="Bahnschrift SemiBold" panose="020B0502040204020203" pitchFamily="34" charset="0"/>
                <a:cs typeface="Arial" panose="020B0604020202020204" pitchFamily="34" charset="0"/>
              </a:rPr>
              <a:t>kullanilir.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20" name="Rectangle 19">
            <a:extLst>
              <a:ext uri="{FF2B5EF4-FFF2-40B4-BE49-F238E27FC236}">
                <a16:creationId xmlns:a16="http://schemas.microsoft.com/office/drawing/2014/main" id="{BBB1FBE4-4D7A-45AC-ABBB-0C5CC772E700}"/>
              </a:ext>
            </a:extLst>
          </p:cNvPr>
          <p:cNvSpPr/>
          <p:nvPr/>
        </p:nvSpPr>
        <p:spPr>
          <a:xfrm>
            <a:off x="6504489" y="1180804"/>
            <a:ext cx="436686" cy="112844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080799D9-474B-4803-A2E3-8A53ECC4E4C3}"/>
              </a:ext>
            </a:extLst>
          </p:cNvPr>
          <p:cNvSpPr txBox="1"/>
          <p:nvPr/>
        </p:nvSpPr>
        <p:spPr>
          <a:xfrm>
            <a:off x="521688" y="5857024"/>
            <a:ext cx="10333881" cy="369332"/>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JSON kullandigi key – value yapisi ile Java’dan bildigimiz Map’e cok benzemektedir.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Tree>
    <p:extLst>
      <p:ext uri="{BB962C8B-B14F-4D97-AF65-F5344CB8AC3E}">
        <p14:creationId xmlns:p14="http://schemas.microsoft.com/office/powerpoint/2010/main" val="147456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down)">
                                      <p:cBhvr>
                                        <p:cTn id="33" dur="500"/>
                                        <p:tgtEl>
                                          <p:spTgt spid="15"/>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down)">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down)">
                                      <p:cBhvr>
                                        <p:cTn id="41" dur="500"/>
                                        <p:tgtEl>
                                          <p:spTgt spid="17"/>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down)">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down)">
                                      <p:cBhvr>
                                        <p:cTn id="49" dur="500"/>
                                        <p:tgtEl>
                                          <p:spTgt spid="19"/>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down)">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p:bldP spid="12" grpId="0" animBg="1"/>
      <p:bldP spid="14" grpId="0" animBg="1"/>
      <p:bldP spid="15" grpId="0"/>
      <p:bldP spid="16" grpId="0" animBg="1"/>
      <p:bldP spid="17" grpId="0"/>
      <p:bldP spid="18" grpId="0" animBg="1"/>
      <p:bldP spid="19" grpId="0"/>
      <p:bldP spid="20" grpId="0" animBg="1"/>
      <p:bldP spid="21"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3654668" y="222926"/>
            <a:ext cx="4929555" cy="369332"/>
          </a:xfrm>
          <a:prstGeom prst="rect">
            <a:avLst/>
          </a:prstGeom>
          <a:noFill/>
        </p:spPr>
        <p:txBody>
          <a:bodyPr wrap="square">
            <a:spAutoFit/>
          </a:bodyPr>
          <a:lstStyle/>
          <a:p>
            <a:pPr algn="ctr"/>
            <a:r>
              <a:rPr lang="en-US" b="0" i="0" noProof="1">
                <a:effectLst/>
                <a:latin typeface="Bahnschrift SemiBold" panose="020B0502040204020203" pitchFamily="34" charset="0"/>
              </a:rPr>
              <a:t>JSON </a:t>
            </a:r>
            <a:r>
              <a:rPr lang="en-US" noProof="1">
                <a:solidFill>
                  <a:schemeClr val="tx1"/>
                </a:solidFill>
                <a:latin typeface="Bahnschrift SemiBold" panose="020B0502040204020203" pitchFamily="34" charset="0"/>
                <a:cs typeface="Arial" panose="020B0604020202020204" pitchFamily="34" charset="0"/>
              </a:rPr>
              <a:t>Vs Map </a:t>
            </a:r>
            <a:endParaRPr lang="en-US" b="0" i="0" dirty="0">
              <a:effectLst/>
              <a:latin typeface="Bahnschrift SemiBold" panose="020B0502040204020203" pitchFamily="34" charset="0"/>
            </a:endParaRPr>
          </a:p>
        </p:txBody>
      </p:sp>
      <p:sp>
        <p:nvSpPr>
          <p:cNvPr id="9" name="TextBox 8">
            <a:extLst>
              <a:ext uri="{FF2B5EF4-FFF2-40B4-BE49-F238E27FC236}">
                <a16:creationId xmlns:a16="http://schemas.microsoft.com/office/drawing/2014/main" id="{B75F56EE-B1B3-4BFE-BD7E-B861D47BF656}"/>
              </a:ext>
            </a:extLst>
          </p:cNvPr>
          <p:cNvSpPr txBox="1"/>
          <p:nvPr/>
        </p:nvSpPr>
        <p:spPr>
          <a:xfrm>
            <a:off x="670596" y="785499"/>
            <a:ext cx="10718924" cy="369332"/>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API kullaniminda Key – Value yapisi oldugundan en cok kullanilan data yapilari Map ve JSONObject’tir. </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11" name="TextBox 10">
            <a:extLst>
              <a:ext uri="{FF2B5EF4-FFF2-40B4-BE49-F238E27FC236}">
                <a16:creationId xmlns:a16="http://schemas.microsoft.com/office/drawing/2014/main" id="{842CEE91-78FD-4336-9E79-E5D37430F013}"/>
              </a:ext>
            </a:extLst>
          </p:cNvPr>
          <p:cNvSpPr txBox="1"/>
          <p:nvPr/>
        </p:nvSpPr>
        <p:spPr>
          <a:xfrm>
            <a:off x="851753" y="4458087"/>
            <a:ext cx="1071892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cs typeface="Arial" panose="020B0604020202020204" pitchFamily="34" charset="0"/>
              </a:rPr>
              <a:t>Map </a:t>
            </a:r>
            <a:r>
              <a:rPr lang="en-US" noProof="1">
                <a:latin typeface="Bahnschrift SemiBold" panose="020B0502040204020203" pitchFamily="34" charset="0"/>
                <a:cs typeface="Arial" panose="020B0604020202020204" pitchFamily="34" charset="0"/>
              </a:rPr>
              <a:t>olusturulurken kullanacagimiz key – value icin data turleri belirtilmek zorundadir, ancak </a:t>
            </a:r>
            <a:r>
              <a:rPr lang="en-US" noProof="1">
                <a:solidFill>
                  <a:srgbClr val="C00000"/>
                </a:solidFill>
                <a:latin typeface="Bahnschrift SemiBold" panose="020B0502040204020203" pitchFamily="34" charset="0"/>
                <a:cs typeface="Arial" panose="020B0604020202020204" pitchFamily="34" charset="0"/>
              </a:rPr>
              <a:t>JSONObject </a:t>
            </a:r>
            <a:r>
              <a:rPr lang="en-US" noProof="1">
                <a:latin typeface="Bahnschrift SemiBold" panose="020B0502040204020203" pitchFamily="34" charset="0"/>
                <a:cs typeface="Arial" panose="020B0604020202020204" pitchFamily="34" charset="0"/>
              </a:rPr>
              <a:t> icin data turlerinin belirtilmesine gerek yoktur.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15" name="TextBox 14">
            <a:extLst>
              <a:ext uri="{FF2B5EF4-FFF2-40B4-BE49-F238E27FC236}">
                <a16:creationId xmlns:a16="http://schemas.microsoft.com/office/drawing/2014/main" id="{6FD80A28-B96E-479F-947D-56F28257C4B9}"/>
              </a:ext>
            </a:extLst>
          </p:cNvPr>
          <p:cNvSpPr txBox="1"/>
          <p:nvPr/>
        </p:nvSpPr>
        <p:spPr>
          <a:xfrm>
            <a:off x="851753" y="5388776"/>
            <a:ext cx="1071892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cs typeface="Arial" panose="020B0604020202020204" pitchFamily="34" charset="0"/>
              </a:rPr>
              <a:t>Map </a:t>
            </a:r>
            <a:r>
              <a:rPr lang="en-US" noProof="1">
                <a:latin typeface="Bahnschrift SemiBold" panose="020B0502040204020203" pitchFamily="34" charset="0"/>
                <a:cs typeface="Arial" panose="020B0604020202020204" pitchFamily="34" charset="0"/>
              </a:rPr>
              <a:t>olusturulurken belirttigimiz data turleri disinda data kullandigimizda Compile Time Error CTE olusur, </a:t>
            </a:r>
            <a:r>
              <a:rPr lang="en-US" noProof="1">
                <a:solidFill>
                  <a:srgbClr val="C00000"/>
                </a:solidFill>
                <a:latin typeface="Bahnschrift SemiBold" panose="020B0502040204020203" pitchFamily="34" charset="0"/>
                <a:cs typeface="Arial" panose="020B0604020202020204" pitchFamily="34" charset="0"/>
              </a:rPr>
              <a:t>JSONObject </a:t>
            </a:r>
            <a:r>
              <a:rPr lang="en-US" noProof="1">
                <a:latin typeface="Bahnschrift SemiBold" panose="020B0502040204020203" pitchFamily="34" charset="0"/>
                <a:cs typeface="Arial" panose="020B0604020202020204" pitchFamily="34" charset="0"/>
              </a:rPr>
              <a:t> icin data turlerinin bir onemi yoktur dolayisiyla da kullanim acisindan </a:t>
            </a:r>
            <a:r>
              <a:rPr lang="en-US" noProof="1">
                <a:solidFill>
                  <a:srgbClr val="C00000"/>
                </a:solidFill>
                <a:latin typeface="Bahnschrift SemiBold" panose="020B0502040204020203" pitchFamily="34" charset="0"/>
                <a:cs typeface="Arial" panose="020B0604020202020204" pitchFamily="34" charset="0"/>
              </a:rPr>
              <a:t>esnektir</a:t>
            </a:r>
            <a:r>
              <a:rPr lang="en-US" noProof="1">
                <a:latin typeface="Bahnschrift SemiBold" panose="020B0502040204020203" pitchFamily="34" charset="0"/>
                <a:cs typeface="Arial" panose="020B0604020202020204" pitchFamily="34" charset="0"/>
              </a:rPr>
              <a:t>.</a:t>
            </a:r>
          </a:p>
        </p:txBody>
      </p:sp>
      <p:pic>
        <p:nvPicPr>
          <p:cNvPr id="3" name="Picture 2">
            <a:extLst>
              <a:ext uri="{FF2B5EF4-FFF2-40B4-BE49-F238E27FC236}">
                <a16:creationId xmlns:a16="http://schemas.microsoft.com/office/drawing/2014/main" id="{BFF5853C-D898-4296-8A6E-CF9E6EADE3A7}"/>
              </a:ext>
            </a:extLst>
          </p:cNvPr>
          <p:cNvPicPr>
            <a:picLocks noChangeAspect="1"/>
          </p:cNvPicPr>
          <p:nvPr/>
        </p:nvPicPr>
        <p:blipFill>
          <a:blip r:embed="rId2"/>
          <a:stretch>
            <a:fillRect/>
          </a:stretch>
        </p:blipFill>
        <p:spPr>
          <a:xfrm>
            <a:off x="1247958" y="1705184"/>
            <a:ext cx="4533900" cy="2305050"/>
          </a:xfrm>
          <a:prstGeom prst="rect">
            <a:avLst/>
          </a:prstGeom>
        </p:spPr>
      </p:pic>
      <p:pic>
        <p:nvPicPr>
          <p:cNvPr id="8" name="Picture 7">
            <a:extLst>
              <a:ext uri="{FF2B5EF4-FFF2-40B4-BE49-F238E27FC236}">
                <a16:creationId xmlns:a16="http://schemas.microsoft.com/office/drawing/2014/main" id="{BB651298-41C5-4357-BB01-E5145A3CF161}"/>
              </a:ext>
            </a:extLst>
          </p:cNvPr>
          <p:cNvPicPr>
            <a:picLocks noChangeAspect="1"/>
          </p:cNvPicPr>
          <p:nvPr/>
        </p:nvPicPr>
        <p:blipFill>
          <a:blip r:embed="rId3"/>
          <a:stretch>
            <a:fillRect/>
          </a:stretch>
        </p:blipFill>
        <p:spPr>
          <a:xfrm>
            <a:off x="6316723" y="1707415"/>
            <a:ext cx="3819525" cy="2343150"/>
          </a:xfrm>
          <a:prstGeom prst="rect">
            <a:avLst/>
          </a:prstGeom>
        </p:spPr>
      </p:pic>
      <p:sp>
        <p:nvSpPr>
          <p:cNvPr id="21" name="Rectangle 20">
            <a:extLst>
              <a:ext uri="{FF2B5EF4-FFF2-40B4-BE49-F238E27FC236}">
                <a16:creationId xmlns:a16="http://schemas.microsoft.com/office/drawing/2014/main" id="{3239E480-C858-4F30-A4C4-D097EF3BC492}"/>
              </a:ext>
            </a:extLst>
          </p:cNvPr>
          <p:cNvSpPr/>
          <p:nvPr/>
        </p:nvSpPr>
        <p:spPr>
          <a:xfrm>
            <a:off x="1247958" y="1705184"/>
            <a:ext cx="4533900" cy="234315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Rectangle 21">
            <a:extLst>
              <a:ext uri="{FF2B5EF4-FFF2-40B4-BE49-F238E27FC236}">
                <a16:creationId xmlns:a16="http://schemas.microsoft.com/office/drawing/2014/main" id="{462272F8-16C7-49A9-BB36-0A1D5B840293}"/>
              </a:ext>
            </a:extLst>
          </p:cNvPr>
          <p:cNvSpPr/>
          <p:nvPr/>
        </p:nvSpPr>
        <p:spPr>
          <a:xfrm>
            <a:off x="6316723" y="1714828"/>
            <a:ext cx="3819525" cy="234315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3" name="Rectangle 22">
            <a:extLst>
              <a:ext uri="{FF2B5EF4-FFF2-40B4-BE49-F238E27FC236}">
                <a16:creationId xmlns:a16="http://schemas.microsoft.com/office/drawing/2014/main" id="{9BA29EB5-0E45-43F8-AC42-2229D26AEF07}"/>
              </a:ext>
            </a:extLst>
          </p:cNvPr>
          <p:cNvSpPr/>
          <p:nvPr/>
        </p:nvSpPr>
        <p:spPr>
          <a:xfrm>
            <a:off x="1635015" y="2201984"/>
            <a:ext cx="1811569" cy="27158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Rectangle 23">
            <a:extLst>
              <a:ext uri="{FF2B5EF4-FFF2-40B4-BE49-F238E27FC236}">
                <a16:creationId xmlns:a16="http://schemas.microsoft.com/office/drawing/2014/main" id="{2176781D-74CA-481C-99BF-082BD3739C76}"/>
              </a:ext>
            </a:extLst>
          </p:cNvPr>
          <p:cNvSpPr/>
          <p:nvPr/>
        </p:nvSpPr>
        <p:spPr>
          <a:xfrm>
            <a:off x="6705600" y="2225430"/>
            <a:ext cx="1570892" cy="30368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Rectangle 24">
            <a:extLst>
              <a:ext uri="{FF2B5EF4-FFF2-40B4-BE49-F238E27FC236}">
                <a16:creationId xmlns:a16="http://schemas.microsoft.com/office/drawing/2014/main" id="{BA513D9D-F129-4228-B39C-60BA36B572A0}"/>
              </a:ext>
            </a:extLst>
          </p:cNvPr>
          <p:cNvSpPr/>
          <p:nvPr/>
        </p:nvSpPr>
        <p:spPr>
          <a:xfrm>
            <a:off x="1703339" y="2692282"/>
            <a:ext cx="2669369" cy="87153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6" name="Rectangle 25">
            <a:extLst>
              <a:ext uri="{FF2B5EF4-FFF2-40B4-BE49-F238E27FC236}">
                <a16:creationId xmlns:a16="http://schemas.microsoft.com/office/drawing/2014/main" id="{9190D7ED-16DD-4323-BE48-911C6FF691CC}"/>
              </a:ext>
            </a:extLst>
          </p:cNvPr>
          <p:cNvSpPr/>
          <p:nvPr/>
        </p:nvSpPr>
        <p:spPr>
          <a:xfrm>
            <a:off x="6705600" y="2719215"/>
            <a:ext cx="2669369" cy="87153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136663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down)">
                                      <p:cBhvr>
                                        <p:cTn id="26" dur="500"/>
                                        <p:tgtEl>
                                          <p:spTgt spid="2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down)">
                                      <p:cBhvr>
                                        <p:cTn id="2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p:bldP spid="23" grpId="0" animBg="1"/>
      <p:bldP spid="24" grpId="0" animBg="1"/>
      <p:bldP spid="25" grpId="0" animBg="1"/>
      <p:bldP spid="26"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F9ABA3-6D73-44DE-BAFF-C261D7B86CD4}"/>
              </a:ext>
            </a:extLst>
          </p:cNvPr>
          <p:cNvPicPr>
            <a:picLocks noChangeAspect="1"/>
          </p:cNvPicPr>
          <p:nvPr/>
        </p:nvPicPr>
        <p:blipFill>
          <a:blip r:embed="rId2"/>
          <a:stretch>
            <a:fillRect/>
          </a:stretch>
        </p:blipFill>
        <p:spPr>
          <a:xfrm>
            <a:off x="6685084" y="1002704"/>
            <a:ext cx="2914474" cy="2791169"/>
          </a:xfrm>
          <a:prstGeom prst="rect">
            <a:avLst/>
          </a:prstGeom>
        </p:spPr>
      </p:pic>
      <p:sp>
        <p:nvSpPr>
          <p:cNvPr id="17" name="Rectangle 16">
            <a:extLst>
              <a:ext uri="{FF2B5EF4-FFF2-40B4-BE49-F238E27FC236}">
                <a16:creationId xmlns:a16="http://schemas.microsoft.com/office/drawing/2014/main" id="{064249D4-05EE-4331-9AC4-319E3AD28F77}"/>
              </a:ext>
            </a:extLst>
          </p:cNvPr>
          <p:cNvSpPr/>
          <p:nvPr/>
        </p:nvSpPr>
        <p:spPr>
          <a:xfrm>
            <a:off x="1083543" y="4186639"/>
            <a:ext cx="5161809" cy="2011931"/>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F7DC051-4FB6-43BB-A9D6-3C236B2A104C}"/>
              </a:ext>
            </a:extLst>
          </p:cNvPr>
          <p:cNvSpPr/>
          <p:nvPr/>
        </p:nvSpPr>
        <p:spPr>
          <a:xfrm>
            <a:off x="6673360" y="964621"/>
            <a:ext cx="2926197" cy="282925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2" name="TextBox 11">
            <a:extLst>
              <a:ext uri="{FF2B5EF4-FFF2-40B4-BE49-F238E27FC236}">
                <a16:creationId xmlns:a16="http://schemas.microsoft.com/office/drawing/2014/main" id="{158A087C-F922-4E5B-8CB7-0E732F89E9BD}"/>
              </a:ext>
            </a:extLst>
          </p:cNvPr>
          <p:cNvSpPr txBox="1"/>
          <p:nvPr/>
        </p:nvSpPr>
        <p:spPr>
          <a:xfrm>
            <a:off x="3933853" y="202522"/>
            <a:ext cx="4133441" cy="369332"/>
          </a:xfrm>
          <a:prstGeom prst="rect">
            <a:avLst/>
          </a:prstGeom>
          <a:noFill/>
        </p:spPr>
        <p:txBody>
          <a:bodyPr wrap="square">
            <a:spAutoFit/>
          </a:bodyPr>
          <a:lstStyle/>
          <a:p>
            <a:pPr algn="ctr"/>
            <a:r>
              <a:rPr lang="en-US" b="0" i="0" noProof="1">
                <a:effectLst/>
                <a:latin typeface="Bahnschrift SemiBold" panose="020B0502040204020203" pitchFamily="34" charset="0"/>
              </a:rPr>
              <a:t>JSON </a:t>
            </a:r>
            <a:r>
              <a:rPr lang="en-US" noProof="1">
                <a:latin typeface="Bahnschrift SemiBold" panose="020B0502040204020203" pitchFamily="34" charset="0"/>
              </a:rPr>
              <a:t>OBJECT</a:t>
            </a:r>
            <a:r>
              <a:rPr lang="en-US" dirty="0">
                <a:latin typeface="Bahnschrift SemiBold" panose="020B0502040204020203" pitchFamily="34" charset="0"/>
              </a:rPr>
              <a:t> </a:t>
            </a:r>
            <a:r>
              <a:rPr lang="en-US" noProof="1">
                <a:solidFill>
                  <a:schemeClr val="tx1"/>
                </a:solidFill>
                <a:latin typeface="Bahnschrift SemiBold" panose="020B0502040204020203" pitchFamily="34" charset="0"/>
                <a:cs typeface="Arial" panose="020B0604020202020204" pitchFamily="34" charset="0"/>
              </a:rPr>
              <a:t>OLUSTURMA</a:t>
            </a:r>
            <a:endParaRPr lang="en-US" b="0" i="0" dirty="0">
              <a:effectLst/>
              <a:latin typeface="Bahnschrift SemiBold" panose="020B0502040204020203" pitchFamily="34" charset="0"/>
            </a:endParaRPr>
          </a:p>
        </p:txBody>
      </p:sp>
      <p:sp>
        <p:nvSpPr>
          <p:cNvPr id="13" name="TextBox 12">
            <a:extLst>
              <a:ext uri="{FF2B5EF4-FFF2-40B4-BE49-F238E27FC236}">
                <a16:creationId xmlns:a16="http://schemas.microsoft.com/office/drawing/2014/main" id="{DB912B1F-B09E-4D79-A9AE-D6010284AD2A}"/>
              </a:ext>
            </a:extLst>
          </p:cNvPr>
          <p:cNvSpPr txBox="1"/>
          <p:nvPr/>
        </p:nvSpPr>
        <p:spPr>
          <a:xfrm>
            <a:off x="1244372" y="4313698"/>
            <a:ext cx="4756202" cy="175432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noProof="1">
                <a:ln>
                  <a:noFill/>
                </a:ln>
                <a:solidFill>
                  <a:srgbClr val="000000"/>
                </a:solidFill>
                <a:effectLst/>
                <a:latin typeface="Bahnschrift SemiBold" panose="020B0502040204020203" pitchFamily="34" charset="0"/>
              </a:rPr>
              <a:t>JSONObject jsonObject=</a:t>
            </a:r>
            <a:r>
              <a:rPr kumimoji="0" lang="en-US" altLang="en-US" sz="1800" b="1" i="0" u="none" strike="noStrike" cap="none" normalizeH="0" baseline="0" noProof="1">
                <a:ln>
                  <a:noFill/>
                </a:ln>
                <a:solidFill>
                  <a:srgbClr val="000080"/>
                </a:solidFill>
                <a:effectLst/>
                <a:latin typeface="Bahnschrift SemiBold" panose="020B0502040204020203" pitchFamily="34" charset="0"/>
              </a:rPr>
              <a:t>new </a:t>
            </a:r>
            <a:r>
              <a:rPr kumimoji="0" lang="en-US" altLang="en-US" sz="1800" b="0" i="0" u="none" strike="noStrike" cap="none" normalizeH="0" baseline="0" noProof="1">
                <a:ln>
                  <a:noFill/>
                </a:ln>
                <a:solidFill>
                  <a:srgbClr val="000000"/>
                </a:solidFill>
                <a:effectLst/>
                <a:latin typeface="Bahnschrift SemiBold" panose="020B0502040204020203" pitchFamily="34" charset="0"/>
              </a:rPr>
              <a:t>JSONObject();</a:t>
            </a:r>
            <a:br>
              <a:rPr kumimoji="0" lang="en-US" altLang="en-US" sz="1800" b="0" i="0" u="none" strike="noStrike" cap="none" normalizeH="0" baseline="0" noProof="1">
                <a:ln>
                  <a:noFill/>
                </a:ln>
                <a:solidFill>
                  <a:srgbClr val="000000"/>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jsonObject.put(</a:t>
            </a:r>
            <a:r>
              <a:rPr kumimoji="0" lang="en-US" altLang="en-US" sz="1800" b="1" i="0" u="none" strike="noStrike" cap="none" normalizeH="0" baseline="0" noProof="1">
                <a:ln>
                  <a:noFill/>
                </a:ln>
                <a:solidFill>
                  <a:srgbClr val="008000"/>
                </a:solidFill>
                <a:effectLst/>
                <a:latin typeface="Bahnschrift SemiBold" panose="020B0502040204020203" pitchFamily="34" charset="0"/>
              </a:rPr>
              <a:t>"title"</a:t>
            </a:r>
            <a:r>
              <a:rPr kumimoji="0" lang="en-US" altLang="en-US" sz="1800" b="0" i="0" u="none" strike="noStrike" cap="none" normalizeH="0" baseline="0" noProof="1">
                <a:ln>
                  <a:noFill/>
                </a:ln>
                <a:solidFill>
                  <a:srgbClr val="000000"/>
                </a:solidFill>
                <a:effectLst/>
                <a:latin typeface="Bahnschrift SemiBold" panose="020B0502040204020203" pitchFamily="34" charset="0"/>
              </a:rPr>
              <a:t>, </a:t>
            </a:r>
            <a:r>
              <a:rPr kumimoji="0" lang="en-US" altLang="en-US" sz="1800" b="1" i="0" u="none" strike="noStrike" cap="none" normalizeH="0" baseline="0" noProof="1">
                <a:ln>
                  <a:noFill/>
                </a:ln>
                <a:solidFill>
                  <a:srgbClr val="008000"/>
                </a:solidFill>
                <a:effectLst/>
                <a:latin typeface="Bahnschrift SemiBold" panose="020B0502040204020203" pitchFamily="34" charset="0"/>
              </a:rPr>
              <a:t>"Ahmet"</a:t>
            </a:r>
            <a:r>
              <a:rPr kumimoji="0" lang="en-US" altLang="en-US" sz="1800" b="0" i="0" u="none" strike="noStrike" cap="none" normalizeH="0" baseline="0" noProof="1">
                <a:ln>
                  <a:noFill/>
                </a:ln>
                <a:solidFill>
                  <a:srgbClr val="000000"/>
                </a:solidFill>
                <a:effectLst/>
                <a:latin typeface="Bahnschrift SemiBold" panose="020B0502040204020203" pitchFamily="34" charset="0"/>
              </a:rPr>
              <a:t>);</a:t>
            </a:r>
            <a:br>
              <a:rPr kumimoji="0" lang="en-US" altLang="en-US" sz="1800" b="0" i="0" u="none" strike="noStrike" cap="none" normalizeH="0" baseline="0" noProof="1">
                <a:ln>
                  <a:noFill/>
                </a:ln>
                <a:solidFill>
                  <a:srgbClr val="000000"/>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jsonObject.put(</a:t>
            </a:r>
            <a:r>
              <a:rPr kumimoji="0" lang="en-US" altLang="en-US" sz="1800" b="1" i="0" u="none" strike="noStrike" cap="none" normalizeH="0" baseline="0" noProof="1">
                <a:ln>
                  <a:noFill/>
                </a:ln>
                <a:solidFill>
                  <a:srgbClr val="008000"/>
                </a:solidFill>
                <a:effectLst/>
                <a:latin typeface="Bahnschrift SemiBold" panose="020B0502040204020203" pitchFamily="34" charset="0"/>
              </a:rPr>
              <a:t>"body"</a:t>
            </a:r>
            <a:r>
              <a:rPr kumimoji="0" lang="en-US" altLang="en-US" sz="1800" b="0" i="0" u="none" strike="noStrike" cap="none" normalizeH="0" baseline="0" noProof="1">
                <a:ln>
                  <a:noFill/>
                </a:ln>
                <a:solidFill>
                  <a:srgbClr val="000000"/>
                </a:solidFill>
                <a:effectLst/>
                <a:latin typeface="Bahnschrift SemiBold" panose="020B0502040204020203" pitchFamily="34" charset="0"/>
              </a:rPr>
              <a:t>, </a:t>
            </a:r>
            <a:r>
              <a:rPr kumimoji="0" lang="en-US" altLang="en-US" sz="1800" b="1" i="0" u="none" strike="noStrike" cap="none" normalizeH="0" baseline="0" noProof="1">
                <a:ln>
                  <a:noFill/>
                </a:ln>
                <a:solidFill>
                  <a:srgbClr val="008000"/>
                </a:solidFill>
                <a:effectLst/>
                <a:latin typeface="Bahnschrift SemiBold" panose="020B0502040204020203" pitchFamily="34" charset="0"/>
              </a:rPr>
              <a:t>"Merhaba"</a:t>
            </a:r>
            <a:r>
              <a:rPr kumimoji="0" lang="en-US" altLang="en-US" sz="1800" b="0" i="0" u="none" strike="noStrike" cap="none" normalizeH="0" baseline="0" noProof="1">
                <a:ln>
                  <a:noFill/>
                </a:ln>
                <a:solidFill>
                  <a:srgbClr val="000000"/>
                </a:solidFill>
                <a:effectLst/>
                <a:latin typeface="Bahnschrift SemiBold" panose="020B0502040204020203" pitchFamily="34" charset="0"/>
              </a:rPr>
              <a:t>);</a:t>
            </a:r>
            <a:br>
              <a:rPr kumimoji="0" lang="en-US" altLang="en-US" sz="1800" b="0" i="0" u="none" strike="noStrike" cap="none" normalizeH="0" baseline="0" noProof="1">
                <a:ln>
                  <a:noFill/>
                </a:ln>
                <a:solidFill>
                  <a:srgbClr val="000000"/>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jsonObject.put(</a:t>
            </a:r>
            <a:r>
              <a:rPr kumimoji="0" lang="en-US" altLang="en-US" sz="1800" b="1" i="0" u="none" strike="noStrike" cap="none" normalizeH="0" baseline="0" noProof="1">
                <a:ln>
                  <a:noFill/>
                </a:ln>
                <a:solidFill>
                  <a:srgbClr val="008000"/>
                </a:solidFill>
                <a:effectLst/>
                <a:latin typeface="Bahnschrift SemiBold" panose="020B0502040204020203" pitchFamily="34" charset="0"/>
              </a:rPr>
              <a:t>"userId"</a:t>
            </a:r>
            <a:r>
              <a:rPr kumimoji="0" lang="en-US" altLang="en-US" sz="1800" b="0" i="0" u="none" strike="noStrike" cap="none" normalizeH="0" baseline="0" noProof="1">
                <a:ln>
                  <a:noFill/>
                </a:ln>
                <a:solidFill>
                  <a:srgbClr val="000000"/>
                </a:solidFill>
                <a:effectLst/>
                <a:latin typeface="Bahnschrift SemiBold" panose="020B0502040204020203" pitchFamily="34" charset="0"/>
              </a:rPr>
              <a:t>, </a:t>
            </a:r>
            <a:r>
              <a:rPr kumimoji="0" lang="en-US" altLang="en-US" sz="1800" b="0" i="0" u="none" strike="noStrike" cap="none" normalizeH="0" baseline="0" noProof="1">
                <a:ln>
                  <a:noFill/>
                </a:ln>
                <a:solidFill>
                  <a:srgbClr val="0000FF"/>
                </a:solidFill>
                <a:effectLst/>
                <a:latin typeface="Bahnschrift SemiBold" panose="020B0502040204020203" pitchFamily="34" charset="0"/>
              </a:rPr>
              <a:t>1</a:t>
            </a:r>
            <a:r>
              <a:rPr kumimoji="0" lang="en-US" altLang="en-US" sz="1800" b="0" i="0" u="none" strike="noStrike" cap="none" normalizeH="0" baseline="0" noProof="1">
                <a:ln>
                  <a:noFill/>
                </a:ln>
                <a:solidFill>
                  <a:srgbClr val="000000"/>
                </a:solidFill>
                <a:effectLst/>
                <a:latin typeface="Bahnschrift SemiBold" panose="020B0502040204020203" pitchFamily="34" charset="0"/>
              </a:rPr>
              <a:t>);</a:t>
            </a:r>
            <a:br>
              <a:rPr kumimoji="0" lang="en-US" altLang="en-US" sz="1800" b="0" i="0" u="none" strike="noStrike" cap="none" normalizeH="0" baseline="0" noProof="1">
                <a:ln>
                  <a:noFill/>
                </a:ln>
                <a:solidFill>
                  <a:srgbClr val="000000"/>
                </a:solidFill>
                <a:effectLst/>
                <a:latin typeface="Bahnschrift SemiBold" panose="020B0502040204020203" pitchFamily="34" charset="0"/>
              </a:rPr>
            </a:br>
            <a:br>
              <a:rPr kumimoji="0" lang="en-US" altLang="en-US" sz="1800" b="0" i="0" u="none" strike="noStrike" cap="none" normalizeH="0" baseline="0" noProof="1">
                <a:ln>
                  <a:noFill/>
                </a:ln>
                <a:solidFill>
                  <a:srgbClr val="000000"/>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System.</a:t>
            </a:r>
            <a:r>
              <a:rPr kumimoji="0" lang="en-US" altLang="en-US" sz="1800" b="1" i="1" u="none" strike="noStrike" cap="none" normalizeH="0" baseline="0" noProof="1">
                <a:ln>
                  <a:noFill/>
                </a:ln>
                <a:solidFill>
                  <a:srgbClr val="660E7A"/>
                </a:solidFill>
                <a:effectLst/>
                <a:latin typeface="Bahnschrift SemiBold" panose="020B0502040204020203" pitchFamily="34" charset="0"/>
              </a:rPr>
              <a:t>out</a:t>
            </a:r>
            <a:r>
              <a:rPr kumimoji="0" lang="en-US" altLang="en-US" sz="1800" b="0" i="0" u="none" strike="noStrike" cap="none" normalizeH="0" baseline="0" noProof="1">
                <a:ln>
                  <a:noFill/>
                </a:ln>
                <a:solidFill>
                  <a:srgbClr val="000000"/>
                </a:solidFill>
                <a:effectLst/>
                <a:latin typeface="Bahnschrift SemiBold" panose="020B0502040204020203" pitchFamily="34" charset="0"/>
              </a:rPr>
              <a:t>.println(jsonObject.toString());</a:t>
            </a:r>
            <a:endParaRPr kumimoji="0" lang="en-US" altLang="en-US" sz="3200" b="0" i="0" u="none" strike="noStrike" cap="none" normalizeH="0" baseline="0" noProof="1">
              <a:ln>
                <a:noFill/>
              </a:ln>
              <a:solidFill>
                <a:schemeClr val="tx1"/>
              </a:solidFill>
              <a:effectLst/>
              <a:latin typeface="Bahnschrift SemiBold" panose="020B0502040204020203" pitchFamily="34" charset="0"/>
            </a:endParaRPr>
          </a:p>
        </p:txBody>
      </p:sp>
      <p:sp>
        <p:nvSpPr>
          <p:cNvPr id="18" name="Rectangle 17">
            <a:extLst>
              <a:ext uri="{FF2B5EF4-FFF2-40B4-BE49-F238E27FC236}">
                <a16:creationId xmlns:a16="http://schemas.microsoft.com/office/drawing/2014/main" id="{BBB668E9-29A2-494F-A023-FBE2DE2A64EC}"/>
              </a:ext>
            </a:extLst>
          </p:cNvPr>
          <p:cNvSpPr/>
          <p:nvPr/>
        </p:nvSpPr>
        <p:spPr>
          <a:xfrm>
            <a:off x="6409246" y="4186639"/>
            <a:ext cx="4829830" cy="2052613"/>
          </a:xfrm>
          <a:prstGeom prst="rect">
            <a:avLst/>
          </a:prstGeom>
          <a:solidFill>
            <a:schemeClr val="bg1"/>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TextBox 21">
            <a:extLst>
              <a:ext uri="{FF2B5EF4-FFF2-40B4-BE49-F238E27FC236}">
                <a16:creationId xmlns:a16="http://schemas.microsoft.com/office/drawing/2014/main" id="{EB2C4ACA-E18A-4476-937F-C530903EEFB8}"/>
              </a:ext>
            </a:extLst>
          </p:cNvPr>
          <p:cNvSpPr txBox="1"/>
          <p:nvPr/>
        </p:nvSpPr>
        <p:spPr>
          <a:xfrm>
            <a:off x="6417423" y="4347317"/>
            <a:ext cx="4694434" cy="1754326"/>
          </a:xfrm>
          <a:prstGeom prst="rect">
            <a:avLst/>
          </a:prstGeom>
          <a:noFill/>
        </p:spPr>
        <p:txBody>
          <a:bodyPr wrap="square">
            <a:spAutoFit/>
          </a:bodyPr>
          <a:lstStyle/>
          <a:p>
            <a:r>
              <a:rPr lang="en-US" noProof="1"/>
              <a:t>{"title":"Ahmet","body":"Merhaba","userId":1}</a:t>
            </a:r>
          </a:p>
          <a:p>
            <a:r>
              <a:rPr lang="en-US" noProof="1"/>
              <a:t>             {</a:t>
            </a:r>
          </a:p>
          <a:p>
            <a:r>
              <a:rPr lang="en-US" noProof="1"/>
              <a:t>	"title":"Ahmet",</a:t>
            </a:r>
          </a:p>
          <a:p>
            <a:r>
              <a:rPr lang="en-US" noProof="1"/>
              <a:t>	"body":"Merhaba",</a:t>
            </a:r>
          </a:p>
          <a:p>
            <a:r>
              <a:rPr lang="en-US" noProof="1"/>
              <a:t>	"userId":1</a:t>
            </a:r>
          </a:p>
          <a:p>
            <a:r>
              <a:rPr lang="en-US" noProof="1"/>
              <a:t>	}</a:t>
            </a:r>
          </a:p>
        </p:txBody>
      </p:sp>
      <p:sp>
        <p:nvSpPr>
          <p:cNvPr id="19" name="TextBox 18">
            <a:extLst>
              <a:ext uri="{FF2B5EF4-FFF2-40B4-BE49-F238E27FC236}">
                <a16:creationId xmlns:a16="http://schemas.microsoft.com/office/drawing/2014/main" id="{467C9809-F219-413E-BE4B-1B6F1D1AEE04}"/>
              </a:ext>
            </a:extLst>
          </p:cNvPr>
          <p:cNvSpPr txBox="1"/>
          <p:nvPr/>
        </p:nvSpPr>
        <p:spPr>
          <a:xfrm>
            <a:off x="1899919" y="1155751"/>
            <a:ext cx="4536789" cy="2585323"/>
          </a:xfrm>
          <a:prstGeom prst="rect">
            <a:avLst/>
          </a:prstGeom>
          <a:noFill/>
        </p:spPr>
        <p:txBody>
          <a:bodyPr wrap="square">
            <a:spAutoFit/>
          </a:bodyPr>
          <a:lstStyle/>
          <a:p>
            <a:r>
              <a:rPr lang="en-US" altLang="en-US" dirty="0">
                <a:solidFill>
                  <a:srgbClr val="C00000"/>
                </a:solidFill>
                <a:latin typeface="Bahnschrift SemiBold" panose="020B0502040204020203" pitchFamily="34" charset="0"/>
                <a:cs typeface="Segoe UI" panose="020B0502040204020203" pitchFamily="34" charset="0"/>
              </a:rPr>
              <a:t>C3_JsonObjesiOlusturma</a:t>
            </a:r>
            <a:endParaRPr lang="en-US" noProof="1">
              <a:latin typeface="Bahnschrift SemiBold" panose="020B0502040204020203" pitchFamily="34" charset="0"/>
            </a:endParaRPr>
          </a:p>
          <a:p>
            <a:r>
              <a:rPr lang="en-US" noProof="1">
                <a:latin typeface="Bahnschrift SemiBold" panose="020B0502040204020203" pitchFamily="34" charset="0"/>
              </a:rPr>
              <a:t>Asagidaki JSON Objesini olusturup konsolda yazdirin.</a:t>
            </a:r>
          </a:p>
          <a:p>
            <a:endParaRPr lang="en-US" noProof="1"/>
          </a:p>
          <a:p>
            <a:r>
              <a:rPr lang="en-US" noProof="1"/>
              <a:t>	{</a:t>
            </a:r>
          </a:p>
          <a:p>
            <a:r>
              <a:rPr lang="en-US" noProof="1"/>
              <a:t>	"title":"Ahmet",</a:t>
            </a:r>
          </a:p>
          <a:p>
            <a:r>
              <a:rPr lang="en-US" noProof="1"/>
              <a:t>	"body":"Merhaba",</a:t>
            </a:r>
          </a:p>
          <a:p>
            <a:r>
              <a:rPr lang="en-US" noProof="1"/>
              <a:t>	"userId":1</a:t>
            </a:r>
          </a:p>
          <a:p>
            <a:r>
              <a:rPr lang="en-US" noProof="1"/>
              <a:t>	}</a:t>
            </a:r>
          </a:p>
        </p:txBody>
      </p:sp>
      <p:sp>
        <p:nvSpPr>
          <p:cNvPr id="21" name="Rectangle 20">
            <a:extLst>
              <a:ext uri="{FF2B5EF4-FFF2-40B4-BE49-F238E27FC236}">
                <a16:creationId xmlns:a16="http://schemas.microsoft.com/office/drawing/2014/main" id="{75017A04-6225-484D-B687-AA9FB186BA35}"/>
              </a:ext>
            </a:extLst>
          </p:cNvPr>
          <p:cNvSpPr/>
          <p:nvPr/>
        </p:nvSpPr>
        <p:spPr>
          <a:xfrm>
            <a:off x="1706973" y="964620"/>
            <a:ext cx="7892584" cy="282925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372431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down)">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8" grpId="0" animBg="1"/>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13512</Words>
  <Application>Microsoft Office PowerPoint</Application>
  <PresentationFormat>Widescreen</PresentationFormat>
  <Paragraphs>1641</Paragraphs>
  <Slides>170</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170</vt:i4>
      </vt:variant>
    </vt:vector>
  </HeadingPairs>
  <TitlesOfParts>
    <vt:vector size="182" baseType="lpstr">
      <vt:lpstr>-apple-system</vt:lpstr>
      <vt:lpstr>Arial</vt:lpstr>
      <vt:lpstr>Bahnschrift Light</vt:lpstr>
      <vt:lpstr>Bahnschrift SemiBold</vt:lpstr>
      <vt:lpstr>Calibri</vt:lpstr>
      <vt:lpstr>Calibri Light</vt:lpstr>
      <vt:lpstr>charter</vt:lpstr>
      <vt:lpstr>Consolas</vt:lpstr>
      <vt:lpstr>Graphik Medium</vt:lpstr>
      <vt:lpstr>JetBrains Mono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ibrahim</cp:lastModifiedBy>
  <cp:revision>375</cp:revision>
  <dcterms:created xsi:type="dcterms:W3CDTF">2021-05-10T20:43:49Z</dcterms:created>
  <dcterms:modified xsi:type="dcterms:W3CDTF">2023-04-27T15:05:41Z</dcterms:modified>
</cp:coreProperties>
</file>